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8" r:id="rId2"/>
    <p:sldId id="328" r:id="rId3"/>
    <p:sldId id="331" r:id="rId4"/>
    <p:sldId id="332" r:id="rId5"/>
    <p:sldId id="330" r:id="rId6"/>
    <p:sldId id="333" r:id="rId7"/>
    <p:sldId id="334" r:id="rId8"/>
    <p:sldId id="335" r:id="rId9"/>
    <p:sldId id="336" r:id="rId10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12"/>
    </p:embeddedFont>
    <p:embeddedFont>
      <p:font typeface="Cambria Math" panose="02040503050406030204" pitchFamily="18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 P丸ゴシック体M" panose="020F0600000000000000" pitchFamily="50" charset="-128"/>
      <p:regular r:id="rId18"/>
    </p:embeddedFont>
    <p:embeddedFont>
      <p:font typeface="HG丸ｺﾞｼｯｸM-PRO" panose="020F0600000000000000" pitchFamily="50" charset="-128"/>
      <p:regular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33"/>
    <a:srgbClr val="CC3300"/>
    <a:srgbClr val="66FFFF"/>
    <a:srgbClr val="4BD0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7" autoAdjust="0"/>
    <p:restoredTop sz="94424" autoAdjust="0"/>
  </p:normalViewPr>
  <p:slideViewPr>
    <p:cSldViewPr>
      <p:cViewPr>
        <p:scale>
          <a:sx n="75" d="100"/>
          <a:sy n="75" d="100"/>
        </p:scale>
        <p:origin x="180" y="-30"/>
      </p:cViewPr>
      <p:guideLst>
        <p:guide pos="2925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2020/9/11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008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139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91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646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208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85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569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697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189" y="932014"/>
            <a:ext cx="8848498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６年「分数のわり算」</a:t>
            </a:r>
            <a:endParaRPr kumimoji="1" lang="ja-JP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172776" y="3068960"/>
            <a:ext cx="69413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分数</a:t>
            </a:r>
            <a:r>
              <a:rPr lang="en-US" altLang="ja-JP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÷</a:t>
            </a:r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分数の計算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ｄＬの</a:t>
                </a:r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ぺん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きで、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板を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ぬれました。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このペンキ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１ｄＬでは、板を何㎡ぬれますか。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コネクタ 92"/>
          <p:cNvCxnSpPr/>
          <p:nvPr/>
        </p:nvCxnSpPr>
        <p:spPr>
          <a:xfrm>
            <a:off x="1116946" y="1970042"/>
            <a:ext cx="5701333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1116946" y="2330082"/>
            <a:ext cx="5701333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1116946" y="1826026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3277186" y="1861843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3277186" y="223180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5437426" y="1861843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5437426" y="223180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6229514" y="1520951"/>
                <a:ext cx="7425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(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14" y="1520951"/>
                <a:ext cx="74251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639" t="-7576" r="-737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正方形/長方形 100"/>
              <p:cNvSpPr/>
              <p:nvPr/>
            </p:nvSpPr>
            <p:spPr>
              <a:xfrm>
                <a:off x="6229514" y="2382267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(</a:t>
                </a:r>
                <a:r>
                  <a:rPr kumimoji="0" lang="en-US" altLang="ja-JP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dL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1" name="正方形/長方形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14" y="2382267"/>
                <a:ext cx="74732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639" t="-9231" r="-8197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正方形/長方形 101"/>
          <p:cNvSpPr/>
          <p:nvPr/>
        </p:nvSpPr>
        <p:spPr>
          <a:xfrm>
            <a:off x="3134358" y="2439025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2000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294597" y="2474098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2</a:t>
            </a:r>
            <a:endParaRPr lang="ja-JP" altLang="en-US" sz="2000" dirty="0"/>
          </a:p>
        </p:txBody>
      </p:sp>
      <p:sp>
        <p:nvSpPr>
          <p:cNvPr id="104" name="正方形/長方形 103"/>
          <p:cNvSpPr/>
          <p:nvPr/>
        </p:nvSpPr>
        <p:spPr>
          <a:xfrm>
            <a:off x="3117527" y="13924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i="1" kern="0" dirty="0" smtClean="0">
                <a:solidFill>
                  <a:prstClr val="black"/>
                </a:solidFill>
                <a:latin typeface="Book Antiqua" panose="02040602050305030304" pitchFamily="18" charset="0"/>
                <a:ea typeface="AR P丸ゴシック体M" panose="020F0600000000000000" pitchFamily="50" charset="-128"/>
              </a:rPr>
              <a:t>x</a:t>
            </a:r>
            <a:endParaRPr lang="ja-JP" altLang="en-US" sz="2000" i="1" dirty="0">
              <a:latin typeface="Book Antiqua" panose="02040602050305030304" pitchFamily="18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43" y="107713"/>
            <a:ext cx="1612581" cy="1433742"/>
          </a:xfrm>
          <a:prstGeom prst="rect">
            <a:avLst/>
          </a:prstGeom>
        </p:spPr>
      </p:pic>
      <p:sp>
        <p:nvSpPr>
          <p:cNvPr id="112" name="正方形/長方形 111"/>
          <p:cNvSpPr/>
          <p:nvPr/>
        </p:nvSpPr>
        <p:spPr>
          <a:xfrm>
            <a:off x="945262" y="2439025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</a:t>
            </a:r>
            <a:endParaRPr lang="ja-JP" altLang="en-US" sz="2000" dirty="0"/>
          </a:p>
        </p:txBody>
      </p:sp>
      <p:sp>
        <p:nvSpPr>
          <p:cNvPr id="113" name="正方形/長方形 112"/>
          <p:cNvSpPr/>
          <p:nvPr/>
        </p:nvSpPr>
        <p:spPr>
          <a:xfrm>
            <a:off x="945262" y="1374550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</a:t>
            </a:r>
            <a:endParaRPr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角丸四角形吹き出し 117"/>
              <p:cNvSpPr/>
              <p:nvPr/>
            </p:nvSpPr>
            <p:spPr>
              <a:xfrm>
                <a:off x="4932040" y="3398161"/>
                <a:ext cx="3832493" cy="1326983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でぬれる面積を</a:t>
                </a:r>
                <a:r>
                  <a:rPr kumimoji="0" lang="en-US" altLang="ja-JP" sz="2400" i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㎡とすると、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ではその２倍ぬれる。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では・・・。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18" name="角丸四角形吹き出し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98161"/>
                <a:ext cx="3832493" cy="1326983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>
          <a:xfrm>
            <a:off x="2825760" y="1852015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825760" y="2204888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正方形/長方形 59"/>
              <p:cNvSpPr/>
              <p:nvPr/>
            </p:nvSpPr>
            <p:spPr>
              <a:xfrm>
                <a:off x="2624804" y="2437060"/>
                <a:ext cx="420307" cy="562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altLang="ja-JP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</m:ctrlPr>
                            </m:fPr>
                            <m:num>
                              <m:r>
                                <a:rPr kumimoji="0" lang="ja-JP" alt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  <m:t>３</m:t>
                              </m:r>
                            </m:num>
                            <m:den>
                              <m:r>
                                <a:rPr kumimoji="0" lang="ja-JP" alt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  <m:t>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04" y="2437060"/>
                <a:ext cx="420307" cy="5628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正方形/長方形 60"/>
              <p:cNvSpPr/>
              <p:nvPr/>
            </p:nvSpPr>
            <p:spPr>
              <a:xfrm>
                <a:off x="2631402" y="1316134"/>
                <a:ext cx="415498" cy="562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altLang="ja-JP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</m:ctrlPr>
                            </m:fPr>
                            <m:num>
                              <m:r>
                                <a:rPr kumimoji="0" lang="ja-JP" alt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  <m:t>２</m:t>
                              </m:r>
                            </m:num>
                            <m:den>
                              <m:r>
                                <a:rPr kumimoji="0" lang="ja-JP" alt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  <m:t>５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02" y="1316134"/>
                <a:ext cx="415498" cy="5628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2751" r="13465" b="46220"/>
          <a:stretch/>
        </p:blipFill>
        <p:spPr>
          <a:xfrm>
            <a:off x="4135972" y="3660716"/>
            <a:ext cx="621734" cy="645647"/>
          </a:xfrm>
          <a:prstGeom prst="rect">
            <a:avLst/>
          </a:prstGeom>
        </p:spPr>
      </p:pic>
      <p:sp>
        <p:nvSpPr>
          <p:cNvPr id="64" name="正方形/長方形 63"/>
          <p:cNvSpPr/>
          <p:nvPr/>
        </p:nvSpPr>
        <p:spPr>
          <a:xfrm>
            <a:off x="4125808" y="4337730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あみ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98161"/>
            <a:ext cx="834474" cy="7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415996" y="4093304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りく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7" name="角丸四角形吹き出し 66"/>
          <p:cNvSpPr/>
          <p:nvPr/>
        </p:nvSpPr>
        <p:spPr>
          <a:xfrm>
            <a:off x="1101839" y="3422812"/>
            <a:ext cx="2337412" cy="830594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使ったペンキの量が整数だったら・・・。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05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12" grpId="0"/>
      <p:bldP spid="113" grpId="0"/>
      <p:bldP spid="118" grpId="0" animBg="1"/>
      <p:bldP spid="60" grpId="0"/>
      <p:bldP spid="61" grpId="0"/>
      <p:bldP spid="64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354514" y="3068960"/>
                <a:ext cx="6003284" cy="317804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　</a:t>
                </a:r>
                <a:endParaRPr kumimoji="1" lang="en-US" altLang="ja-JP" dirty="0" smtClean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２ｄ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・・・・・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２　　　＝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en-US" altLang="ja-JP" dirty="0" smtClean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３ｄ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1"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・・・・・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</a:t>
                </a:r>
                <a:r>
                  <a:rPr lang="en-US" altLang="ja-JP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＝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en-US" altLang="ja-JP" dirty="0" smtClean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　</m:t>
                    </m:r>
                    <m:box>
                      <m:boxPr>
                        <m:ctrlP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  <m:r>
                      <a:rPr kumimoji="0" lang="ja-JP" altLang="en-US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r>
                      <a:rPr kumimoji="0" lang="ja-JP" altLang="en-US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ｄ</m:t>
                    </m:r>
                    <m:r>
                      <m:rPr>
                        <m:sty m:val="p"/>
                      </m:rPr>
                      <a:rPr kumimoji="0" lang="en-US" altLang="ja-JP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L</m:t>
                    </m:r>
                    <m:r>
                      <a:rPr kumimoji="0" lang="ja-JP" altLang="en-US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・・・・・</m:t>
                    </m:r>
                    <m:r>
                      <a:rPr kumimoji="0" lang="ja-JP" altLang="en-US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　</m:t>
                    </m:r>
                    <m:r>
                      <a:rPr kumimoji="0" lang="en-US" altLang="ja-JP" b="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  </m:t>
                    </m:r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</a:t>
                </a:r>
                <a:r>
                  <a:rPr lang="en-US" altLang="ja-JP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:r>
                  <a:rPr kumimoji="0" lang="ja-JP" altLang="en-US" kern="0" dirty="0" smtClean="0">
                    <a:solidFill>
                      <a:schemeClr val="bg1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  <m:r>
                      <a:rPr kumimoji="0" lang="ja-JP" altLang="en-US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＝　　</a:t>
                </a:r>
                <a:r>
                  <a:rPr lang="en-US" altLang="ja-JP" sz="2800" i="1" dirty="0" smtClean="0">
                    <a:solidFill>
                      <a:schemeClr val="bg1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</a:p>
              <a:p>
                <a:endParaRPr lang="en-US" altLang="ja-JP" sz="2800" i="1" dirty="0" smtClean="0">
                  <a:solidFill>
                    <a:schemeClr val="bg1"/>
                  </a:solidFill>
                  <a:latin typeface="Book Antiqua" panose="02040602050305030304" pitchFamily="18" charset="0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kumimoji="1" lang="ja-JP" altLang="en-US" i="1" dirty="0">
                  <a:solidFill>
                    <a:schemeClr val="bg1"/>
                  </a:solidFill>
                  <a:latin typeface="Book Antiqua" panose="02040602050305030304" pitchFamily="18" charset="0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14" y="3068960"/>
                <a:ext cx="6003284" cy="31780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1277257" y="6144517"/>
            <a:ext cx="6125029" cy="154684"/>
          </a:xfrm>
          <a:prstGeom prst="rect">
            <a:avLst/>
          </a:prstGeom>
          <a:solidFill>
            <a:srgbClr val="996633"/>
          </a:solidFill>
          <a:ln w="28575">
            <a:solidFill>
              <a:srgbClr val="99663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52402" y="5834856"/>
            <a:ext cx="668284" cy="26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832029" y="5825331"/>
            <a:ext cx="109031" cy="30966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ｄＬの</a:t>
                </a:r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ぺん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きで、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板を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ぬれました。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このペンキ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１ｄＬでは、板を何㎡ぬれますか。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131" y="1224330"/>
            <a:ext cx="834474" cy="7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431599" y="1919473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りく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7" name="角丸四角形吹き出し 66"/>
          <p:cNvSpPr/>
          <p:nvPr/>
        </p:nvSpPr>
        <p:spPr>
          <a:xfrm>
            <a:off x="1189208" y="1259323"/>
            <a:ext cx="4373364" cy="476974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使ったペンキの量が整数だったら・・・。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9" name="角丸四角形吹き出し 68"/>
          <p:cNvSpPr/>
          <p:nvPr/>
        </p:nvSpPr>
        <p:spPr>
          <a:xfrm>
            <a:off x="2446536" y="1818934"/>
            <a:ext cx="5396405" cy="1102131"/>
          </a:xfrm>
          <a:prstGeom prst="wedgeRoundRectCallout">
            <a:avLst>
              <a:gd name="adj1" fmla="val 53867"/>
              <a:gd name="adj2" fmla="val 2347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使った量が２ｄ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L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だったら、１ｄ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L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でぬれる量は２で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われば求められます。使った量が整数だったら、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わり算すればいいので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70" name="Picture 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886976"/>
            <a:ext cx="792000" cy="7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正方形/長方形 70"/>
          <p:cNvSpPr/>
          <p:nvPr/>
        </p:nvSpPr>
        <p:spPr>
          <a:xfrm>
            <a:off x="8000640" y="2627236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はると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46536" y="3220695"/>
            <a:ext cx="4836244" cy="432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ぬった面積</a:t>
            </a:r>
            <a:r>
              <a:rPr lang="en-US" altLang="ja-JP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÷</a:t>
            </a:r>
            <a:r>
              <a:rPr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使った量</a:t>
            </a:r>
            <a:r>
              <a:rPr lang="en-US" altLang="ja-JP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</a:t>
            </a:r>
            <a:r>
              <a:rPr lang="ja-JP" altLang="en-US" dirty="0" err="1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ｄ</a:t>
            </a:r>
            <a:r>
              <a:rPr lang="en-US" altLang="ja-JP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L)</a:t>
            </a:r>
            <a:r>
              <a:rPr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＝１ｄ</a:t>
            </a:r>
            <a:r>
              <a:rPr lang="en-US" altLang="ja-JP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L</a:t>
            </a:r>
            <a:r>
              <a:rPr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でぬれる面積</a:t>
            </a:r>
            <a:endParaRPr lang="en-US" altLang="ja-JP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正方形/長方形 71"/>
              <p:cNvSpPr/>
              <p:nvPr/>
            </p:nvSpPr>
            <p:spPr>
              <a:xfrm>
                <a:off x="5036431" y="5162596"/>
                <a:ext cx="1955110" cy="772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lang="en-US" altLang="ja-JP" sz="2800" i="1" dirty="0" smtClean="0">
                    <a:solidFill>
                      <a:schemeClr val="bg1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÷</a:t>
                </a:r>
                <a14:m>
                  <m:oMath xmlns:m="http://schemas.openxmlformats.org/officeDocument/2006/math">
                    <m:r>
                      <a:rPr kumimoji="0" lang="en-US" altLang="ja-JP" b="0" i="0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endParaRPr lang="en-US" altLang="ja-JP" dirty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31" y="5162596"/>
                <a:ext cx="1955110" cy="772647"/>
              </a:xfrm>
              <a:prstGeom prst="rect">
                <a:avLst/>
              </a:prstGeom>
              <a:blipFill rotWithShape="0">
                <a:blip r:embed="rId9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角丸四角形吹き出し 9"/>
              <p:cNvSpPr/>
              <p:nvPr/>
            </p:nvSpPr>
            <p:spPr>
              <a:xfrm>
                <a:off x="7402286" y="3789040"/>
                <a:ext cx="1418098" cy="1224136"/>
              </a:xfrm>
              <a:prstGeom prst="wedgeRoundRectCallout">
                <a:avLst>
                  <a:gd name="adj1" fmla="val -65611"/>
                  <a:gd name="adj2" fmla="val 10627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endParaRPr lang="en-US" altLang="ja-JP" sz="2000" dirty="0" smtClean="0">
                  <a:solidFill>
                    <a:schemeClr val="tx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＝</m:t>
                      </m:r>
                      <m:f>
                        <m:fPr>
                          <m:ctrlPr>
                            <a:rPr kumimoji="0" lang="en-US" altLang="ja-JP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２</m:t>
                          </m:r>
                        </m:num>
                        <m:den>
                          <m:r>
                            <a:rPr kumimoji="0" lang="ja-JP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５</m:t>
                          </m:r>
                          <m:r>
                            <a:rPr kumimoji="0" lang="en-US" altLang="ja-JP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a:rPr kumimoji="0" lang="ja-JP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３</m:t>
                          </m:r>
                        </m:den>
                      </m:f>
                      <m:f>
                        <m:fPr>
                          <m:ctrlPr>
                            <a:rPr kumimoji="0" lang="en-US" altLang="ja-JP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sz="2000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３</m:t>
                          </m:r>
                        </m:num>
                        <m:den>
                          <m:r>
                            <a:rPr kumimoji="0" lang="ja-JP" altLang="en-US" sz="2000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en-US" altLang="ja-JP" sz="2000" dirty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algn="ctr"/>
                <a:endParaRPr lang="en-US" altLang="ja-JP" sz="2000" dirty="0">
                  <a:solidFill>
                    <a:schemeClr val="tx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algn="ctr"/>
                <a:endParaRPr kumimoji="0" lang="ja-JP" altLang="en-US" sz="2000" i="1" kern="0" dirty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0" name="角丸四角形吹き出し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86" y="3789040"/>
                <a:ext cx="1418098" cy="1224136"/>
              </a:xfrm>
              <a:prstGeom prst="wedgeRoundRectCallout">
                <a:avLst>
                  <a:gd name="adj1" fmla="val -65611"/>
                  <a:gd name="adj2" fmla="val 10627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6462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66" grpId="0" animBg="1"/>
      <p:bldP spid="67" grpId="0" animBg="1"/>
      <p:bldP spid="69" grpId="0" animBg="1"/>
      <p:bldP spid="71" grpId="0" animBg="1"/>
      <p:bldP spid="3" grpId="0" animBg="1"/>
      <p:bldP spid="7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8129" y="2365833"/>
            <a:ext cx="6003284" cy="38318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chemeClr val="bg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</a:t>
            </a:r>
            <a:endParaRPr kumimoji="1" lang="en-US" altLang="ja-JP" dirty="0" smtClean="0">
              <a:solidFill>
                <a:schemeClr val="bg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i="1" dirty="0" smtClean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i="1" dirty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i="1" dirty="0" smtClean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i="1" dirty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i="1" dirty="0" smtClean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i="1" dirty="0" smtClean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i="1" dirty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i="1" dirty="0">
              <a:solidFill>
                <a:schemeClr val="bg1"/>
              </a:solidFill>
              <a:latin typeface="Book Antiqua" panose="020406020503050303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77257" y="6042917"/>
            <a:ext cx="6125029" cy="154684"/>
          </a:xfrm>
          <a:prstGeom prst="rect">
            <a:avLst/>
          </a:prstGeom>
          <a:solidFill>
            <a:srgbClr val="996633"/>
          </a:solidFill>
          <a:ln w="28575">
            <a:solidFill>
              <a:srgbClr val="99663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52402" y="5733256"/>
            <a:ext cx="668284" cy="26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832029" y="5723731"/>
            <a:ext cx="109031" cy="30966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ｄＬの</a:t>
                </a:r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ぺん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きで、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板を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ぬれました。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このペンキ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１ｄＬでは、板を何㎡ぬれますか。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1534166" y="2560805"/>
            <a:ext cx="5642018" cy="2751666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699395" y="3084585"/>
            <a:ext cx="5280751" cy="1683772"/>
            <a:chOff x="945262" y="1316134"/>
            <a:chExt cx="5280751" cy="1683772"/>
          </a:xfrm>
          <a:noFill/>
        </p:grpSpPr>
        <p:sp>
          <p:nvSpPr>
            <p:cNvPr id="51" name="正方形/長方形 50"/>
            <p:cNvSpPr/>
            <p:nvPr/>
          </p:nvSpPr>
          <p:spPr>
            <a:xfrm>
              <a:off x="5294597" y="2474098"/>
              <a:ext cx="34817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kumimoji="0" lang="en-US" altLang="ja-JP" sz="24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2</a:t>
              </a:r>
              <a:endParaRPr lang="ja-JP" altLang="en-US" sz="2000" dirty="0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945262" y="1316134"/>
              <a:ext cx="5280751" cy="1683772"/>
              <a:chOff x="945262" y="1316134"/>
              <a:chExt cx="5280751" cy="1683772"/>
            </a:xfrm>
            <a:grpFill/>
          </p:grpSpPr>
          <p:cxnSp>
            <p:nvCxnSpPr>
              <p:cNvPr id="40" name="直線コネクタ 39"/>
              <p:cNvCxnSpPr/>
              <p:nvPr/>
            </p:nvCxnSpPr>
            <p:spPr>
              <a:xfrm>
                <a:off x="1116946" y="1970042"/>
                <a:ext cx="4680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116946" y="2330082"/>
                <a:ext cx="4680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116946" y="1826026"/>
                <a:ext cx="0" cy="64807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3277186" y="1861843"/>
                <a:ext cx="0" cy="216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277186" y="2231806"/>
                <a:ext cx="0" cy="216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5437426" y="1861843"/>
                <a:ext cx="0" cy="216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437426" y="2231806"/>
                <a:ext cx="0" cy="216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正方形/長方形 47"/>
                  <p:cNvSpPr/>
                  <p:nvPr/>
                </p:nvSpPr>
                <p:spPr>
                  <a:xfrm>
                    <a:off x="5404319" y="1520794"/>
                    <a:ext cx="742511" cy="400110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 </m:t>
                        </m:r>
                      </m:oMath>
                    </a14:m>
                    <a:r>
                      <a:rPr kumimoji="0" lang="en-US" altLang="ja-JP" sz="2000" kern="0" dirty="0" smtClean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a:t>(</a:t>
                    </a:r>
                    <a:r>
                      <a:rPr kumimoji="0" lang="ja-JP" altLang="en-US" sz="2000" kern="0" dirty="0" smtClean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a:t>㎡</a:t>
                    </a:r>
                    <a:r>
                      <a:rPr kumimoji="0" lang="en-US" altLang="ja-JP" sz="2000" kern="0" dirty="0" smtClean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a:t>)</a:t>
                    </a:r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48" name="正方形/長方形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4319" y="1520794"/>
                    <a:ext cx="742511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820" t="-9231" r="-8197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正方形/長方形 48"/>
                  <p:cNvSpPr/>
                  <p:nvPr/>
                </p:nvSpPr>
                <p:spPr>
                  <a:xfrm>
                    <a:off x="5478693" y="2413463"/>
                    <a:ext cx="747320" cy="400110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 </m:t>
                        </m:r>
                      </m:oMath>
                    </a14:m>
                    <a:r>
                      <a:rPr kumimoji="0" lang="en-US" altLang="ja-JP" sz="2000" kern="0" dirty="0" smtClean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a:t>(</a:t>
                    </a:r>
                    <a:r>
                      <a:rPr kumimoji="0" lang="en-US" altLang="ja-JP" sz="2000" kern="0" dirty="0" err="1" smtClean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a:t>dL</a:t>
                    </a:r>
                    <a:r>
                      <a:rPr kumimoji="0" lang="en-US" altLang="ja-JP" sz="2000" kern="0" dirty="0" smtClean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a:t>)</a:t>
                    </a:r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49" name="正方形/長方形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8693" y="2413463"/>
                    <a:ext cx="747320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13" t="-7576" r="-8130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正方形/長方形 49"/>
              <p:cNvSpPr/>
              <p:nvPr/>
            </p:nvSpPr>
            <p:spPr>
              <a:xfrm>
                <a:off x="3134358" y="2439025"/>
                <a:ext cx="304892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24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</a:t>
                </a:r>
                <a:endParaRPr lang="ja-JP" altLang="en-US" sz="2000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3117527" y="1392465"/>
                <a:ext cx="33855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400" i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endParaRPr lang="ja-JP" altLang="en-US" sz="2000" i="1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945262" y="2439025"/>
                <a:ext cx="381836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24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０</a:t>
                </a:r>
                <a:endParaRPr lang="ja-JP" altLang="en-US" sz="2000" dirty="0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945262" y="1374550"/>
                <a:ext cx="381836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24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０</a:t>
                </a:r>
                <a:endParaRPr lang="ja-JP" altLang="en-US" sz="2000" dirty="0"/>
              </a:p>
            </p:txBody>
          </p:sp>
          <p:cxnSp>
            <p:nvCxnSpPr>
              <p:cNvPr id="61" name="直線コネクタ 60"/>
              <p:cNvCxnSpPr/>
              <p:nvPr/>
            </p:nvCxnSpPr>
            <p:spPr>
              <a:xfrm>
                <a:off x="2825760" y="1852015"/>
                <a:ext cx="0" cy="216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825760" y="2204888"/>
                <a:ext cx="0" cy="216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正方形/長方形 62"/>
                  <p:cNvSpPr/>
                  <p:nvPr/>
                </p:nvSpPr>
                <p:spPr>
                  <a:xfrm>
                    <a:off x="2624804" y="2437060"/>
                    <a:ext cx="420307" cy="562846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kumimoji="0" lang="ja-JP" alt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US" altLang="ja-JP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 P丸ゴシック体M" panose="020F0600000000000000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ja-JP" alt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 P丸ゴシック体M" panose="020F0600000000000000" pitchFamily="50" charset="-128"/>
                                    </a:rPr>
                                    <m:t>３</m:t>
                                  </m:r>
                                </m:num>
                                <m:den>
                                  <m:r>
                                    <a:rPr kumimoji="0" lang="ja-JP" alt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 P丸ゴシック体M" panose="020F0600000000000000" pitchFamily="50" charset="-128"/>
                                    </a:rPr>
                                    <m:t>４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63" name="正方形/長方形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4804" y="2437060"/>
                    <a:ext cx="420307" cy="56284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正方形/長方形 63"/>
                  <p:cNvSpPr/>
                  <p:nvPr/>
                </p:nvSpPr>
                <p:spPr>
                  <a:xfrm>
                    <a:off x="2631402" y="1316134"/>
                    <a:ext cx="415498" cy="562846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kumimoji="0" lang="ja-JP" alt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 P丸ゴシック体M" panose="020F0600000000000000" pitchFamily="50" charset="-128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US" altLang="ja-JP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 P丸ゴシック体M" panose="020F0600000000000000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ja-JP" alt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 P丸ゴシック体M" panose="020F0600000000000000" pitchFamily="50" charset="-128"/>
                                    </a:rPr>
                                    <m:t>２</m:t>
                                  </m:r>
                                </m:num>
                                <m:den>
                                  <m:r>
                                    <a:rPr kumimoji="0" lang="ja-JP" alt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 P丸ゴシック体M" panose="020F0600000000000000" pitchFamily="50" charset="-128"/>
                                    </a:rPr>
                                    <m:t>５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64" name="正方形/長方形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1402" y="1316134"/>
                    <a:ext cx="415498" cy="562846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/>
              <p:cNvSpPr/>
              <p:nvPr/>
            </p:nvSpPr>
            <p:spPr>
              <a:xfrm>
                <a:off x="2358567" y="5216893"/>
                <a:ext cx="1641796" cy="772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lang="en-US" altLang="ja-JP" sz="2400" i="1" dirty="0" smtClean="0">
                    <a:solidFill>
                      <a:schemeClr val="bg1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14:m>
                  <m:oMath xmlns:m="http://schemas.openxmlformats.org/officeDocument/2006/math">
                    <m:r>
                      <a:rPr kumimoji="0" lang="en-US" altLang="ja-JP" b="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r>
                      <a:rPr kumimoji="0" lang="en-US" altLang="ja-JP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×</m:t>
                    </m:r>
                    <m:r>
                      <a:rPr kumimoji="0" lang="en-US" altLang="ja-JP" b="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i="0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lang="en-US" altLang="ja-JP" dirty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67" y="5216893"/>
                <a:ext cx="1641796" cy="772647"/>
              </a:xfrm>
              <a:prstGeom prst="rect">
                <a:avLst/>
              </a:prstGeom>
              <a:blipFill rotWithShape="0">
                <a:blip r:embed="rId10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正方形/長方形 71"/>
              <p:cNvSpPr/>
              <p:nvPr/>
            </p:nvSpPr>
            <p:spPr>
              <a:xfrm>
                <a:off x="4318496" y="5240498"/>
                <a:ext cx="1955110" cy="71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lang="en-US" altLang="ja-JP" sz="2400" i="1" dirty="0" smtClean="0">
                    <a:solidFill>
                      <a:schemeClr val="bg1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r>
                  <a:rPr lang="ja-JP" altLang="en-US" dirty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dirty="0" smtClean="0">
                    <a:solidFill>
                      <a:schemeClr val="bg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÷</a:t>
                </a:r>
                <a14:m>
                  <m:oMath xmlns:m="http://schemas.openxmlformats.org/officeDocument/2006/math">
                    <m:r>
                      <a:rPr kumimoji="0" lang="en-US" altLang="ja-JP" b="0" i="0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endParaRPr lang="en-US" altLang="ja-JP" dirty="0">
                  <a:solidFill>
                    <a:schemeClr val="bg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96" y="5240498"/>
                <a:ext cx="1955110" cy="715965"/>
              </a:xfrm>
              <a:prstGeom prst="rect">
                <a:avLst/>
              </a:prstGeom>
              <a:blipFill rotWithShape="0">
                <a:blip r:embed="rId11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円弧 67"/>
          <p:cNvSpPr/>
          <p:nvPr/>
        </p:nvSpPr>
        <p:spPr>
          <a:xfrm rot="16200000" flipH="1" flipV="1">
            <a:off x="3601430" y="4509243"/>
            <a:ext cx="499442" cy="432218"/>
          </a:xfrm>
          <a:prstGeom prst="arc">
            <a:avLst>
              <a:gd name="adj1" fmla="val 16200000"/>
              <a:gd name="adj2" fmla="val 548979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弧 72"/>
          <p:cNvSpPr/>
          <p:nvPr/>
        </p:nvSpPr>
        <p:spPr>
          <a:xfrm rot="16200000" flipV="1">
            <a:off x="3581609" y="2989075"/>
            <a:ext cx="580102" cy="432218"/>
          </a:xfrm>
          <a:prstGeom prst="arc">
            <a:avLst>
              <a:gd name="adj1" fmla="val 16200000"/>
              <a:gd name="adj2" fmla="val 548979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正方形/長方形 73"/>
              <p:cNvSpPr/>
              <p:nvPr/>
            </p:nvSpPr>
            <p:spPr>
              <a:xfrm>
                <a:off x="3884837" y="4910961"/>
                <a:ext cx="454934" cy="316989"/>
              </a:xfrm>
              <a:prstGeom prst="rect">
                <a:avLst/>
              </a:prstGeom>
              <a:noFill/>
              <a:ln w="28575">
                <a:noFill/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FF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1600" kern="0" dirty="0">
                    <a:solidFill>
                      <a:srgbClr val="FF0000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1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1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1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1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endParaRPr kumimoji="1" lang="ja-JP" altLang="en-US" sz="1600" dirty="0">
                  <a:solidFill>
                    <a:srgbClr val="FF000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837" y="4910961"/>
                <a:ext cx="454934" cy="316989"/>
              </a:xfrm>
              <a:prstGeom prst="rect">
                <a:avLst/>
              </a:prstGeom>
              <a:blipFill rotWithShape="0">
                <a:blip r:embed="rId12"/>
                <a:stretch>
                  <a:fillRect l="-20000" t="-15385" r="-9333" b="-32692"/>
                </a:stretch>
              </a:blipFill>
              <a:ln w="28575">
                <a:noFill/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正方形/長方形 74"/>
              <p:cNvSpPr/>
              <p:nvPr/>
            </p:nvSpPr>
            <p:spPr>
              <a:xfrm>
                <a:off x="3860303" y="2596936"/>
                <a:ext cx="454934" cy="316989"/>
              </a:xfrm>
              <a:prstGeom prst="rect">
                <a:avLst/>
              </a:prstGeom>
              <a:noFill/>
              <a:ln w="28575">
                <a:noFill/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FF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1600" kern="0" dirty="0">
                    <a:solidFill>
                      <a:srgbClr val="FF0000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1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1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1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1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endParaRPr kumimoji="1" lang="ja-JP" altLang="en-US" sz="1600" dirty="0">
                  <a:solidFill>
                    <a:srgbClr val="FF000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303" y="2596936"/>
                <a:ext cx="454934" cy="316989"/>
              </a:xfrm>
              <a:prstGeom prst="rect">
                <a:avLst/>
              </a:prstGeom>
              <a:blipFill rotWithShape="0">
                <a:blip r:embed="rId13"/>
                <a:stretch>
                  <a:fillRect l="-20000" t="-13462" r="-9333" b="-32692"/>
                </a:stretch>
              </a:blipFill>
              <a:ln w="28575">
                <a:noFill/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5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16" y="1224330"/>
            <a:ext cx="682703" cy="7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正方形/長方形 76"/>
          <p:cNvSpPr/>
          <p:nvPr/>
        </p:nvSpPr>
        <p:spPr>
          <a:xfrm>
            <a:off x="431599" y="1919473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あみ</a:t>
            </a:r>
            <a:endParaRPr lang="en-US" altLang="ja-JP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角丸四角形吹き出し 77"/>
              <p:cNvSpPr/>
              <p:nvPr/>
            </p:nvSpPr>
            <p:spPr>
              <a:xfrm>
                <a:off x="1189207" y="1147939"/>
                <a:ext cx="3524015" cy="114704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</a:t>
                </a:r>
                <a:r>
                  <a:rPr kumimoji="0" lang="en-US" altLang="ja-JP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でぬれる面積を</a:t>
                </a:r>
                <a:r>
                  <a:rPr kumimoji="0" lang="en-US" altLang="ja-JP" sz="2000" i="1" kern="0" dirty="0">
                    <a:solidFill>
                      <a:prstClr val="black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㎡とすると、</a:t>
                </a:r>
                <a:endParaRPr kumimoji="0" lang="en-US" altLang="ja-JP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２ｄ</a:t>
                </a:r>
                <a:r>
                  <a:rPr kumimoji="0" lang="en-US" altLang="ja-JP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ではその２倍ぬれる。</a:t>
                </a:r>
                <a:endParaRPr kumimoji="0" lang="en-US" altLang="ja-JP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kern="0" dirty="0" err="1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ｄ</a:t>
                </a:r>
                <a:r>
                  <a:rPr kumimoji="0" lang="en-US" altLang="ja-JP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では・・・。</a:t>
                </a:r>
                <a:endParaRPr kumimoji="0" lang="en-US" altLang="ja-JP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78" name="角丸四角形吹き出し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7" y="1147939"/>
                <a:ext cx="3524015" cy="114704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角丸四角形吹き出し 79"/>
              <p:cNvSpPr/>
              <p:nvPr/>
            </p:nvSpPr>
            <p:spPr>
              <a:xfrm>
                <a:off x="4775555" y="1154760"/>
                <a:ext cx="3391686" cy="1171200"/>
              </a:xfrm>
              <a:prstGeom prst="wedgeRoundRectCallout">
                <a:avLst>
                  <a:gd name="adj1" fmla="val 53867"/>
                  <a:gd name="adj2" fmla="val 23478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使った量が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  <m:r>
                      <a:rPr kumimoji="0" lang="ja-JP" altLang="en-US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倍になると、</a:t>
                </a:r>
                <a:endParaRPr kumimoji="0" lang="en-US" altLang="ja-JP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ぬれる面積も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倍になるから</a:t>
                </a:r>
                <a:endParaRPr kumimoji="0" lang="en-US" altLang="ja-JP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80" name="角丸四角形吹き出し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55" y="1154760"/>
                <a:ext cx="3391686" cy="1171200"/>
              </a:xfrm>
              <a:prstGeom prst="wedgeRoundRectCallout">
                <a:avLst>
                  <a:gd name="adj1" fmla="val 53867"/>
                  <a:gd name="adj2" fmla="val 23478"/>
                  <a:gd name="adj3" fmla="val 16667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5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1248981"/>
            <a:ext cx="779811" cy="7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正方形/長方形 81"/>
          <p:cNvSpPr/>
          <p:nvPr/>
        </p:nvSpPr>
        <p:spPr>
          <a:xfrm>
            <a:off x="8189667" y="1966501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しほ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4036953" y="3231557"/>
            <a:ext cx="2160000" cy="887294"/>
            <a:chOff x="3135412" y="4437603"/>
            <a:chExt cx="2160000" cy="887294"/>
          </a:xfrm>
        </p:grpSpPr>
        <p:sp>
          <p:nvSpPr>
            <p:cNvPr id="84" name="円弧 83"/>
            <p:cNvSpPr/>
            <p:nvPr/>
          </p:nvSpPr>
          <p:spPr>
            <a:xfrm rot="16200000">
              <a:off x="3842587" y="3872072"/>
              <a:ext cx="745650" cy="2160000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3987945" y="4437603"/>
              <a:ext cx="454934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4036953" y="3744319"/>
            <a:ext cx="2160000" cy="876164"/>
            <a:chOff x="3148112" y="4953408"/>
            <a:chExt cx="2160000" cy="876164"/>
          </a:xfrm>
        </p:grpSpPr>
        <p:sp>
          <p:nvSpPr>
            <p:cNvPr id="87" name="円弧 86"/>
            <p:cNvSpPr/>
            <p:nvPr/>
          </p:nvSpPr>
          <p:spPr>
            <a:xfrm rot="16200000" flipH="1">
              <a:off x="3868112" y="4233408"/>
              <a:ext cx="720000" cy="2160000"/>
            </a:xfrm>
            <a:prstGeom prst="arc">
              <a:avLst>
                <a:gd name="adj1" fmla="val 16200000"/>
                <a:gd name="adj2" fmla="val 5489798"/>
              </a:avLst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000645" y="5469730"/>
              <a:ext cx="454934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519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/>
      <p:bldP spid="72" grpId="0"/>
      <p:bldP spid="68" grpId="0" animBg="1"/>
      <p:bldP spid="73" grpId="0" animBg="1"/>
      <p:bldP spid="74" grpId="0"/>
      <p:bldP spid="75" grpId="0"/>
      <p:bldP spid="77" grpId="0" animBg="1"/>
      <p:bldP spid="78" grpId="0" animBg="1"/>
      <p:bldP spid="80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63400" y="260649"/>
                <a:ext cx="4317401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の計算のしかた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を考えよう。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0" y="260649"/>
                <a:ext cx="4317401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482" y="1095272"/>
            <a:ext cx="792000" cy="7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223738" y="1835532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はると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角丸四角形吹き出し 11"/>
              <p:cNvSpPr/>
              <p:nvPr/>
            </p:nvSpPr>
            <p:spPr>
              <a:xfrm>
                <a:off x="2065546" y="1248024"/>
                <a:ext cx="6106854" cy="540592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わる数が小数のときのように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も整数になおせないかな？</a:t>
                </a:r>
                <a:endParaRPr kumimoji="0" lang="en-US" altLang="ja-JP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2" name="角丸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6" y="1248024"/>
                <a:ext cx="6106854" cy="540592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角丸四角形 16"/>
              <p:cNvSpPr/>
              <p:nvPr/>
            </p:nvSpPr>
            <p:spPr>
              <a:xfrm>
                <a:off x="1030907" y="2552774"/>
                <a:ext cx="3833491" cy="3768676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を整数になおして計算する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４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e>
                    </m:d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endParaRPr lang="en-US" altLang="ja-JP" sz="2000" dirty="0"/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✕４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endParaRPr lang="en-US" altLang="ja-JP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✕４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</m:t>
                            </m:r>
                            <m:r>
                              <a:rPr kumimoji="0" lang="ja-JP" altLang="en-US" sz="200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7" name="角丸四角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07" y="2552774"/>
                <a:ext cx="3833491" cy="3768676"/>
              </a:xfrm>
              <a:prstGeom prst="roundRect">
                <a:avLst/>
              </a:prstGeom>
              <a:blipFill rotWithShape="0">
                <a:blip r:embed="rId8"/>
                <a:stretch>
                  <a:fillRect b="-642"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542912" y="3418135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りく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915595" y="3548594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497227" y="3680158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398475" y="380877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805641" y="316662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/>
              <p:cNvSpPr/>
              <p:nvPr/>
            </p:nvSpPr>
            <p:spPr>
              <a:xfrm>
                <a:off x="5076056" y="2310454"/>
                <a:ext cx="3676961" cy="1700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kumimoji="0" lang="en-US" altLang="ja-JP" sz="20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    </m:t>
                    </m:r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 ÷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    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　</a:t>
                </a:r>
                <a:r>
                  <a:rPr kumimoji="0" lang="en-US" altLang="ja-JP" sz="2800" i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endParaRPr kumimoji="0" lang="en-US" altLang="ja-JP" sz="2000" i="1" kern="0" dirty="0" smtClean="0">
                  <a:solidFill>
                    <a:prstClr val="black"/>
                  </a:solidFill>
                  <a:latin typeface="Book Antiqua" panose="020406020503050303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:endParaRPr kumimoji="0" lang="en-US" altLang="ja-JP" sz="2000" i="1" kern="0" dirty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✕４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４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✕４</m:t>
                        </m:r>
                      </m:e>
                    </m:d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＝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kumimoji="0" lang="en-US" altLang="ja-JP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✕４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310454"/>
                <a:ext cx="3676961" cy="17002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/>
          <p:cNvCxnSpPr/>
          <p:nvPr/>
        </p:nvCxnSpPr>
        <p:spPr>
          <a:xfrm>
            <a:off x="5521438" y="3006169"/>
            <a:ext cx="0" cy="516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660232" y="3022540"/>
            <a:ext cx="0" cy="516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正方形/長方形 31"/>
              <p:cNvSpPr/>
              <p:nvPr/>
            </p:nvSpPr>
            <p:spPr>
              <a:xfrm>
                <a:off x="5521438" y="3061752"/>
                <a:ext cx="62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✕４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38" y="3061752"/>
                <a:ext cx="62709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/>
              <p:cNvSpPr/>
              <p:nvPr/>
            </p:nvSpPr>
            <p:spPr>
              <a:xfrm>
                <a:off x="6653094" y="3061752"/>
                <a:ext cx="62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✕４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94" y="3061752"/>
                <a:ext cx="62709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/>
          <p:cNvCxnSpPr/>
          <p:nvPr/>
        </p:nvCxnSpPr>
        <p:spPr>
          <a:xfrm>
            <a:off x="7973889" y="2966958"/>
            <a:ext cx="0" cy="51654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正方形/長方形 41"/>
              <p:cNvSpPr/>
              <p:nvPr/>
            </p:nvSpPr>
            <p:spPr>
              <a:xfrm>
                <a:off x="8025681" y="3040563"/>
                <a:ext cx="898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等しい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81" y="3040563"/>
                <a:ext cx="89800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/>
          <p:cNvSpPr/>
          <p:nvPr/>
        </p:nvSpPr>
        <p:spPr>
          <a:xfrm>
            <a:off x="7280189" y="3522712"/>
            <a:ext cx="1472828" cy="62636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9" name="グループ化 38"/>
          <p:cNvGrpSpPr/>
          <p:nvPr/>
        </p:nvGrpSpPr>
        <p:grpSpPr>
          <a:xfrm>
            <a:off x="5292080" y="4437112"/>
            <a:ext cx="3073050" cy="1728192"/>
            <a:chOff x="5292080" y="4437112"/>
            <a:chExt cx="3073050" cy="1728192"/>
          </a:xfrm>
          <a:solidFill>
            <a:srgbClr val="CCFFFF"/>
          </a:solidFill>
        </p:grpSpPr>
        <p:sp>
          <p:nvSpPr>
            <p:cNvPr id="38" name="角丸四角形 37"/>
            <p:cNvSpPr/>
            <p:nvPr/>
          </p:nvSpPr>
          <p:spPr>
            <a:xfrm>
              <a:off x="5292080" y="4437112"/>
              <a:ext cx="3073050" cy="1728192"/>
            </a:xfrm>
            <a:prstGeom prst="roundRect">
              <a:avLst/>
            </a:prstGeom>
            <a:grpFill/>
            <a:ln w="28575">
              <a:solidFill>
                <a:srgbClr val="4BD0FF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/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３００　</a:t>
              </a:r>
              <a:r>
                <a:rPr kumimoji="0" lang="en-US" altLang="ja-JP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÷</a:t>
              </a:r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２．５ ＝１２０</a:t>
              </a:r>
              <a:endParaRPr kumimoji="0" lang="en-US" altLang="ja-JP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endParaRPr>
            </a:p>
            <a:p>
              <a:pPr/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　↓</a:t>
              </a:r>
              <a:r>
                <a:rPr kumimoji="0" lang="en-US" altLang="ja-JP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×</a:t>
              </a:r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１０　↓</a:t>
              </a:r>
              <a:r>
                <a:rPr kumimoji="0" lang="en-US" altLang="ja-JP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×</a:t>
              </a:r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１０</a:t>
              </a:r>
              <a:endParaRPr kumimoji="0" lang="en-US" altLang="ja-JP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endParaRPr>
            </a:p>
            <a:p>
              <a:pPr marL="457200" indent="-457200">
                <a:buAutoNum type="arabicDbPlain" startAt="3000"/>
              </a:pPr>
              <a:r>
                <a:rPr kumimoji="0" lang="en-US" altLang="ja-JP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  ÷ </a:t>
              </a:r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２５  ＝１２０</a:t>
              </a:r>
              <a:endParaRPr kumimoji="0" lang="en-US" altLang="ja-JP" sz="2000" kern="0" dirty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endParaRPr>
            </a:p>
            <a:p>
              <a:pPr/>
              <a:r>
                <a:rPr kumimoji="0" lang="ja-JP" altLang="en-US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小数のわり算のときに使ったわり算の性質と同じだね。</a:t>
              </a:r>
              <a:r>
                <a:rPr kumimoji="0" lang="ja-JP" altLang="en-US" sz="2000" kern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rPr>
                <a:t>　</a:t>
              </a:r>
              <a:endParaRPr kumimoji="0" lang="ja-JP" altLang="en-US" sz="2000" kern="0" dirty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正方形/長方形 45"/>
                <p:cNvSpPr/>
                <p:nvPr/>
              </p:nvSpPr>
              <p:spPr>
                <a:xfrm>
                  <a:off x="7467128" y="4874442"/>
                  <a:ext cx="898002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ja-JP" altLang="en-US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等しい</m:t>
                        </m:r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正方形/長方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128" y="4874442"/>
                  <a:ext cx="89800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矢印コネクタ 46"/>
            <p:cNvCxnSpPr/>
            <p:nvPr/>
          </p:nvCxnSpPr>
          <p:spPr>
            <a:xfrm>
              <a:off x="7452320" y="4862921"/>
              <a:ext cx="0" cy="36000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86" y="2763064"/>
            <a:ext cx="779811" cy="6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0" name="円形吹き出し 39"/>
          <p:cNvSpPr/>
          <p:nvPr/>
        </p:nvSpPr>
        <p:spPr>
          <a:xfrm>
            <a:off x="3805641" y="4149079"/>
            <a:ext cx="1471632" cy="725363"/>
          </a:xfrm>
          <a:prstGeom prst="wedgeEllipseCallout">
            <a:avLst>
              <a:gd name="adj1" fmla="val -66074"/>
              <a:gd name="adj2" fmla="val -35161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４倍して整数になった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7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0" grpId="0" animBg="1"/>
      <p:bldP spid="9" grpId="0"/>
      <p:bldP spid="31" grpId="0"/>
      <p:bldP spid="32" grpId="0"/>
      <p:bldP spid="33" grpId="0"/>
      <p:bldP spid="42" grpId="0"/>
      <p:bldP spid="37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63400" y="260649"/>
                <a:ext cx="4317401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の計算のしかた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を考えよう。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0" y="260649"/>
                <a:ext cx="4317401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482" y="1095272"/>
            <a:ext cx="792000" cy="7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223738" y="1835532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はると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角丸四角形吹き出し 11"/>
              <p:cNvSpPr/>
              <p:nvPr/>
            </p:nvSpPr>
            <p:spPr>
              <a:xfrm>
                <a:off x="2065546" y="1248024"/>
                <a:ext cx="6106854" cy="540592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わる数が小数のときのように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も整数になおせないかな？</a:t>
                </a:r>
                <a:endParaRPr kumimoji="0" lang="en-US" altLang="ja-JP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2" name="角丸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6" y="1248024"/>
                <a:ext cx="6106854" cy="540592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角丸四角形 16"/>
              <p:cNvSpPr/>
              <p:nvPr/>
            </p:nvSpPr>
            <p:spPr>
              <a:xfrm>
                <a:off x="1030907" y="2552774"/>
                <a:ext cx="3833491" cy="4044578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わる数を１にすれば簡単に計算できる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４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</a:t>
                </a:r>
                <a:endParaRPr lang="en-US" altLang="ja-JP" sz="2000" dirty="0"/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✕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den>
                    </m:f>
                  </m:oMath>
                </a14:m>
                <a:endParaRPr lang="en-US" altLang="ja-JP" sz="2000" dirty="0" smtClean="0"/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✕４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</m:t>
                            </m:r>
                            <m:r>
                              <a:rPr kumimoji="0" lang="ja-JP" altLang="en-US" sz="200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7" name="角丸四角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07" y="2552774"/>
                <a:ext cx="3833491" cy="404457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542912" y="3418135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あみ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989302" y="3529196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541841" y="3816961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456766" y="392496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910613" y="3170575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/>
              <p:cNvSpPr/>
              <p:nvPr/>
            </p:nvSpPr>
            <p:spPr>
              <a:xfrm>
                <a:off x="5076056" y="2310454"/>
                <a:ext cx="3676961" cy="1746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kumimoji="0" lang="en-US" altLang="ja-JP" sz="20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    </m:t>
                    </m:r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 ÷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    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　</a:t>
                </a:r>
                <a:r>
                  <a:rPr kumimoji="0" lang="en-US" altLang="ja-JP" sz="2800" i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endParaRPr kumimoji="0" lang="en-US" altLang="ja-JP" sz="2000" i="1" kern="0" dirty="0" smtClean="0">
                  <a:solidFill>
                    <a:prstClr val="black"/>
                  </a:solidFill>
                  <a:latin typeface="Book Antiqua" panose="020406020503050303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:endParaRPr kumimoji="0" lang="en-US" altLang="ja-JP" sz="2000" i="1" kern="0" dirty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４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＝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kumimoji="0" lang="en-US" altLang="ja-JP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✕４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310454"/>
                <a:ext cx="3676961" cy="17462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/>
          <p:cNvCxnSpPr/>
          <p:nvPr/>
        </p:nvCxnSpPr>
        <p:spPr>
          <a:xfrm>
            <a:off x="5521438" y="3006169"/>
            <a:ext cx="0" cy="516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660232" y="3022540"/>
            <a:ext cx="0" cy="516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正方形/長方形 31"/>
              <p:cNvSpPr/>
              <p:nvPr/>
            </p:nvSpPr>
            <p:spPr>
              <a:xfrm>
                <a:off x="5480801" y="2884855"/>
                <a:ext cx="689612" cy="64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✕</m:t>
                      </m:r>
                      <m:f>
                        <m:fPr>
                          <m:ctrlPr>
                            <a:rPr kumimoji="0" lang="en-US" altLang="ja-JP" i="1" kern="0"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i="1" kern="0"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４</m:t>
                          </m:r>
                        </m:num>
                        <m:den>
                          <m:r>
                            <a:rPr kumimoji="0" lang="ja-JP" altLang="en-US" i="1" kern="0"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801" y="2884855"/>
                <a:ext cx="689612" cy="64261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/>
              <p:cNvSpPr/>
              <p:nvPr/>
            </p:nvSpPr>
            <p:spPr>
              <a:xfrm>
                <a:off x="6602731" y="2903923"/>
                <a:ext cx="689612" cy="64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✕</m:t>
                      </m:r>
                      <m:f>
                        <m:fPr>
                          <m:ctrlPr>
                            <a:rPr kumimoji="0" lang="en-US" altLang="ja-JP" i="1" kern="0"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i="1" kern="0"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４</m:t>
                          </m:r>
                        </m:num>
                        <m:den>
                          <m:r>
                            <a:rPr kumimoji="0" lang="ja-JP" altLang="en-US" i="1" kern="0"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731" y="2903923"/>
                <a:ext cx="689612" cy="6426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/>
          <p:cNvCxnSpPr/>
          <p:nvPr/>
        </p:nvCxnSpPr>
        <p:spPr>
          <a:xfrm>
            <a:off x="7973889" y="2966958"/>
            <a:ext cx="0" cy="51654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正方形/長方形 41"/>
              <p:cNvSpPr/>
              <p:nvPr/>
            </p:nvSpPr>
            <p:spPr>
              <a:xfrm>
                <a:off x="8025681" y="3040563"/>
                <a:ext cx="898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等しい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81" y="3040563"/>
                <a:ext cx="89800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/>
          <p:cNvSpPr/>
          <p:nvPr/>
        </p:nvSpPr>
        <p:spPr>
          <a:xfrm>
            <a:off x="7324500" y="3464961"/>
            <a:ext cx="1472828" cy="62636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01" y="2763064"/>
            <a:ext cx="637981" cy="6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0" name="円形吹き出し 39"/>
          <p:cNvSpPr/>
          <p:nvPr/>
        </p:nvSpPr>
        <p:spPr>
          <a:xfrm>
            <a:off x="3726549" y="4321006"/>
            <a:ext cx="1471632" cy="725363"/>
          </a:xfrm>
          <a:prstGeom prst="wedgeEllipseCallout">
            <a:avLst>
              <a:gd name="adj1" fmla="val -66074"/>
              <a:gd name="adj2" fmla="val -35161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わる数が</a:t>
            </a:r>
            <a:endParaRPr kumimoji="0" lang="en-US" altLang="ja-JP" sz="1400" kern="0" dirty="0" smtClea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１になった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3982296" y="3816961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897221" y="392496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3530804" y="3544918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3452115" y="3186297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8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9" grpId="0"/>
      <p:bldP spid="31" grpId="0"/>
      <p:bldP spid="32" grpId="0"/>
      <p:bldP spid="33" grpId="0"/>
      <p:bldP spid="42" grpId="0"/>
      <p:bldP spid="37" grpId="0" animBg="1"/>
      <p:bldP spid="40" grpId="0" animBg="1"/>
      <p:bldP spid="29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63400" y="260649"/>
                <a:ext cx="5208800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ja-JP" altLang="en-US" sz="2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２人の考えの</m:t>
                    </m:r>
                  </m:oMath>
                </a14:m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、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最後の式を比べてみましょう。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0" y="260649"/>
                <a:ext cx="5208800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角丸四角形 16"/>
              <p:cNvSpPr/>
              <p:nvPr/>
            </p:nvSpPr>
            <p:spPr>
              <a:xfrm>
                <a:off x="5177577" y="980728"/>
                <a:ext cx="3570888" cy="4044578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わる数を１にすれば簡単に計算できる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４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</a:t>
                </a:r>
                <a:endParaRPr lang="en-US" altLang="ja-JP" sz="2000" dirty="0"/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✕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den>
                    </m:f>
                  </m:oMath>
                </a14:m>
                <a:endParaRPr lang="en-US" altLang="ja-JP" sz="2000" dirty="0" smtClean="0"/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✕４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</m:t>
                            </m:r>
                            <m:r>
                              <a:rPr kumimoji="0" lang="ja-JP" altLang="en-US" sz="200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17" name="角丸四角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577" y="980728"/>
                <a:ext cx="3570888" cy="404457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4689581" y="1846089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あみ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8135971" y="1957150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688510" y="2244915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7603435" y="2352915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8057282" y="159852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070" y="1191018"/>
            <a:ext cx="637981" cy="6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28" name="直線コネクタ 27"/>
          <p:cNvCxnSpPr/>
          <p:nvPr/>
        </p:nvCxnSpPr>
        <p:spPr>
          <a:xfrm>
            <a:off x="8128965" y="2244915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8043890" y="2352915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7677473" y="1972872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7598784" y="161425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角丸四角形 37"/>
              <p:cNvSpPr/>
              <p:nvPr/>
            </p:nvSpPr>
            <p:spPr>
              <a:xfrm>
                <a:off x="801877" y="1052736"/>
                <a:ext cx="3833491" cy="3768676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を整数になおして計算する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４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e>
                    </m:d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２</m:t>
                                </m:r>
                              </m:num>
                              <m:den>
                                <m:r>
                                  <a:rPr kumimoji="0" lang="ja-JP" altLang="en-US" sz="2000" i="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５</m:t>
                                </m:r>
                              </m:den>
                            </m:f>
                          </m:e>
                        </m:box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✕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endParaRPr lang="en-US" altLang="ja-JP" sz="2000" dirty="0"/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✕４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</a:t>
                </a:r>
                <a:endParaRPr lang="en-US" altLang="ja-JP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✕４</m:t>
                            </m:r>
                          </m:num>
                          <m:den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</m:t>
                            </m:r>
                            <m:r>
                              <a:rPr kumimoji="0" lang="ja-JP" altLang="en-US" sz="200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sz="2000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77" y="1052736"/>
                <a:ext cx="3833491" cy="3768676"/>
              </a:xfrm>
              <a:prstGeom prst="roundRect">
                <a:avLst/>
              </a:prstGeom>
              <a:blipFill rotWithShape="0">
                <a:blip r:embed="rId8"/>
                <a:stretch>
                  <a:fillRect b="-642"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/>
          <p:cNvSpPr/>
          <p:nvPr/>
        </p:nvSpPr>
        <p:spPr>
          <a:xfrm>
            <a:off x="313882" y="1918097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りく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3686565" y="2048556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268197" y="2180120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3169445" y="2308738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3576611" y="166658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pic>
        <p:nvPicPr>
          <p:cNvPr id="49" name="Picture 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56" y="1263026"/>
            <a:ext cx="779811" cy="6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円/楕円 1"/>
          <p:cNvSpPr/>
          <p:nvPr/>
        </p:nvSpPr>
        <p:spPr>
          <a:xfrm>
            <a:off x="1475656" y="3573016"/>
            <a:ext cx="1693789" cy="124839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5796605" y="3773090"/>
            <a:ext cx="1693789" cy="124839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950732" y="5006668"/>
                <a:ext cx="1968809" cy="1352293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２✕４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５✕</m:t>
                            </m:r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　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１５</m:t>
                        </m:r>
                      </m:den>
                    </m:f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32" y="5006668"/>
                <a:ext cx="1968809" cy="13522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正方形/長方形 50"/>
              <p:cNvSpPr/>
              <p:nvPr/>
            </p:nvSpPr>
            <p:spPr>
              <a:xfrm>
                <a:off x="3443879" y="5215640"/>
                <a:ext cx="5424122" cy="124649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AR P丸ゴシック体M" panose="020F0600000000000000" pitchFamily="50" charset="-128"/>
                  </a:rPr>
                  <a:t>まとめ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分数でわる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計算は</m:t>
                      </m:r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、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わる数</m:t>
                      </m:r>
                    </m:oMath>
                  </m:oMathPara>
                </a14:m>
                <a:endParaRPr kumimoji="0" lang="en-US" altLang="ja-JP" sz="2000" i="1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の逆数を</m:t>
                      </m:r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かける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79" y="5215640"/>
                <a:ext cx="5424122" cy="1246495"/>
              </a:xfrm>
              <a:prstGeom prst="rect">
                <a:avLst/>
              </a:prstGeom>
              <a:blipFill rotWithShape="0">
                <a:blip r:embed="rId11"/>
                <a:stretch>
                  <a:fillRect l="-100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51"/>
          <p:cNvSpPr/>
          <p:nvPr/>
        </p:nvSpPr>
        <p:spPr>
          <a:xfrm>
            <a:off x="1293982" y="5077955"/>
            <a:ext cx="46970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322550" y="5092013"/>
            <a:ext cx="46970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4" name="円形吹き出し 53"/>
          <p:cNvSpPr/>
          <p:nvPr/>
        </p:nvSpPr>
        <p:spPr>
          <a:xfrm>
            <a:off x="2857504" y="4470364"/>
            <a:ext cx="1471632" cy="725363"/>
          </a:xfrm>
          <a:prstGeom prst="wedgeEllipseCallout">
            <a:avLst>
              <a:gd name="adj1" fmla="val -56581"/>
              <a:gd name="adj2" fmla="val 43627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わる数の</a:t>
            </a:r>
            <a:endParaRPr kumimoji="0" lang="en-US" altLang="ja-JP" sz="1400" kern="0" dirty="0" smtClea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逆数をかけている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正方形/長方形 54"/>
              <p:cNvSpPr/>
              <p:nvPr/>
            </p:nvSpPr>
            <p:spPr>
              <a:xfrm>
                <a:off x="6764225" y="5245424"/>
                <a:ext cx="2110706" cy="1171218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𝑎</m:t>
                            </m:r>
                          </m:den>
                        </m:f>
                      </m:e>
                    </m:box>
                    <m:r>
                      <a:rPr kumimoji="0" lang="ja-JP" altLang="en-US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c</m:t>
                            </m:r>
                          </m:den>
                        </m:f>
                      </m:e>
                    </m:box>
                    <m:r>
                      <a:rPr kumimoji="0" lang="ja-JP" altLang="en-US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𝑎</m:t>
                            </m:r>
                          </m:den>
                        </m:f>
                      </m:e>
                    </m:box>
                    <m:r>
                      <a:rPr kumimoji="0" lang="en-US" altLang="ja-JP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×</m:t>
                    </m:r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d</m:t>
                            </m:r>
                          </m:den>
                        </m:f>
                      </m:e>
                    </m:box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sz="20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</m:t>
                      </m:r>
                      <m:r>
                        <a:rPr kumimoji="0" lang="ja-JP" altLang="en-US" sz="2000" i="1" kern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</m:t>
                      </m:r>
                      <m:r>
                        <a:rPr kumimoji="0" lang="en-US" altLang="ja-JP" sz="2000" b="0" i="1" kern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  </m:t>
                      </m:r>
                      <m:r>
                        <a:rPr kumimoji="0" lang="ja-JP" altLang="en-US" sz="20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＝</m:t>
                      </m:r>
                      <m:f>
                        <m:fPr>
                          <m:ctrlP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𝑏</m:t>
                          </m:r>
                          <m: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0" lang="en-US" altLang="ja-JP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c</m:t>
                          </m:r>
                        </m:num>
                        <m:den>
                          <m: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𝑎</m:t>
                          </m:r>
                          <m: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0" lang="en-US" altLang="ja-JP" sz="20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ja-JP" altLang="en-US" sz="2000" i="1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25" y="5245424"/>
                <a:ext cx="2110706" cy="117121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形吹き出し 55"/>
          <p:cNvSpPr/>
          <p:nvPr/>
        </p:nvSpPr>
        <p:spPr>
          <a:xfrm>
            <a:off x="7598784" y="4420643"/>
            <a:ext cx="1471632" cy="725363"/>
          </a:xfrm>
          <a:prstGeom prst="wedgeEllipseCallout">
            <a:avLst>
              <a:gd name="adj1" fmla="val 24540"/>
              <a:gd name="adj2" fmla="val 69890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わる数の</a:t>
            </a:r>
            <a:endParaRPr kumimoji="0" lang="en-US" altLang="ja-JP" sz="1400" kern="0" dirty="0" smtClea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逆数をかける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4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4" grpId="0" uiExpand="1" build="allAtOnce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63400" y="260649"/>
                <a:ext cx="5208800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９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１４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2000" kern="0" dirty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m:t>÷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の計算のしかたを説明しましよう。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0" y="260649"/>
                <a:ext cx="5208800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角丸四角形 37"/>
              <p:cNvSpPr/>
              <p:nvPr/>
            </p:nvSpPr>
            <p:spPr>
              <a:xfrm>
                <a:off x="859859" y="3789040"/>
                <a:ext cx="3679440" cy="2382733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わる数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の逆数を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かける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。</m:t>
                      </m:r>
                    </m:oMath>
                  </m:oMathPara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９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１４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９</m:t>
                            </m:r>
                            <m:r>
                              <a:rPr kumimoji="0" lang="ja-JP" altLang="en-US" sz="200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</m:t>
                            </m:r>
                            <m:r>
                              <a:rPr kumimoji="0" lang="ja-JP" altLang="en-US" sz="20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１４</m:t>
                            </m:r>
                            <m:r>
                              <a:rPr kumimoji="0" lang="ja-JP" altLang="en-US" sz="200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✕３</m:t>
                            </m:r>
                          </m:den>
                        </m:f>
                      </m:e>
                    </m:box>
                    <m:r>
                      <a:rPr kumimoji="0" lang="ja-JP" altLang="en-US" sz="20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ja-JP" altLang="en-US" sz="2000" dirty="0"/>
                  <a:t>　　　　</a:t>
                </a:r>
                <a:r>
                  <a:rPr lang="ja-JP" altLang="en-US" sz="2000" dirty="0" smtClean="0"/>
                  <a:t>　　</a:t>
                </a:r>
                <a:r>
                  <a:rPr lang="ja-JP" altLang="en-US" sz="20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9" y="3789040"/>
                <a:ext cx="3679440" cy="238273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/>
          <p:cNvSpPr/>
          <p:nvPr/>
        </p:nvSpPr>
        <p:spPr>
          <a:xfrm>
            <a:off x="371863" y="4654401"/>
            <a:ext cx="6400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りく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49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38" y="3999330"/>
            <a:ext cx="748474" cy="6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858468" y="1590517"/>
                <a:ext cx="1968809" cy="1352293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２✕４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５✕</m:t>
                            </m:r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　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１５</m:t>
                        </m:r>
                      </m:den>
                    </m:f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8" y="1590517"/>
                <a:ext cx="1968809" cy="13522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正方形/長方形 50"/>
              <p:cNvSpPr/>
              <p:nvPr/>
            </p:nvSpPr>
            <p:spPr>
              <a:xfrm>
                <a:off x="3351615" y="1799489"/>
                <a:ext cx="5424122" cy="124649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AR P丸ゴシック体M" panose="020F0600000000000000" pitchFamily="50" charset="-128"/>
                  </a:rPr>
                  <a:t>まとめ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分数でわる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計算は</m:t>
                      </m:r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、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わる数</m:t>
                      </m:r>
                    </m:oMath>
                  </m:oMathPara>
                </a14:m>
                <a:endParaRPr kumimoji="0" lang="en-US" altLang="ja-JP" sz="2000" i="1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の逆数を</m:t>
                      </m:r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かける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15" y="1799489"/>
                <a:ext cx="5424122" cy="1246495"/>
              </a:xfrm>
              <a:prstGeom prst="rect">
                <a:avLst/>
              </a:prstGeom>
              <a:blipFill rotWithShape="0">
                <a:blip r:embed="rId9"/>
                <a:stretch>
                  <a:fillRect l="-100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51"/>
          <p:cNvSpPr/>
          <p:nvPr/>
        </p:nvSpPr>
        <p:spPr>
          <a:xfrm>
            <a:off x="1201718" y="1661804"/>
            <a:ext cx="46970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230286" y="1675862"/>
            <a:ext cx="46970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4" name="円形吹き出し 53"/>
          <p:cNvSpPr/>
          <p:nvPr/>
        </p:nvSpPr>
        <p:spPr>
          <a:xfrm>
            <a:off x="2765240" y="1054213"/>
            <a:ext cx="1471632" cy="725363"/>
          </a:xfrm>
          <a:prstGeom prst="wedgeEllipseCallout">
            <a:avLst>
              <a:gd name="adj1" fmla="val -56581"/>
              <a:gd name="adj2" fmla="val 43627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わる数の</a:t>
            </a:r>
            <a:endParaRPr kumimoji="0" lang="en-US" altLang="ja-JP" sz="1400" kern="0" dirty="0" smtClea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逆数をかける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正方形/長方形 54"/>
              <p:cNvSpPr/>
              <p:nvPr/>
            </p:nvSpPr>
            <p:spPr>
              <a:xfrm>
                <a:off x="6671961" y="1829273"/>
                <a:ext cx="2110706" cy="1171218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𝑎</m:t>
                            </m:r>
                          </m:den>
                        </m:f>
                      </m:e>
                    </m:box>
                    <m:r>
                      <a:rPr kumimoji="0" lang="ja-JP" altLang="en-US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c</m:t>
                            </m:r>
                          </m:den>
                        </m:f>
                      </m:e>
                    </m:box>
                    <m:r>
                      <a:rPr kumimoji="0" lang="ja-JP" altLang="en-US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𝑎</m:t>
                            </m:r>
                          </m:den>
                        </m:f>
                      </m:e>
                    </m:box>
                    <m:r>
                      <a:rPr kumimoji="0" lang="en-US" altLang="ja-JP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×</m:t>
                    </m:r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d</m:t>
                            </m:r>
                          </m:den>
                        </m:f>
                      </m:e>
                    </m:box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sz="20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</m:t>
                      </m:r>
                      <m:r>
                        <a:rPr kumimoji="0" lang="ja-JP" altLang="en-US" sz="2000" i="1" kern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</m:t>
                      </m:r>
                      <m:r>
                        <a:rPr kumimoji="0" lang="ja-JP" altLang="en-US" sz="20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＝</m:t>
                      </m:r>
                      <m:f>
                        <m:fPr>
                          <m:ctrlP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𝑏</m:t>
                          </m:r>
                          <m: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0" lang="en-US" altLang="ja-JP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c</m:t>
                          </m:r>
                        </m:num>
                        <m:den>
                          <m: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𝑎</m:t>
                          </m:r>
                          <m: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0" lang="en-US" altLang="ja-JP" sz="20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ja-JP" altLang="en-US" sz="2000" i="1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61" y="1829273"/>
                <a:ext cx="2110706" cy="11712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/>
          <p:cNvCxnSpPr/>
          <p:nvPr/>
        </p:nvCxnSpPr>
        <p:spPr>
          <a:xfrm>
            <a:off x="2990904" y="4576281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572505" y="4864933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2487430" y="4972933"/>
            <a:ext cx="328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７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941277" y="4218547"/>
            <a:ext cx="328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3050854" y="4864933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2979049" y="4985159"/>
            <a:ext cx="263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2561468" y="4592890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482779" y="4234269"/>
            <a:ext cx="328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2751" r="13465" b="46220"/>
          <a:stretch/>
        </p:blipFill>
        <p:spPr>
          <a:xfrm>
            <a:off x="4846338" y="4253464"/>
            <a:ext cx="596749" cy="645647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4836174" y="4930478"/>
            <a:ext cx="8062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あみ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5642407" y="3990909"/>
            <a:ext cx="3151624" cy="132698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かけ算のときと同じように、</a:t>
            </a: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計算の途中で約分できると</a:t>
            </a: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きは、途中で約分してから計</a:t>
            </a: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算すると簡単だね。</a:t>
            </a: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27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3" grpId="0"/>
      <p:bldP spid="35" grpId="0"/>
      <p:bldP spid="37" grpId="0"/>
      <p:bldP spid="42" grpId="0"/>
      <p:bldP spid="57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角丸四角形吹き出し 40"/>
              <p:cNvSpPr/>
              <p:nvPr/>
            </p:nvSpPr>
            <p:spPr>
              <a:xfrm>
                <a:off x="1163400" y="260649"/>
                <a:ext cx="5208800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2000" kern="0" dirty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m:t>÷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の計算のしかたを説明しましよう。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0" y="260649"/>
                <a:ext cx="5208800" cy="606831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角丸四角形 37"/>
              <p:cNvSpPr/>
              <p:nvPr/>
            </p:nvSpPr>
            <p:spPr>
              <a:xfrm>
                <a:off x="858468" y="3977993"/>
                <a:ext cx="3679440" cy="2176924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1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  <m:r>
                      <a:rPr kumimoji="0" lang="ja-JP" altLang="en-US" sz="16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1600" kern="0" dirty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m:t>÷</m:t>
                    </m:r>
                    <m:f>
                      <m:fPr>
                        <m:ctrlPr>
                          <a:rPr kumimoji="0" lang="en-US" altLang="ja-JP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num>
                      <m:den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0" lang="en-US" altLang="ja-JP" sz="16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  <m:r>
                      <a:rPr kumimoji="0" lang="ja-JP" altLang="en-US" sz="16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16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1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kumimoji="0" lang="en-US" altLang="ja-JP" sz="1600" kern="0" dirty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m:t>×</m:t>
                    </m:r>
                    <m:f>
                      <m:fPr>
                        <m:ctrlPr>
                          <a:rPr kumimoji="0" lang="en-US" altLang="ja-JP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ja-JP" sz="1600" kern="0" dirty="0">
                        <a:solidFill>
                          <a:prstClr val="black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rPr>
                      <m:t>×</m:t>
                    </m:r>
                    <m:f>
                      <m:fPr>
                        <m:ctrlPr>
                          <a:rPr kumimoji="0" lang="en-US" altLang="ja-JP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16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den>
                    </m:f>
                  </m:oMath>
                </a14:m>
                <a:endParaRPr kumimoji="0" lang="en-US" altLang="ja-JP" sz="1600" i="1" kern="0" dirty="0" smtClean="0">
                  <a:solidFill>
                    <a:schemeClr val="tx1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200000"/>
                  </a:lnSpc>
                </a:pPr>
                <a:r>
                  <a:rPr kumimoji="0" lang="ja-JP" altLang="en-US" sz="1600" kern="0" dirty="0" smtClean="0">
                    <a:solidFill>
                      <a:schemeClr val="tx1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ja-JP" altLang="en-US" sz="16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＝</m:t>
                    </m:r>
                    <m:r>
                      <a:rPr kumimoji="0" lang="en-US" altLang="ja-JP" sz="16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box>
                      <m:boxPr>
                        <m:ctrlPr>
                          <a:rPr kumimoji="0" lang="ja-JP" altLang="en-US" sz="16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16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  <m:r>
                              <m:rPr>
                                <m:nor/>
                              </m:rPr>
                              <a:rPr kumimoji="0" lang="en-US" altLang="ja-JP" sz="1600" kern="0" dirty="0">
                                <a:solidFill>
                                  <a:prstClr val="black"/>
                                </a:solidFill>
                                <a:latin typeface="AR P丸ゴシック体M" panose="020F0600000000000000" pitchFamily="50" charset="-128"/>
                                <a:ea typeface="AR P丸ゴシック体M" panose="020F0600000000000000" pitchFamily="50" charset="-128"/>
                              </a:rPr>
                              <m:t>×</m:t>
                            </m:r>
                            <m:r>
                              <a:rPr kumimoji="0" lang="ja-JP" altLang="en-US" sz="16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  <m:r>
                              <m:rPr>
                                <m:nor/>
                              </m:rPr>
                              <a:rPr kumimoji="0" lang="en-US" altLang="ja-JP" sz="1600" kern="0" dirty="0">
                                <a:solidFill>
                                  <a:prstClr val="black"/>
                                </a:solidFill>
                                <a:latin typeface="AR P丸ゴシック体M" panose="020F0600000000000000" pitchFamily="50" charset="-128"/>
                                <a:ea typeface="AR P丸ゴシック体M" panose="020F0600000000000000" pitchFamily="50" charset="-128"/>
                              </a:rPr>
                              <m:t>×</m:t>
                            </m:r>
                            <m:r>
                              <a:rPr kumimoji="0" lang="ja-JP" altLang="en-US" sz="16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１</m:t>
                            </m:r>
                          </m:num>
                          <m:den>
                            <m:r>
                              <a:rPr kumimoji="0" lang="ja-JP" altLang="en-US" sz="16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４</m:t>
                            </m:r>
                            <m:r>
                              <m:rPr>
                                <m:nor/>
                              </m:rPr>
                              <a:rPr kumimoji="0" lang="en-US" altLang="ja-JP" sz="1600" kern="0" dirty="0">
                                <a:solidFill>
                                  <a:prstClr val="black"/>
                                </a:solidFill>
                                <a:latin typeface="AR P丸ゴシック体M" panose="020F0600000000000000" pitchFamily="50" charset="-128"/>
                                <a:ea typeface="AR P丸ゴシック体M" panose="020F0600000000000000" pitchFamily="50" charset="-128"/>
                              </a:rPr>
                              <m:t>×</m:t>
                            </m:r>
                            <m:r>
                              <a:rPr kumimoji="0" lang="ja-JP" altLang="en-US" sz="16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６</m:t>
                            </m:r>
                            <m:r>
                              <m:rPr>
                                <m:nor/>
                              </m:rPr>
                              <a:rPr kumimoji="0" lang="en-US" altLang="ja-JP" sz="1600" kern="0" dirty="0">
                                <a:solidFill>
                                  <a:prstClr val="black"/>
                                </a:solidFill>
                                <a:latin typeface="AR P丸ゴシック体M" panose="020F0600000000000000" pitchFamily="50" charset="-128"/>
                                <a:ea typeface="AR P丸ゴシック体M" panose="020F0600000000000000" pitchFamily="50" charset="-128"/>
                              </a:rPr>
                              <m:t>×</m:t>
                            </m:r>
                            <m:r>
                              <a:rPr kumimoji="0" lang="ja-JP" altLang="en-US" sz="16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16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16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1600" dirty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　　　</a:t>
                </a:r>
                <a:r>
                  <a:rPr lang="ja-JP" altLang="en-US" sz="1600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　＝</a:t>
                </a:r>
                <a14:m>
                  <m:oMath xmlns:m="http://schemas.openxmlformats.org/officeDocument/2006/math">
                    <m:r>
                      <a:rPr kumimoji="0" lang="ja-JP" altLang="en-US" sz="16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sz="16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1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den>
                    </m:f>
                  </m:oMath>
                </a14:m>
                <a:endParaRPr lang="ja-JP" altLang="en-US" sz="16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8" y="3977993"/>
                <a:ext cx="3679440" cy="217692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/>
          <p:cNvSpPr/>
          <p:nvPr/>
        </p:nvSpPr>
        <p:spPr>
          <a:xfrm>
            <a:off x="370472" y="4843353"/>
            <a:ext cx="6400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しほ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49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04" y="4188282"/>
            <a:ext cx="713760" cy="6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858468" y="1590517"/>
                <a:ext cx="1968809" cy="1352293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２✕４</m:t>
                            </m:r>
                          </m:num>
                          <m:den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５✕</m:t>
                            </m:r>
                            <m:r>
                              <a:rPr kumimoji="0" lang="ja-JP" alt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den>
                        </m:f>
                      </m:e>
                    </m:box>
                    <m:r>
                      <a:rPr kumimoji="0" lang="ja-JP" altLang="en-US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　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１５</m:t>
                        </m:r>
                      </m:den>
                    </m:f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8" y="1590517"/>
                <a:ext cx="1968809" cy="13522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正方形/長方形 50"/>
              <p:cNvSpPr/>
              <p:nvPr/>
            </p:nvSpPr>
            <p:spPr>
              <a:xfrm>
                <a:off x="3351615" y="1799489"/>
                <a:ext cx="5424122" cy="124649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AR P丸ゴシック体M" panose="020F0600000000000000" pitchFamily="50" charset="-128"/>
                  </a:rPr>
                  <a:t>まとめ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分数でわる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計算は</m:t>
                      </m:r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、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わる数</m:t>
                      </m:r>
                    </m:oMath>
                  </m:oMathPara>
                </a14:m>
                <a:endParaRPr kumimoji="0" lang="en-US" altLang="ja-JP" sz="2000" i="1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の逆数を</m:t>
                      </m:r>
                      <m:r>
                        <a:rPr kumimoji="0" lang="ja-JP" altLang="en-US" sz="20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かける</m:t>
                      </m:r>
                      <m:r>
                        <a:rPr kumimoji="0" lang="ja-JP" alt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15" y="1799489"/>
                <a:ext cx="5424122" cy="1246495"/>
              </a:xfrm>
              <a:prstGeom prst="rect">
                <a:avLst/>
              </a:prstGeom>
              <a:blipFill rotWithShape="0">
                <a:blip r:embed="rId9"/>
                <a:stretch>
                  <a:fillRect l="-100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51"/>
          <p:cNvSpPr/>
          <p:nvPr/>
        </p:nvSpPr>
        <p:spPr>
          <a:xfrm>
            <a:off x="1201718" y="1661804"/>
            <a:ext cx="46970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230286" y="1675862"/>
            <a:ext cx="46970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4" name="円形吹き出し 53"/>
          <p:cNvSpPr/>
          <p:nvPr/>
        </p:nvSpPr>
        <p:spPr>
          <a:xfrm>
            <a:off x="2765240" y="1054213"/>
            <a:ext cx="1471632" cy="725363"/>
          </a:xfrm>
          <a:prstGeom prst="wedgeEllipseCallout">
            <a:avLst>
              <a:gd name="adj1" fmla="val -56581"/>
              <a:gd name="adj2" fmla="val 43627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わる数の</a:t>
            </a:r>
            <a:endParaRPr kumimoji="0" lang="en-US" altLang="ja-JP" sz="1400" kern="0" dirty="0" smtClea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逆数をかける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正方形/長方形 54"/>
              <p:cNvSpPr/>
              <p:nvPr/>
            </p:nvSpPr>
            <p:spPr>
              <a:xfrm>
                <a:off x="6671961" y="1829273"/>
                <a:ext cx="2110706" cy="1171218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𝑎</m:t>
                            </m:r>
                          </m:den>
                        </m:f>
                      </m:e>
                    </m:box>
                    <m:r>
                      <a:rPr kumimoji="0" lang="ja-JP" altLang="en-US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÷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c</m:t>
                            </m:r>
                          </m:den>
                        </m:f>
                      </m:e>
                    </m:box>
                    <m:r>
                      <a:rPr kumimoji="0" lang="ja-JP" altLang="en-US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𝑏</m:t>
                            </m:r>
                          </m:num>
                          <m:den>
                            <m:r>
                              <a:rPr kumimoji="0" lang="ja-JP" altLang="en-US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𝑎</m:t>
                            </m:r>
                          </m:den>
                        </m:f>
                      </m:e>
                    </m:box>
                    <m:r>
                      <a:rPr kumimoji="0" lang="en-US" altLang="ja-JP" sz="2400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×</m:t>
                    </m:r>
                    <m:box>
                      <m:boxPr>
                        <m:ctrlPr>
                          <a:rPr kumimoji="0" lang="ja-JP" altLang="en-US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2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d</m:t>
                            </m:r>
                          </m:den>
                        </m:f>
                      </m:e>
                    </m:box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sz="20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</m:t>
                      </m:r>
                      <m:r>
                        <a:rPr kumimoji="0" lang="ja-JP" altLang="en-US" sz="2000" i="1" kern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</m:t>
                      </m:r>
                      <m:r>
                        <a:rPr kumimoji="0" lang="ja-JP" altLang="en-US" sz="20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　＝</m:t>
                      </m:r>
                      <m:f>
                        <m:fPr>
                          <m:ctrlP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𝑏</m:t>
                          </m:r>
                          <m: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0" lang="en-US" altLang="ja-JP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c</m:t>
                          </m:r>
                        </m:num>
                        <m:den>
                          <m: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𝑎</m:t>
                          </m:r>
                          <m: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0" lang="en-US" altLang="ja-JP" sz="20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ja-JP" altLang="en-US" sz="2000" i="1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61" y="1829273"/>
                <a:ext cx="2110706" cy="11712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/>
          <p:cNvCxnSpPr/>
          <p:nvPr/>
        </p:nvCxnSpPr>
        <p:spPr>
          <a:xfrm>
            <a:off x="2343770" y="4799423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667690" y="5033227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2569211" y="5126113"/>
            <a:ext cx="328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250053" y="4503991"/>
            <a:ext cx="328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2985222" y="5033227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2912759" y="5138935"/>
            <a:ext cx="263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sz="16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1600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2684679" y="4815132"/>
            <a:ext cx="131068" cy="18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592844" y="4508428"/>
            <a:ext cx="328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38" y="4277913"/>
            <a:ext cx="596749" cy="596749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4643438" y="4930478"/>
            <a:ext cx="9989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こうた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5642407" y="3990909"/>
            <a:ext cx="3151624" cy="132698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分数のかけ算とわり算のまじった式は、</a:t>
            </a: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わる数を逆数に変えると、かけ算だけの式になおせるね。</a:t>
            </a:r>
            <a:endParaRPr kumimoji="0" lang="en-US" altLang="ja-JP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2920612" y="3391628"/>
            <a:ext cx="1471632" cy="725363"/>
          </a:xfrm>
          <a:prstGeom prst="wedgeEllipseCallout">
            <a:avLst>
              <a:gd name="adj1" fmla="val -56581"/>
              <a:gd name="adj2" fmla="val 43627"/>
            </a:avLst>
          </a:prstGeom>
          <a:solidFill>
            <a:schemeClr val="bg1"/>
          </a:solidFill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わる数の</a:t>
            </a:r>
            <a:endParaRPr kumimoji="0" lang="en-US" altLang="ja-JP" sz="1400" kern="0" dirty="0" smtClea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pPr algn="ctr"/>
            <a:r>
              <a:rPr kumimoji="0" lang="ja-JP" altLang="en-US" sz="1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逆数をかける</a:t>
            </a:r>
            <a:endParaRPr kumimoji="0" lang="ja-JP" altLang="en-US" sz="14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42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3" grpId="0"/>
      <p:bldP spid="35" grpId="0"/>
      <p:bldP spid="37" grpId="0"/>
      <p:bldP spid="42" grpId="0"/>
      <p:bldP spid="57" grpId="0" animBg="1"/>
      <p:bldP spid="4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4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|1.9|4.2|1.4|2.3|3.7|3.2|5.5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5|3.5|3.3|5.5|3.6|1.6|5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5.7|2.1|3.5|2.9|1.5|2|1.8|4.6|2.8|2|4.1|3.4|2.9|3.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3.6|2|1.3|1.8|1.6|2.9|4.6|2.2|4.4|3.3|2.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9|5.4|5.4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4|1.7|2.7|4.2|2.9|3.1|3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3|1.5|2.3|4.5|2.6|2.8|2.9|2.5|2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4BD0FF"/>
          </a:solidFill>
          <a:prstDash val="solid"/>
        </a:ln>
      </a:spPr>
      <a:bodyPr rtlCol="0" anchor="t"/>
      <a:lstStyle>
        <a:defPPr>
          <a:defRPr kumimoji="0" sz="2000" i="1" kern="0">
            <a:solidFill>
              <a:schemeClr val="tx1"/>
            </a:solidFill>
            <a:latin typeface="Cambria Math" panose="02040503050406030204" pitchFamily="18" charset="0"/>
            <a:ea typeface="AR P丸ゴシック体M" panose="020F0600000000000000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23553</TotalTime>
  <Words>826</Words>
  <Application>Microsoft Office PowerPoint</Application>
  <PresentationFormat>画面に合わせる (4:3)</PresentationFormat>
  <Paragraphs>198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AR P丸ゴシック体E</vt:lpstr>
      <vt:lpstr>Cambria Math</vt:lpstr>
      <vt:lpstr>Calibri</vt:lpstr>
      <vt:lpstr>AR P丸ゴシック体M</vt:lpstr>
      <vt:lpstr>ＭＳ Ｐゴシック</vt:lpstr>
      <vt:lpstr>HG丸ｺﾞｼｯｸM-PRO</vt:lpstr>
      <vt:lpstr>Book Antiqua</vt:lpstr>
      <vt:lpstr>Arial</vt:lpstr>
      <vt:lpstr>フラッシュ１</vt:lpstr>
      <vt:lpstr>６年「分数のわり算」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651</cp:revision>
  <dcterms:created xsi:type="dcterms:W3CDTF">2015-06-25T04:58:05Z</dcterms:created>
  <dcterms:modified xsi:type="dcterms:W3CDTF">2020-09-13T01:05:39Z</dcterms:modified>
</cp:coreProperties>
</file>