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tags/tag8.xml" ContentType="application/vnd.openxmlformats-officedocument.presentationml.tags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10"/>
  </p:notesMasterIdLst>
  <p:sldIdLst>
    <p:sldId id="288" r:id="rId2"/>
    <p:sldId id="289" r:id="rId3"/>
    <p:sldId id="290" r:id="rId4"/>
    <p:sldId id="294" r:id="rId5"/>
    <p:sldId id="295" r:id="rId6"/>
    <p:sldId id="296" r:id="rId7"/>
    <p:sldId id="297" r:id="rId8"/>
    <p:sldId id="298" r:id="rId9"/>
  </p:sldIdLst>
  <p:sldSz cx="9144000" cy="6858000" type="screen4x3"/>
  <p:notesSz cx="6858000" cy="9144000"/>
  <p:embeddedFontLst>
    <p:embeddedFont>
      <p:font typeface="AR P丸ゴシック体E" panose="020F0900000000000000" pitchFamily="50" charset="-128"/>
      <p:regular r:id="rId11"/>
    </p:embeddedFont>
    <p:embeddedFont>
      <p:font typeface="Calibri" panose="020F0502020204030204" pitchFamily="34" charset="0"/>
      <p:regular r:id="rId12"/>
      <p:bold r:id="rId13"/>
      <p:italic r:id="rId14"/>
      <p:boldItalic r:id="rId15"/>
    </p:embeddedFont>
    <p:embeddedFont>
      <p:font typeface="HG丸ｺﾞｼｯｸM-PRO" panose="020F0600000000000000" pitchFamily="50" charset="-128"/>
      <p:regular r:id="rId16"/>
    </p:embeddedFont>
    <p:embeddedFont>
      <p:font typeface="AR P教科書体M" panose="03000600000000000000" pitchFamily="66" charset="-128"/>
      <p:regular r:id="rId17"/>
    </p:embeddedFont>
  </p:embeddedFont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925" userDrawn="1">
          <p15:clr>
            <a:srgbClr val="A4A3A4"/>
          </p15:clr>
        </p15:guide>
        <p15:guide id="3" orient="horz" pos="179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66FFFF"/>
    <a:srgbClr val="FFFF99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462" autoAdjust="0"/>
    <p:restoredTop sz="94424" autoAdjust="0"/>
  </p:normalViewPr>
  <p:slideViewPr>
    <p:cSldViewPr>
      <p:cViewPr varScale="1">
        <p:scale>
          <a:sx n="66" d="100"/>
          <a:sy n="66" d="100"/>
        </p:scale>
        <p:origin x="816" y="78"/>
      </p:cViewPr>
      <p:guideLst>
        <p:guide pos="2925"/>
        <p:guide orient="horz" pos="179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10" Type="http://schemas.openxmlformats.org/officeDocument/2006/relationships/notesMaster" Target="notesMasters/notesMaster1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F11D78-99EB-45F5-BE76-59F7C1EE38A1}" type="datetimeFigureOut">
              <a:rPr kumimoji="1" lang="ja-JP" altLang="en-US" smtClean="0"/>
              <a:pPr/>
              <a:t>2020/8/17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38D5A8-10A7-4DCC-953B-A0DFE8C090F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9418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ja-JP" altLang="en-US" dirty="0" smtClean="0">
              <a:ea typeface="HG丸ｺﾞｼｯｸM-PRO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74567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297719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639586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395881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622677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6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497374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7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532512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8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404658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3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432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381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155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059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802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321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82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8201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852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939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フレーム 7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562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69202" y="794135"/>
            <a:ext cx="8579296" cy="1482737"/>
          </a:xfrm>
          <a:scene3d>
            <a:camera prst="orthographicFront">
              <a:rot lat="0" lon="0" rev="0"/>
            </a:camera>
            <a:lightRig rig="threePt" dir="t"/>
          </a:scene3d>
        </p:spPr>
        <p:txBody>
          <a:bodyPr anchor="t">
            <a:scene3d>
              <a:camera prst="isometricRightUp"/>
              <a:lightRig rig="threePt" dir="t"/>
            </a:scene3d>
          </a:bodyPr>
          <a:lstStyle/>
          <a:p>
            <a:r>
              <a:rPr kumimoji="1" lang="ja-JP" altLang="en-US" sz="9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鶴亀算</a:t>
            </a:r>
            <a:endParaRPr kumimoji="1" lang="ja-JP" altLang="en-US" sz="96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9" name="タイトル 1"/>
          <p:cNvSpPr txBox="1">
            <a:spLocks/>
          </p:cNvSpPr>
          <p:nvPr/>
        </p:nvSpPr>
        <p:spPr bwMode="auto">
          <a:xfrm>
            <a:off x="282352" y="2416622"/>
            <a:ext cx="8579296" cy="3892697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cene3d>
              <a:camera prst="isometricRightUp">
                <a:rot lat="2100000" lon="0" rev="0"/>
              </a:camera>
              <a:lightRig rig="threePt" dir="t"/>
            </a:scene3d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ja-JP" altLang="en-US" sz="66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算数の文章問題</a:t>
            </a:r>
            <a:endParaRPr lang="en-US" altLang="ja-JP" sz="6600" b="1" kern="0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面積図で解く鶴亀算</a:t>
            </a:r>
            <a:endParaRPr lang="en-US" altLang="ja-JP" b="1" kern="0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endParaRPr lang="en-US" altLang="ja-JP" b="1" kern="0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sz="48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パワポで解説</a:t>
            </a:r>
            <a:endParaRPr lang="ja-JP" altLang="en-US" sz="4800" b="1" kern="0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56" name="フレーム 55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3935415"/>
            <a:ext cx="2774640" cy="233763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67002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角丸四角形吹き出し 26"/>
          <p:cNvSpPr/>
          <p:nvPr/>
        </p:nvSpPr>
        <p:spPr>
          <a:xfrm>
            <a:off x="1259632" y="988362"/>
            <a:ext cx="7462589" cy="1116341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鶴と亀の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ように、足の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数が異なるもの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がいて、足の数の合計と頭数の合計がわかっているとき、それぞれの頭数を求める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問題</a:t>
            </a:r>
            <a:endParaRPr kumimoji="0" lang="ja-JP" altLang="en-US" sz="24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" name="横巻き 3"/>
          <p:cNvSpPr/>
          <p:nvPr/>
        </p:nvSpPr>
        <p:spPr>
          <a:xfrm>
            <a:off x="1157040" y="260648"/>
            <a:ext cx="1712366" cy="720080"/>
          </a:xfrm>
          <a:prstGeom prst="horizontalScroll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ja-JP" altLang="en-US" sz="2400" b="1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鶴亀算</a:t>
            </a:r>
            <a:r>
              <a:rPr lang="ja-JP" altLang="en-US" sz="2400" b="1" dirty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とは</a:t>
            </a:r>
          </a:p>
        </p:txBody>
      </p:sp>
      <p:sp>
        <p:nvSpPr>
          <p:cNvPr id="16" name="横巻き 15"/>
          <p:cNvSpPr/>
          <p:nvPr/>
        </p:nvSpPr>
        <p:spPr>
          <a:xfrm>
            <a:off x="1157040" y="2162246"/>
            <a:ext cx="2385078" cy="720080"/>
          </a:xfrm>
          <a:prstGeom prst="horizontalScroll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ja-JP" altLang="en-US" sz="2400" b="1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鶴亀算</a:t>
            </a:r>
            <a:r>
              <a:rPr lang="ja-JP" altLang="en-US" sz="2400" b="1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の解き方</a:t>
            </a:r>
            <a:endParaRPr lang="ja-JP" altLang="en-US" sz="2400" b="1" dirty="0">
              <a:solidFill>
                <a:srgbClr val="00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7" name="角丸四角形吹き出し 16"/>
          <p:cNvSpPr/>
          <p:nvPr/>
        </p:nvSpPr>
        <p:spPr>
          <a:xfrm>
            <a:off x="1259632" y="2953711"/>
            <a:ext cx="7462589" cy="907671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★面積図を使って解く</a:t>
            </a:r>
            <a:endParaRPr kumimoji="0" lang="en-US" altLang="ja-JP" sz="24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★面積図の欠けたところに注目して解く</a:t>
            </a:r>
            <a:endParaRPr kumimoji="0" lang="en-US" altLang="ja-JP" sz="24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3264037"/>
              </p:ext>
            </p:extLst>
          </p:nvPr>
        </p:nvGraphicFramePr>
        <p:xfrm>
          <a:off x="2123728" y="4058458"/>
          <a:ext cx="3960000" cy="25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000"/>
                <a:gridCol w="1800000"/>
              </a:tblGrid>
              <a:tr h="108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rgbClr val="FF0000"/>
                          </a:solidFill>
                        </a:rPr>
                        <a:t>★</a:t>
                      </a:r>
                      <a:endParaRPr kumimoji="1"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44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677881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4" grpId="0" animBg="1"/>
      <p:bldP spid="16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215" y="406797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角丸四角形吹き出し 6"/>
          <p:cNvSpPr/>
          <p:nvPr/>
        </p:nvSpPr>
        <p:spPr>
          <a:xfrm>
            <a:off x="1324280" y="260649"/>
            <a:ext cx="7496192" cy="1020155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8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鶴と亀が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合わせて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１４います。足の数は４４に</a:t>
            </a:r>
            <a:r>
              <a:rPr kumimoji="0" lang="ja-JP" altLang="en-US" sz="28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なるとき、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鶴は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何羽いる</a:t>
            </a:r>
            <a:r>
              <a:rPr kumimoji="0" lang="ja-JP" altLang="en-US" sz="28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でしょうか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？</a:t>
            </a:r>
            <a:endParaRPr kumimoji="0" lang="en-US" altLang="ja-JP" sz="2800" b="1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35" name="角丸四角形吹き出し 634"/>
          <p:cNvSpPr/>
          <p:nvPr/>
        </p:nvSpPr>
        <p:spPr>
          <a:xfrm>
            <a:off x="2559359" y="1363944"/>
            <a:ext cx="2448272" cy="461665"/>
          </a:xfrm>
          <a:prstGeom prst="wedgeRoundRectCallout">
            <a:avLst>
              <a:gd name="adj1" fmla="val -53128"/>
              <a:gd name="adj2" fmla="val 5776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面積図で考えます。</a:t>
            </a:r>
            <a:endParaRPr kumimoji="0" lang="ja-JP" altLang="en-US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36" name="テキスト ボックス 635"/>
          <p:cNvSpPr txBox="1"/>
          <p:nvPr/>
        </p:nvSpPr>
        <p:spPr>
          <a:xfrm>
            <a:off x="1332317" y="1377115"/>
            <a:ext cx="1038177" cy="46166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解き方</a:t>
            </a:r>
            <a:endParaRPr kumimoji="1"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aphicFrame>
        <p:nvGraphicFramePr>
          <p:cNvPr id="17" name="表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3129814"/>
              </p:ext>
            </p:extLst>
          </p:nvPr>
        </p:nvGraphicFramePr>
        <p:xfrm>
          <a:off x="1029270" y="2500516"/>
          <a:ext cx="4320000" cy="28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000"/>
                <a:gridCol w="2160000"/>
              </a:tblGrid>
              <a:tr h="144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44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041" name="円弧 1040"/>
          <p:cNvSpPr/>
          <p:nvPr/>
        </p:nvSpPr>
        <p:spPr>
          <a:xfrm flipH="1">
            <a:off x="618904" y="3932896"/>
            <a:ext cx="820732" cy="14400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2" name="円弧 661"/>
          <p:cNvSpPr/>
          <p:nvPr/>
        </p:nvSpPr>
        <p:spPr>
          <a:xfrm>
            <a:off x="4900792" y="2492896"/>
            <a:ext cx="828000" cy="28800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3" name="円弧 662"/>
          <p:cNvSpPr/>
          <p:nvPr/>
        </p:nvSpPr>
        <p:spPr>
          <a:xfrm rot="5400000">
            <a:off x="2427132" y="3156451"/>
            <a:ext cx="1490569" cy="43200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2" name="正方形/長方形 1041"/>
          <p:cNvSpPr/>
          <p:nvPr/>
        </p:nvSpPr>
        <p:spPr>
          <a:xfrm>
            <a:off x="323528" y="4452841"/>
            <a:ext cx="633507" cy="400110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２本</a:t>
            </a:r>
            <a:endParaRPr lang="ja-JP" altLang="en-US" sz="20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79" name="正方形/長方形 678"/>
          <p:cNvSpPr/>
          <p:nvPr/>
        </p:nvSpPr>
        <p:spPr>
          <a:xfrm>
            <a:off x="5382421" y="3740461"/>
            <a:ext cx="692741" cy="4001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４本</a:t>
            </a:r>
            <a:endParaRPr lang="ja-JP" altLang="en-US" sz="20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80" name="正方形/長方形 679"/>
          <p:cNvSpPr/>
          <p:nvPr/>
        </p:nvSpPr>
        <p:spPr>
          <a:xfrm>
            <a:off x="2934232" y="5863189"/>
            <a:ext cx="510076" cy="400110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１４</a:t>
            </a:r>
            <a:endParaRPr lang="ja-JP" altLang="en-US" sz="20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81" name="正方形/長方形 680"/>
          <p:cNvSpPr/>
          <p:nvPr/>
        </p:nvSpPr>
        <p:spPr>
          <a:xfrm>
            <a:off x="2240444" y="4388933"/>
            <a:ext cx="2541080" cy="523220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ja-JP" altLang="en-US" sz="28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足合計　</a:t>
            </a:r>
            <a:r>
              <a:rPr lang="ja-JP" altLang="en-US" sz="28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４４本</a:t>
            </a:r>
            <a:endParaRPr lang="ja-JP" altLang="en-US" sz="28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0" name="円弧 19"/>
          <p:cNvSpPr/>
          <p:nvPr/>
        </p:nvSpPr>
        <p:spPr>
          <a:xfrm rot="5400000">
            <a:off x="1731512" y="4284013"/>
            <a:ext cx="768934" cy="21600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>
            <a:off x="1875925" y="5447909"/>
            <a:ext cx="800219" cy="46166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□羽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1604055" y="4369603"/>
            <a:ext cx="5437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8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鶴</a:t>
            </a:r>
            <a:endParaRPr lang="ja-JP" altLang="en-US" dirty="0"/>
          </a:p>
        </p:txBody>
      </p:sp>
      <p:sp>
        <p:nvSpPr>
          <p:cNvPr id="23" name="正方形/長方形 22"/>
          <p:cNvSpPr/>
          <p:nvPr/>
        </p:nvSpPr>
        <p:spPr>
          <a:xfrm>
            <a:off x="3941500" y="3448883"/>
            <a:ext cx="5437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8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亀</a:t>
            </a:r>
            <a:endParaRPr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21914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8" dur="500"/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1" dur="5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6" dur="500"/>
                                        <p:tgtEl>
                                          <p:spTgt spid="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9" dur="500"/>
                                        <p:tgtEl>
                                          <p:spTgt spid="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5" grpId="0" animBg="1"/>
      <p:bldP spid="1041" grpId="0" animBg="1"/>
      <p:bldP spid="662" grpId="0" animBg="1"/>
      <p:bldP spid="663" grpId="0" animBg="1"/>
      <p:bldP spid="1042" grpId="0" animBg="1"/>
      <p:bldP spid="679" grpId="0" animBg="1"/>
      <p:bldP spid="680" grpId="0" animBg="1"/>
      <p:bldP spid="681" grpId="0" animBg="1"/>
      <p:bldP spid="20" grpId="0" animBg="1"/>
      <p:bldP spid="21" grpId="0" animBg="1"/>
      <p:bldP spid="22" grpId="0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215" y="406797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角丸四角形吹き出し 6"/>
          <p:cNvSpPr/>
          <p:nvPr/>
        </p:nvSpPr>
        <p:spPr>
          <a:xfrm>
            <a:off x="1324280" y="260649"/>
            <a:ext cx="7496192" cy="1020155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8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鶴と亀が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合わせて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１４います。足の数は４４に</a:t>
            </a:r>
            <a:r>
              <a:rPr kumimoji="0" lang="ja-JP" altLang="en-US" sz="28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なるとき、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鶴は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何羽いる</a:t>
            </a:r>
            <a:r>
              <a:rPr kumimoji="0" lang="ja-JP" altLang="en-US" sz="28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でしょうか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？</a:t>
            </a:r>
            <a:endParaRPr kumimoji="0" lang="en-US" altLang="ja-JP" sz="2800" b="1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36" name="テキスト ボックス 635"/>
          <p:cNvSpPr txBox="1"/>
          <p:nvPr/>
        </p:nvSpPr>
        <p:spPr>
          <a:xfrm>
            <a:off x="1332317" y="1377115"/>
            <a:ext cx="1038177" cy="46166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解き方</a:t>
            </a:r>
            <a:endParaRPr kumimoji="1"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aphicFrame>
        <p:nvGraphicFramePr>
          <p:cNvPr id="17" name="表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3179249"/>
              </p:ext>
            </p:extLst>
          </p:nvPr>
        </p:nvGraphicFramePr>
        <p:xfrm>
          <a:off x="1029270" y="2500516"/>
          <a:ext cx="4320000" cy="28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000"/>
                <a:gridCol w="2160000"/>
              </a:tblGrid>
              <a:tr h="144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rgbClr val="FF0000"/>
                          </a:solidFill>
                        </a:rPr>
                        <a:t>★</a:t>
                      </a:r>
                      <a:endParaRPr kumimoji="1"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44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041" name="円弧 1040"/>
          <p:cNvSpPr/>
          <p:nvPr/>
        </p:nvSpPr>
        <p:spPr>
          <a:xfrm flipH="1">
            <a:off x="618904" y="3932896"/>
            <a:ext cx="820732" cy="14400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2" name="円弧 661"/>
          <p:cNvSpPr/>
          <p:nvPr/>
        </p:nvSpPr>
        <p:spPr>
          <a:xfrm>
            <a:off x="4900792" y="2492896"/>
            <a:ext cx="828000" cy="28800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3" name="円弧 662"/>
          <p:cNvSpPr/>
          <p:nvPr/>
        </p:nvSpPr>
        <p:spPr>
          <a:xfrm rot="5400000">
            <a:off x="2456160" y="3156451"/>
            <a:ext cx="1490569" cy="43200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42" name="正方形/長方形 1041"/>
          <p:cNvSpPr/>
          <p:nvPr/>
        </p:nvSpPr>
        <p:spPr>
          <a:xfrm>
            <a:off x="276195" y="4450488"/>
            <a:ext cx="723275" cy="46166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２本</a:t>
            </a:r>
            <a:endParaRPr lang="ja-JP" altLang="en-US" sz="20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79" name="正方形/長方形 678"/>
          <p:cNvSpPr/>
          <p:nvPr/>
        </p:nvSpPr>
        <p:spPr>
          <a:xfrm>
            <a:off x="5396666" y="3740461"/>
            <a:ext cx="793386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４本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80" name="正方形/長方形 679"/>
          <p:cNvSpPr/>
          <p:nvPr/>
        </p:nvSpPr>
        <p:spPr>
          <a:xfrm>
            <a:off x="2934232" y="5863189"/>
            <a:ext cx="574196" cy="46166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１４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81" name="正方形/長方形 680"/>
          <p:cNvSpPr/>
          <p:nvPr/>
        </p:nvSpPr>
        <p:spPr>
          <a:xfrm>
            <a:off x="2240444" y="4388933"/>
            <a:ext cx="2541080" cy="523220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ja-JP" altLang="en-US" sz="28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足合計　</a:t>
            </a:r>
            <a:r>
              <a:rPr lang="ja-JP" altLang="en-US" sz="28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４４本</a:t>
            </a:r>
            <a:endParaRPr lang="ja-JP" altLang="en-US" sz="28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0" name="円弧 19"/>
          <p:cNvSpPr/>
          <p:nvPr/>
        </p:nvSpPr>
        <p:spPr>
          <a:xfrm rot="5400000">
            <a:off x="1731512" y="4284013"/>
            <a:ext cx="768934" cy="21600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>
            <a:off x="1875925" y="5447909"/>
            <a:ext cx="800219" cy="46166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□羽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2" name="角丸四角形吹き出し 21"/>
          <p:cNvSpPr/>
          <p:nvPr/>
        </p:nvSpPr>
        <p:spPr>
          <a:xfrm>
            <a:off x="2559358" y="1363944"/>
            <a:ext cx="3812841" cy="461665"/>
          </a:xfrm>
          <a:prstGeom prst="wedgeRoundRectCallout">
            <a:avLst>
              <a:gd name="adj1" fmla="val -53128"/>
              <a:gd name="adj2" fmla="val 5776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欠けた部分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★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について考えます。</a:t>
            </a:r>
            <a:endParaRPr kumimoji="0" lang="ja-JP" altLang="en-US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3" name="角丸四角形吹き出し 22"/>
          <p:cNvSpPr/>
          <p:nvPr/>
        </p:nvSpPr>
        <p:spPr>
          <a:xfrm>
            <a:off x="6055301" y="2505379"/>
            <a:ext cx="2708547" cy="1128952"/>
          </a:xfrm>
          <a:prstGeom prst="wedgeRoundRectCallout">
            <a:avLst>
              <a:gd name="adj1" fmla="val -54736"/>
              <a:gd name="adj2" fmla="val 1477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全部亀だったとすると、</a:t>
            </a:r>
            <a:endParaRPr kumimoji="0" lang="en-US" altLang="ja-JP" sz="20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１４</a:t>
            </a:r>
            <a:r>
              <a:rPr kumimoji="0" lang="en-US" altLang="ja-JP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×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４＝５６本なので</a:t>
            </a:r>
            <a:endParaRPr kumimoji="0" lang="en-US" altLang="ja-JP" sz="20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★は５６－４４＝１２本</a:t>
            </a:r>
            <a:endParaRPr kumimoji="0" lang="ja-JP" altLang="en-US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622093" y="3208717"/>
            <a:ext cx="9877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ja-JP" altLang="en-US" sz="28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１２本</a:t>
            </a:r>
            <a:endParaRPr lang="ja-JP" altLang="en-US" sz="2800" dirty="0">
              <a:solidFill>
                <a:srgbClr val="00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6" name="円弧 25"/>
          <p:cNvSpPr/>
          <p:nvPr/>
        </p:nvSpPr>
        <p:spPr>
          <a:xfrm rot="5400000" flipH="1">
            <a:off x="1815083" y="1445163"/>
            <a:ext cx="567348" cy="21600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7" name="正方形/長方形 26"/>
          <p:cNvSpPr/>
          <p:nvPr/>
        </p:nvSpPr>
        <p:spPr>
          <a:xfrm>
            <a:off x="1715868" y="1987727"/>
            <a:ext cx="800219" cy="46166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□羽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8" name="円弧 27"/>
          <p:cNvSpPr/>
          <p:nvPr/>
        </p:nvSpPr>
        <p:spPr>
          <a:xfrm flipH="1">
            <a:off x="639640" y="2491546"/>
            <a:ext cx="820732" cy="14400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正方形/長方形 28"/>
          <p:cNvSpPr/>
          <p:nvPr/>
        </p:nvSpPr>
        <p:spPr>
          <a:xfrm>
            <a:off x="288110" y="3010400"/>
            <a:ext cx="723275" cy="46166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２本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0" name="角丸四角形吹き出し 29"/>
          <p:cNvSpPr/>
          <p:nvPr/>
        </p:nvSpPr>
        <p:spPr>
          <a:xfrm>
            <a:off x="6050284" y="3847992"/>
            <a:ext cx="2708547" cy="1446347"/>
          </a:xfrm>
          <a:prstGeom prst="wedgeRoundRectCallout">
            <a:avLst>
              <a:gd name="adj1" fmla="val -54736"/>
              <a:gd name="adj2" fmla="val 1477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★の面積で考えると</a:t>
            </a:r>
            <a:endParaRPr kumimoji="0" lang="en-US" altLang="ja-JP" sz="20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</a:t>
            </a:r>
            <a:r>
              <a:rPr kumimoji="0" lang="en-US" altLang="ja-JP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×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□＝１２</a:t>
            </a:r>
            <a:endParaRPr kumimoji="0" lang="en-US" altLang="ja-JP" sz="20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□＝１２</a:t>
            </a:r>
            <a:r>
              <a:rPr kumimoji="0" lang="en-US" altLang="ja-JP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２＝６</a:t>
            </a:r>
            <a:endParaRPr kumimoji="0" lang="en-US" altLang="ja-JP" sz="20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鶴は６羽とわかります。</a:t>
            </a:r>
            <a:endParaRPr kumimoji="0" lang="ja-JP" altLang="en-US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1604055" y="4369603"/>
            <a:ext cx="5437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8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鶴</a:t>
            </a:r>
            <a:endParaRPr lang="ja-JP" altLang="en-US" dirty="0"/>
          </a:p>
        </p:txBody>
      </p:sp>
      <p:sp>
        <p:nvSpPr>
          <p:cNvPr id="33" name="正方形/長方形 32"/>
          <p:cNvSpPr/>
          <p:nvPr/>
        </p:nvSpPr>
        <p:spPr>
          <a:xfrm>
            <a:off x="3941500" y="3448883"/>
            <a:ext cx="5437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8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亀</a:t>
            </a:r>
            <a:endParaRPr lang="ja-JP" altLang="en-US" dirty="0"/>
          </a:p>
        </p:txBody>
      </p:sp>
      <p:sp>
        <p:nvSpPr>
          <p:cNvPr id="34" name="角丸四角形吹き出し 33"/>
          <p:cNvSpPr/>
          <p:nvPr/>
        </p:nvSpPr>
        <p:spPr>
          <a:xfrm>
            <a:off x="5090699" y="5631923"/>
            <a:ext cx="3812841" cy="965547"/>
          </a:xfrm>
          <a:prstGeom prst="wedgeRoundRectCallout">
            <a:avLst>
              <a:gd name="adj1" fmla="val -53128"/>
              <a:gd name="adj2" fmla="val 5776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面積図を使って、欠けた部分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★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</a:t>
            </a:r>
            <a:endParaRPr kumimoji="0" lang="en-US" altLang="ja-JP" sz="2000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本数から、鶴の数を求めることができました。</a:t>
            </a:r>
            <a:endParaRPr kumimoji="0" lang="ja-JP" altLang="en-US" sz="20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77670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6" grpId="0"/>
      <p:bldP spid="26" grpId="0" animBg="1"/>
      <p:bldP spid="27" grpId="0" animBg="1"/>
      <p:bldP spid="28" grpId="0" animBg="1"/>
      <p:bldP spid="29" grpId="0" animBg="1"/>
      <p:bldP spid="30" grpId="0" animBg="1"/>
      <p:bldP spid="3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215" y="406797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角丸四角形吹き出し 6"/>
          <p:cNvSpPr/>
          <p:nvPr/>
        </p:nvSpPr>
        <p:spPr>
          <a:xfrm>
            <a:off x="1324280" y="260649"/>
            <a:ext cx="7496192" cy="1020155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５円玉と１０円玉が合わせて２５枚で、２０５円ありました。５円玉は何枚あるでしょうか？</a:t>
            </a:r>
            <a:endParaRPr kumimoji="0" lang="en-US" altLang="ja-JP" sz="2800" b="1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36" name="テキスト ボックス 635"/>
          <p:cNvSpPr txBox="1"/>
          <p:nvPr/>
        </p:nvSpPr>
        <p:spPr>
          <a:xfrm>
            <a:off x="1332317" y="1377115"/>
            <a:ext cx="1038177" cy="46166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解き方</a:t>
            </a:r>
            <a:endParaRPr kumimoji="1"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aphicFrame>
        <p:nvGraphicFramePr>
          <p:cNvPr id="17" name="表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3179249"/>
              </p:ext>
            </p:extLst>
          </p:nvPr>
        </p:nvGraphicFramePr>
        <p:xfrm>
          <a:off x="1029270" y="2500516"/>
          <a:ext cx="4320000" cy="28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000"/>
                <a:gridCol w="2160000"/>
              </a:tblGrid>
              <a:tr h="144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rgbClr val="FF0000"/>
                          </a:solidFill>
                        </a:rPr>
                        <a:t>★</a:t>
                      </a:r>
                      <a:endParaRPr kumimoji="1"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44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041" name="円弧 1040"/>
          <p:cNvSpPr/>
          <p:nvPr/>
        </p:nvSpPr>
        <p:spPr>
          <a:xfrm flipH="1">
            <a:off x="618904" y="3932896"/>
            <a:ext cx="820732" cy="14400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62" name="円弧 661"/>
          <p:cNvSpPr/>
          <p:nvPr/>
        </p:nvSpPr>
        <p:spPr>
          <a:xfrm>
            <a:off x="4900792" y="2492896"/>
            <a:ext cx="828000" cy="28800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3" name="円弧 662"/>
          <p:cNvSpPr/>
          <p:nvPr/>
        </p:nvSpPr>
        <p:spPr>
          <a:xfrm rot="5400000">
            <a:off x="2441646" y="3156451"/>
            <a:ext cx="1490569" cy="43200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2" name="正方形/長方形 1041"/>
          <p:cNvSpPr/>
          <p:nvPr/>
        </p:nvSpPr>
        <p:spPr>
          <a:xfrm>
            <a:off x="276195" y="4450488"/>
            <a:ext cx="625492" cy="400110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５円</a:t>
            </a:r>
            <a:endParaRPr lang="ja-JP" altLang="en-US" sz="20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79" name="正方形/長方形 678"/>
          <p:cNvSpPr/>
          <p:nvPr/>
        </p:nvSpPr>
        <p:spPr>
          <a:xfrm>
            <a:off x="5413061" y="3512204"/>
            <a:ext cx="975533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１０円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80" name="正方形/長方形 679"/>
          <p:cNvSpPr/>
          <p:nvPr/>
        </p:nvSpPr>
        <p:spPr>
          <a:xfrm>
            <a:off x="2771963" y="5815923"/>
            <a:ext cx="944489" cy="46166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２５枚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81" name="正方形/長方形 680"/>
          <p:cNvSpPr/>
          <p:nvPr/>
        </p:nvSpPr>
        <p:spPr>
          <a:xfrm>
            <a:off x="2419351" y="4664647"/>
            <a:ext cx="2417650" cy="523220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ja-JP" altLang="en-US" sz="28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合計</a:t>
            </a:r>
            <a:r>
              <a:rPr lang="ja-JP" altLang="en-US" sz="28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</a:t>
            </a:r>
            <a:r>
              <a:rPr lang="ja-JP" altLang="en-US" sz="28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２０５円</a:t>
            </a:r>
            <a:endParaRPr lang="ja-JP" altLang="en-US" sz="28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0" name="円弧 19"/>
          <p:cNvSpPr/>
          <p:nvPr/>
        </p:nvSpPr>
        <p:spPr>
          <a:xfrm rot="5400000">
            <a:off x="1731512" y="4284013"/>
            <a:ext cx="768934" cy="21600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>
            <a:off x="1875925" y="5447909"/>
            <a:ext cx="800219" cy="46166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□枚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2" name="角丸四角形吹き出し 21"/>
          <p:cNvSpPr/>
          <p:nvPr/>
        </p:nvSpPr>
        <p:spPr>
          <a:xfrm>
            <a:off x="2559358" y="1363944"/>
            <a:ext cx="3812841" cy="461665"/>
          </a:xfrm>
          <a:prstGeom prst="wedgeRoundRectCallout">
            <a:avLst>
              <a:gd name="adj1" fmla="val -53128"/>
              <a:gd name="adj2" fmla="val 5776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欠けた部分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★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について考えます。</a:t>
            </a:r>
            <a:endParaRPr kumimoji="0" lang="ja-JP" altLang="en-US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3" name="角丸四角形吹き出し 22"/>
          <p:cNvSpPr/>
          <p:nvPr/>
        </p:nvSpPr>
        <p:spPr>
          <a:xfrm>
            <a:off x="5792583" y="2013431"/>
            <a:ext cx="3074985" cy="1128952"/>
          </a:xfrm>
          <a:prstGeom prst="wedgeRoundRectCallout">
            <a:avLst>
              <a:gd name="adj1" fmla="val -54736"/>
              <a:gd name="adj2" fmla="val 1477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全部１０円玉だったとすると、</a:t>
            </a:r>
            <a:endParaRPr kumimoji="0" lang="en-US" altLang="ja-JP" sz="20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２５</a:t>
            </a:r>
            <a:r>
              <a:rPr kumimoji="0" lang="en-US" altLang="ja-JP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×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１０＝２５０円なので</a:t>
            </a:r>
            <a:endParaRPr kumimoji="0" lang="en-US" altLang="ja-JP" sz="20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★は２５０－２０５＝４５円</a:t>
            </a:r>
            <a:endParaRPr kumimoji="0" lang="ja-JP" altLang="en-US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622093" y="3208717"/>
            <a:ext cx="10823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ja-JP" altLang="en-US" sz="28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４５円</a:t>
            </a:r>
            <a:endParaRPr lang="ja-JP" altLang="en-US" sz="2800" dirty="0">
              <a:solidFill>
                <a:srgbClr val="00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6" name="円弧 25"/>
          <p:cNvSpPr/>
          <p:nvPr/>
        </p:nvSpPr>
        <p:spPr>
          <a:xfrm rot="5400000" flipH="1">
            <a:off x="1815083" y="1445163"/>
            <a:ext cx="567348" cy="21600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7" name="正方形/長方形 26"/>
          <p:cNvSpPr/>
          <p:nvPr/>
        </p:nvSpPr>
        <p:spPr>
          <a:xfrm>
            <a:off x="1715868" y="1987727"/>
            <a:ext cx="800219" cy="46166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□枚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8" name="円弧 27"/>
          <p:cNvSpPr/>
          <p:nvPr/>
        </p:nvSpPr>
        <p:spPr>
          <a:xfrm flipH="1">
            <a:off x="639640" y="2491546"/>
            <a:ext cx="820732" cy="14400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正方形/長方形 28"/>
          <p:cNvSpPr/>
          <p:nvPr/>
        </p:nvSpPr>
        <p:spPr>
          <a:xfrm>
            <a:off x="288110" y="3010400"/>
            <a:ext cx="713657" cy="46166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５円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0" name="角丸四角形吹き出し 29"/>
          <p:cNvSpPr/>
          <p:nvPr/>
        </p:nvSpPr>
        <p:spPr>
          <a:xfrm>
            <a:off x="6012161" y="3940516"/>
            <a:ext cx="2855408" cy="1446347"/>
          </a:xfrm>
          <a:prstGeom prst="wedgeRoundRectCallout">
            <a:avLst>
              <a:gd name="adj1" fmla="val -54736"/>
              <a:gd name="adj2" fmla="val 1477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★の面積で考えると</a:t>
            </a:r>
            <a:endParaRPr kumimoji="0" lang="en-US" altLang="ja-JP" sz="20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５</a:t>
            </a:r>
            <a:r>
              <a:rPr kumimoji="0" lang="en-US" altLang="ja-JP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×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□＝４５</a:t>
            </a:r>
            <a:endParaRPr kumimoji="0" lang="en-US" altLang="ja-JP" sz="20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□＝４５</a:t>
            </a:r>
            <a:r>
              <a:rPr kumimoji="0" lang="en-US" altLang="ja-JP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５＝９</a:t>
            </a:r>
            <a:endParaRPr kumimoji="0" lang="en-US" altLang="ja-JP" sz="20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５円玉は９枚とわかります。</a:t>
            </a:r>
            <a:endParaRPr kumimoji="0" lang="ja-JP" altLang="en-US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1263939" y="4406844"/>
            <a:ext cx="11608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8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５円玉</a:t>
            </a:r>
            <a:endParaRPr lang="ja-JP" altLang="en-US" dirty="0"/>
          </a:p>
        </p:txBody>
      </p:sp>
      <p:sp>
        <p:nvSpPr>
          <p:cNvPr id="33" name="正方形/長方形 32"/>
          <p:cNvSpPr/>
          <p:nvPr/>
        </p:nvSpPr>
        <p:spPr>
          <a:xfrm>
            <a:off x="3477725" y="3448883"/>
            <a:ext cx="135927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8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１０円玉</a:t>
            </a:r>
            <a:endParaRPr lang="ja-JP" altLang="en-US" dirty="0"/>
          </a:p>
        </p:txBody>
      </p:sp>
      <p:sp>
        <p:nvSpPr>
          <p:cNvPr id="34" name="角丸四角形吹き出し 33"/>
          <p:cNvSpPr/>
          <p:nvPr/>
        </p:nvSpPr>
        <p:spPr>
          <a:xfrm>
            <a:off x="5281811" y="5604239"/>
            <a:ext cx="3585757" cy="965547"/>
          </a:xfrm>
          <a:prstGeom prst="wedgeRoundRectCallout">
            <a:avLst>
              <a:gd name="adj1" fmla="val -53128"/>
              <a:gd name="adj2" fmla="val 5776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確かめると、</a:t>
            </a:r>
            <a:endParaRPr kumimoji="0" lang="en-US" altLang="ja-JP" sz="2000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５</a:t>
            </a:r>
            <a:r>
              <a:rPr kumimoji="0" lang="en-US" altLang="ja-JP" sz="20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×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９＋１０</a:t>
            </a:r>
            <a:r>
              <a:rPr kumimoji="0" lang="en-US" altLang="ja-JP" sz="20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×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１６＝４５＋１６０</a:t>
            </a:r>
            <a:endParaRPr kumimoji="0" lang="en-US" altLang="ja-JP" sz="2000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　　　　　　＝２０５円</a:t>
            </a:r>
            <a:endParaRPr kumimoji="0" lang="ja-JP" altLang="en-US" sz="20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2520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5" dur="5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8" dur="500"/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3" dur="500"/>
                                        <p:tgtEl>
                                          <p:spTgt spid="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6" dur="500"/>
                                        <p:tgtEl>
                                          <p:spTgt spid="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9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9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500"/>
                            </p:stCondLst>
                            <p:childTnLst>
                              <p:par>
                                <p:cTn id="1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5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1" grpId="0" animBg="1"/>
      <p:bldP spid="662" grpId="0" animBg="1"/>
      <p:bldP spid="663" grpId="0" animBg="1"/>
      <p:bldP spid="1042" grpId="0" animBg="1"/>
      <p:bldP spid="679" grpId="0" animBg="1"/>
      <p:bldP spid="680" grpId="0" animBg="1"/>
      <p:bldP spid="681" grpId="0" animBg="1"/>
      <p:bldP spid="20" grpId="0" animBg="1"/>
      <p:bldP spid="21" grpId="0" animBg="1"/>
      <p:bldP spid="22" grpId="0" animBg="1"/>
      <p:bldP spid="23" grpId="0" animBg="1"/>
      <p:bldP spid="6" grpId="0"/>
      <p:bldP spid="26" grpId="0" animBg="1"/>
      <p:bldP spid="27" grpId="0" animBg="1"/>
      <p:bldP spid="28" grpId="0" animBg="1"/>
      <p:bldP spid="29" grpId="0" animBg="1"/>
      <p:bldP spid="30" grpId="0" animBg="1"/>
      <p:bldP spid="9" grpId="0"/>
      <p:bldP spid="33" grpId="0"/>
      <p:bldP spid="3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215" y="406797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角丸四角形吹き出し 6"/>
          <p:cNvSpPr/>
          <p:nvPr/>
        </p:nvSpPr>
        <p:spPr>
          <a:xfrm>
            <a:off x="1324280" y="260649"/>
            <a:ext cx="7496192" cy="1020155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５０円のみかんと８０円のりんごが合計１２個あり、合計金額は７５０円でした。みかんは何個ですか？</a:t>
            </a:r>
            <a:endParaRPr kumimoji="0" lang="en-US" altLang="ja-JP" sz="2800" b="1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36" name="テキスト ボックス 635"/>
          <p:cNvSpPr txBox="1"/>
          <p:nvPr/>
        </p:nvSpPr>
        <p:spPr>
          <a:xfrm>
            <a:off x="1332317" y="1377115"/>
            <a:ext cx="1038177" cy="46166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解き方</a:t>
            </a:r>
            <a:endParaRPr kumimoji="1"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aphicFrame>
        <p:nvGraphicFramePr>
          <p:cNvPr id="17" name="表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2009709"/>
              </p:ext>
            </p:extLst>
          </p:nvPr>
        </p:nvGraphicFramePr>
        <p:xfrm>
          <a:off x="1029270" y="2500516"/>
          <a:ext cx="4320000" cy="28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000"/>
                <a:gridCol w="2160000"/>
              </a:tblGrid>
              <a:tr h="108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rgbClr val="FF0000"/>
                          </a:solidFill>
                        </a:rPr>
                        <a:t>★</a:t>
                      </a:r>
                      <a:endParaRPr kumimoji="1"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80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041" name="円弧 1040"/>
          <p:cNvSpPr/>
          <p:nvPr/>
        </p:nvSpPr>
        <p:spPr>
          <a:xfrm flipH="1">
            <a:off x="605153" y="3581608"/>
            <a:ext cx="820732" cy="18000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62" name="円弧 661"/>
          <p:cNvSpPr/>
          <p:nvPr/>
        </p:nvSpPr>
        <p:spPr>
          <a:xfrm>
            <a:off x="4900792" y="2492896"/>
            <a:ext cx="828000" cy="28800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3" name="円弧 662"/>
          <p:cNvSpPr/>
          <p:nvPr/>
        </p:nvSpPr>
        <p:spPr>
          <a:xfrm rot="5400000">
            <a:off x="2441646" y="3156451"/>
            <a:ext cx="1490569" cy="43200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2" name="正方形/長方形 1041"/>
          <p:cNvSpPr/>
          <p:nvPr/>
        </p:nvSpPr>
        <p:spPr>
          <a:xfrm>
            <a:off x="242597" y="4250775"/>
            <a:ext cx="759823" cy="461665"/>
          </a:xfrm>
          <a:prstGeom prst="rect">
            <a:avLst/>
          </a:prstGeom>
          <a:solidFill>
            <a:schemeClr val="bg1"/>
          </a:solidFill>
        </p:spPr>
        <p:txBody>
          <a:bodyPr wrap="none" lIns="0" rIns="0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５０円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79" name="正方形/長方形 678"/>
          <p:cNvSpPr/>
          <p:nvPr/>
        </p:nvSpPr>
        <p:spPr>
          <a:xfrm>
            <a:off x="5413061" y="3512204"/>
            <a:ext cx="975533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８０円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80" name="正方形/長方形 679"/>
          <p:cNvSpPr/>
          <p:nvPr/>
        </p:nvSpPr>
        <p:spPr>
          <a:xfrm>
            <a:off x="2771963" y="5815923"/>
            <a:ext cx="872355" cy="46166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１２個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81" name="正方形/長方形 680"/>
          <p:cNvSpPr/>
          <p:nvPr/>
        </p:nvSpPr>
        <p:spPr>
          <a:xfrm>
            <a:off x="2419351" y="4664647"/>
            <a:ext cx="2412840" cy="523220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ja-JP" altLang="en-US" sz="28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合計</a:t>
            </a:r>
            <a:r>
              <a:rPr lang="ja-JP" altLang="en-US" sz="28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</a:t>
            </a:r>
            <a:r>
              <a:rPr lang="ja-JP" altLang="en-US" sz="28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７５０円</a:t>
            </a:r>
            <a:endParaRPr lang="ja-JP" altLang="en-US" sz="28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0" name="円弧 19"/>
          <p:cNvSpPr/>
          <p:nvPr/>
        </p:nvSpPr>
        <p:spPr>
          <a:xfrm rot="5400000">
            <a:off x="1731512" y="4284013"/>
            <a:ext cx="768934" cy="21600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>
            <a:off x="1875925" y="5447909"/>
            <a:ext cx="800219" cy="46166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□個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2" name="角丸四角形吹き出し 21"/>
          <p:cNvSpPr/>
          <p:nvPr/>
        </p:nvSpPr>
        <p:spPr>
          <a:xfrm>
            <a:off x="2559358" y="1363944"/>
            <a:ext cx="3812841" cy="461665"/>
          </a:xfrm>
          <a:prstGeom prst="wedgeRoundRectCallout">
            <a:avLst>
              <a:gd name="adj1" fmla="val -53128"/>
              <a:gd name="adj2" fmla="val 5776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欠けた部分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★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について考えます。</a:t>
            </a:r>
            <a:endParaRPr kumimoji="0" lang="ja-JP" altLang="en-US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3" name="角丸四角形吹き出し 22"/>
          <p:cNvSpPr/>
          <p:nvPr/>
        </p:nvSpPr>
        <p:spPr>
          <a:xfrm>
            <a:off x="5792583" y="2013431"/>
            <a:ext cx="3074985" cy="1128952"/>
          </a:xfrm>
          <a:prstGeom prst="wedgeRoundRectCallout">
            <a:avLst>
              <a:gd name="adj1" fmla="val -54736"/>
              <a:gd name="adj2" fmla="val 1477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全部りんごだったとすると、</a:t>
            </a:r>
            <a:endParaRPr kumimoji="0" lang="en-US" altLang="ja-JP" sz="20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８０</a:t>
            </a:r>
            <a:r>
              <a:rPr kumimoji="0" lang="en-US" altLang="ja-JP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×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１２＝９６０円なので</a:t>
            </a:r>
            <a:endParaRPr kumimoji="0" lang="en-US" altLang="ja-JP" sz="20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★は９６０－７５０＝２１０</a:t>
            </a:r>
            <a:endParaRPr kumimoji="0" lang="ja-JP" altLang="en-US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487439" y="3031546"/>
            <a:ext cx="12570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ja-JP" altLang="en-US" sz="28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２１０円</a:t>
            </a:r>
            <a:endParaRPr lang="ja-JP" altLang="en-US" sz="2800" dirty="0">
              <a:solidFill>
                <a:srgbClr val="00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6" name="円弧 25"/>
          <p:cNvSpPr/>
          <p:nvPr/>
        </p:nvSpPr>
        <p:spPr>
          <a:xfrm rot="5400000" flipH="1">
            <a:off x="1815083" y="1445163"/>
            <a:ext cx="567348" cy="21600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7" name="正方形/長方形 26"/>
          <p:cNvSpPr/>
          <p:nvPr/>
        </p:nvSpPr>
        <p:spPr>
          <a:xfrm>
            <a:off x="1715868" y="1987727"/>
            <a:ext cx="800219" cy="46166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□個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8" name="円弧 27"/>
          <p:cNvSpPr/>
          <p:nvPr/>
        </p:nvSpPr>
        <p:spPr>
          <a:xfrm flipH="1">
            <a:off x="639640" y="2491546"/>
            <a:ext cx="820732" cy="10800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正方形/長方形 28"/>
          <p:cNvSpPr/>
          <p:nvPr/>
        </p:nvSpPr>
        <p:spPr>
          <a:xfrm>
            <a:off x="237477" y="2887193"/>
            <a:ext cx="774251" cy="461665"/>
          </a:xfrm>
          <a:prstGeom prst="rect">
            <a:avLst/>
          </a:prstGeom>
          <a:solidFill>
            <a:schemeClr val="bg1"/>
          </a:solidFill>
        </p:spPr>
        <p:txBody>
          <a:bodyPr wrap="none" lIns="0" rIns="0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３０円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0" name="角丸四角形吹き出し 29"/>
          <p:cNvSpPr/>
          <p:nvPr/>
        </p:nvSpPr>
        <p:spPr>
          <a:xfrm>
            <a:off x="6012161" y="3940516"/>
            <a:ext cx="2855408" cy="1446347"/>
          </a:xfrm>
          <a:prstGeom prst="wedgeRoundRectCallout">
            <a:avLst>
              <a:gd name="adj1" fmla="val -54736"/>
              <a:gd name="adj2" fmla="val 1477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★の面積で考えると</a:t>
            </a:r>
            <a:endParaRPr kumimoji="0" lang="en-US" altLang="ja-JP" sz="20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３０</a:t>
            </a:r>
            <a:r>
              <a:rPr kumimoji="0" lang="en-US" altLang="ja-JP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×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□＝２１０</a:t>
            </a:r>
            <a:endParaRPr kumimoji="0" lang="en-US" altLang="ja-JP" sz="20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□＝２１０</a:t>
            </a:r>
            <a:r>
              <a:rPr kumimoji="0" lang="en-US" altLang="ja-JP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３０＝７</a:t>
            </a:r>
            <a:endParaRPr kumimoji="0" lang="en-US" altLang="ja-JP" sz="20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みかんは７個とわかります。</a:t>
            </a:r>
            <a:endParaRPr kumimoji="0" lang="ja-JP" altLang="en-US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1263939" y="4406844"/>
            <a:ext cx="11063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8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みかん</a:t>
            </a:r>
            <a:endParaRPr lang="ja-JP" altLang="en-US" dirty="0"/>
          </a:p>
        </p:txBody>
      </p:sp>
      <p:sp>
        <p:nvSpPr>
          <p:cNvPr id="33" name="正方形/長方形 32"/>
          <p:cNvSpPr/>
          <p:nvPr/>
        </p:nvSpPr>
        <p:spPr>
          <a:xfrm>
            <a:off x="3804226" y="3481426"/>
            <a:ext cx="135927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8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りんご</a:t>
            </a:r>
            <a:endParaRPr lang="ja-JP" altLang="en-US" dirty="0"/>
          </a:p>
        </p:txBody>
      </p:sp>
      <p:sp>
        <p:nvSpPr>
          <p:cNvPr id="34" name="角丸四角形吹き出し 33"/>
          <p:cNvSpPr/>
          <p:nvPr/>
        </p:nvSpPr>
        <p:spPr>
          <a:xfrm>
            <a:off x="4976648" y="5604239"/>
            <a:ext cx="3919679" cy="965547"/>
          </a:xfrm>
          <a:prstGeom prst="wedgeRoundRectCallout">
            <a:avLst>
              <a:gd name="adj1" fmla="val -53128"/>
              <a:gd name="adj2" fmla="val 5776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確かめると、</a:t>
            </a:r>
            <a:endParaRPr kumimoji="0" lang="en-US" altLang="ja-JP" sz="2000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５０</a:t>
            </a:r>
            <a:r>
              <a:rPr kumimoji="0" lang="en-US" altLang="ja-JP" sz="20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×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７＋８０</a:t>
            </a:r>
            <a:r>
              <a:rPr kumimoji="0" lang="en-US" altLang="ja-JP" sz="20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×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５＝３５０＋４００</a:t>
            </a:r>
            <a:endParaRPr kumimoji="0" lang="en-US" altLang="ja-JP" sz="2000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　　　　　　</a:t>
            </a:r>
            <a:r>
              <a:rPr kumimoji="0" lang="ja-JP" altLang="en-US" sz="2000" b="1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 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＝７５０円</a:t>
            </a:r>
            <a:endParaRPr kumimoji="0" lang="ja-JP" altLang="en-US" sz="20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84564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5" dur="5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8" dur="500"/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3" dur="500"/>
                                        <p:tgtEl>
                                          <p:spTgt spid="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6" dur="500"/>
                                        <p:tgtEl>
                                          <p:spTgt spid="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9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9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500"/>
                            </p:stCondLst>
                            <p:childTnLst>
                              <p:par>
                                <p:cTn id="1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5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1" grpId="0" animBg="1"/>
      <p:bldP spid="662" grpId="0" animBg="1"/>
      <p:bldP spid="663" grpId="0" animBg="1"/>
      <p:bldP spid="1042" grpId="0" animBg="1"/>
      <p:bldP spid="679" grpId="0" animBg="1"/>
      <p:bldP spid="680" grpId="0" animBg="1"/>
      <p:bldP spid="681" grpId="0" animBg="1"/>
      <p:bldP spid="20" grpId="0" animBg="1"/>
      <p:bldP spid="21" grpId="0" animBg="1"/>
      <p:bldP spid="22" grpId="0" animBg="1"/>
      <p:bldP spid="23" grpId="0" animBg="1"/>
      <p:bldP spid="6" grpId="0"/>
      <p:bldP spid="26" grpId="0" animBg="1"/>
      <p:bldP spid="27" grpId="0" animBg="1"/>
      <p:bldP spid="28" grpId="0" animBg="1"/>
      <p:bldP spid="29" grpId="0" animBg="1"/>
      <p:bldP spid="30" grpId="0" animBg="1"/>
      <p:bldP spid="9" grpId="0"/>
      <p:bldP spid="33" grpId="0"/>
      <p:bldP spid="3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215" y="406797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角丸四角形吹き出し 6"/>
          <p:cNvSpPr/>
          <p:nvPr/>
        </p:nvSpPr>
        <p:spPr>
          <a:xfrm>
            <a:off x="1324280" y="260649"/>
            <a:ext cx="7496192" cy="1020155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１本９０円の鉛筆と１２０円のボールペンを１２本買い、合計金額は１３２０円でした。鉛筆は何本買いましたか？</a:t>
            </a:r>
            <a:endParaRPr kumimoji="0" lang="en-US" altLang="ja-JP" sz="2400" b="1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36" name="テキスト ボックス 635"/>
          <p:cNvSpPr txBox="1"/>
          <p:nvPr/>
        </p:nvSpPr>
        <p:spPr>
          <a:xfrm>
            <a:off x="1332317" y="1377115"/>
            <a:ext cx="1038177" cy="46166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解き方</a:t>
            </a:r>
            <a:endParaRPr kumimoji="1"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aphicFrame>
        <p:nvGraphicFramePr>
          <p:cNvPr id="17" name="表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2009709"/>
              </p:ext>
            </p:extLst>
          </p:nvPr>
        </p:nvGraphicFramePr>
        <p:xfrm>
          <a:off x="1029270" y="2500516"/>
          <a:ext cx="4320000" cy="28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000"/>
                <a:gridCol w="2160000"/>
              </a:tblGrid>
              <a:tr h="108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rgbClr val="FF0000"/>
                          </a:solidFill>
                        </a:rPr>
                        <a:t>★</a:t>
                      </a:r>
                      <a:endParaRPr kumimoji="1"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80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041" name="円弧 1040"/>
          <p:cNvSpPr/>
          <p:nvPr/>
        </p:nvSpPr>
        <p:spPr>
          <a:xfrm flipH="1">
            <a:off x="605153" y="3581608"/>
            <a:ext cx="820732" cy="18000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62" name="円弧 661"/>
          <p:cNvSpPr/>
          <p:nvPr/>
        </p:nvSpPr>
        <p:spPr>
          <a:xfrm>
            <a:off x="4900792" y="2492896"/>
            <a:ext cx="828000" cy="28800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3" name="円弧 662"/>
          <p:cNvSpPr/>
          <p:nvPr/>
        </p:nvSpPr>
        <p:spPr>
          <a:xfrm rot="5400000">
            <a:off x="2441646" y="3156451"/>
            <a:ext cx="1490569" cy="43200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2" name="正方形/長方形 1041"/>
          <p:cNvSpPr/>
          <p:nvPr/>
        </p:nvSpPr>
        <p:spPr>
          <a:xfrm>
            <a:off x="242597" y="4250775"/>
            <a:ext cx="764633" cy="461665"/>
          </a:xfrm>
          <a:prstGeom prst="rect">
            <a:avLst/>
          </a:prstGeom>
          <a:solidFill>
            <a:schemeClr val="bg1"/>
          </a:solidFill>
        </p:spPr>
        <p:txBody>
          <a:bodyPr wrap="none" lIns="0" rIns="0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９０円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79" name="正方形/長方形 678"/>
          <p:cNvSpPr/>
          <p:nvPr/>
        </p:nvSpPr>
        <p:spPr>
          <a:xfrm>
            <a:off x="5413061" y="3512204"/>
            <a:ext cx="1243827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１２０円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80" name="正方形/長方形 679"/>
          <p:cNvSpPr/>
          <p:nvPr/>
        </p:nvSpPr>
        <p:spPr>
          <a:xfrm>
            <a:off x="2771963" y="5815923"/>
            <a:ext cx="872355" cy="46166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１２本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81" name="正方形/長方形 680"/>
          <p:cNvSpPr/>
          <p:nvPr/>
        </p:nvSpPr>
        <p:spPr>
          <a:xfrm>
            <a:off x="2184292" y="4663689"/>
            <a:ext cx="2610010" cy="523220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ja-JP" altLang="en-US" sz="28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合計</a:t>
            </a:r>
            <a:r>
              <a:rPr lang="ja-JP" altLang="en-US" sz="28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</a:t>
            </a:r>
            <a:r>
              <a:rPr lang="ja-JP" altLang="en-US" sz="28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１３２０円</a:t>
            </a:r>
            <a:endParaRPr lang="ja-JP" altLang="en-US" sz="28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0" name="円弧 19"/>
          <p:cNvSpPr/>
          <p:nvPr/>
        </p:nvSpPr>
        <p:spPr>
          <a:xfrm rot="5400000">
            <a:off x="1731512" y="4284013"/>
            <a:ext cx="768934" cy="21600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>
            <a:off x="1875925" y="5447909"/>
            <a:ext cx="800219" cy="46166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□本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2" name="角丸四角形吹き出し 21"/>
          <p:cNvSpPr/>
          <p:nvPr/>
        </p:nvSpPr>
        <p:spPr>
          <a:xfrm>
            <a:off x="2559358" y="1363944"/>
            <a:ext cx="3812841" cy="461665"/>
          </a:xfrm>
          <a:prstGeom prst="wedgeRoundRectCallout">
            <a:avLst>
              <a:gd name="adj1" fmla="val -53128"/>
              <a:gd name="adj2" fmla="val 5776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欠けた部分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★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について考えます。</a:t>
            </a:r>
            <a:endParaRPr kumimoji="0" lang="ja-JP" altLang="en-US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3" name="角丸四角形吹き出し 22"/>
          <p:cNvSpPr/>
          <p:nvPr/>
        </p:nvSpPr>
        <p:spPr>
          <a:xfrm>
            <a:off x="5792583" y="2013431"/>
            <a:ext cx="3074985" cy="1018116"/>
          </a:xfrm>
          <a:prstGeom prst="wedgeRoundRectCallout">
            <a:avLst>
              <a:gd name="adj1" fmla="val -54736"/>
              <a:gd name="adj2" fmla="val 1477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全部ボールペンだったとすると、</a:t>
            </a:r>
            <a:endParaRPr kumimoji="0" lang="en-US" altLang="ja-JP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１２０</a:t>
            </a:r>
            <a:r>
              <a:rPr kumimoji="0" lang="en-US" altLang="ja-JP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×</a:t>
            </a:r>
            <a:r>
              <a:rPr kumimoji="0" lang="ja-JP" altLang="en-US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１２＝１４４０円</a:t>
            </a:r>
            <a:endParaRPr kumimoji="0" lang="en-US" altLang="ja-JP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★は１４４０－１３２０＝１２０</a:t>
            </a:r>
            <a:endParaRPr kumimoji="0" lang="ja-JP" altLang="en-US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487439" y="3031546"/>
            <a:ext cx="12570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ja-JP" altLang="en-US" sz="28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１２０円</a:t>
            </a:r>
            <a:endParaRPr lang="ja-JP" altLang="en-US" sz="2800" dirty="0">
              <a:solidFill>
                <a:srgbClr val="00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6" name="円弧 25"/>
          <p:cNvSpPr/>
          <p:nvPr/>
        </p:nvSpPr>
        <p:spPr>
          <a:xfrm rot="5400000" flipH="1">
            <a:off x="1815083" y="1445163"/>
            <a:ext cx="567348" cy="21600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7" name="正方形/長方形 26"/>
          <p:cNvSpPr/>
          <p:nvPr/>
        </p:nvSpPr>
        <p:spPr>
          <a:xfrm>
            <a:off x="1715868" y="1987727"/>
            <a:ext cx="800219" cy="46166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□本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8" name="円弧 27"/>
          <p:cNvSpPr/>
          <p:nvPr/>
        </p:nvSpPr>
        <p:spPr>
          <a:xfrm flipH="1">
            <a:off x="639640" y="2491546"/>
            <a:ext cx="820732" cy="10800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正方形/長方形 28"/>
          <p:cNvSpPr/>
          <p:nvPr/>
        </p:nvSpPr>
        <p:spPr>
          <a:xfrm>
            <a:off x="237477" y="2887193"/>
            <a:ext cx="774251" cy="461665"/>
          </a:xfrm>
          <a:prstGeom prst="rect">
            <a:avLst/>
          </a:prstGeom>
          <a:solidFill>
            <a:schemeClr val="bg1"/>
          </a:solidFill>
        </p:spPr>
        <p:txBody>
          <a:bodyPr wrap="none" lIns="0" rIns="0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３０円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0" name="角丸四角形吹き出し 29"/>
          <p:cNvSpPr/>
          <p:nvPr/>
        </p:nvSpPr>
        <p:spPr>
          <a:xfrm>
            <a:off x="6012161" y="3940516"/>
            <a:ext cx="2855408" cy="1446347"/>
          </a:xfrm>
          <a:prstGeom prst="wedgeRoundRectCallout">
            <a:avLst>
              <a:gd name="adj1" fmla="val -54736"/>
              <a:gd name="adj2" fmla="val 1477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★の面積で考えると</a:t>
            </a:r>
            <a:endParaRPr kumimoji="0" lang="en-US" altLang="ja-JP" sz="20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３０</a:t>
            </a:r>
            <a:r>
              <a:rPr kumimoji="0" lang="en-US" altLang="ja-JP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×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□＝１２０</a:t>
            </a:r>
            <a:endParaRPr kumimoji="0" lang="en-US" altLang="ja-JP" sz="20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□＝１２０</a:t>
            </a:r>
            <a:r>
              <a:rPr kumimoji="0" lang="en-US" altLang="ja-JP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３０＝４</a:t>
            </a:r>
            <a:endParaRPr kumimoji="0" lang="en-US" altLang="ja-JP" sz="20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鉛筆は４本とわかります。</a:t>
            </a:r>
            <a:endParaRPr kumimoji="0" lang="ja-JP" altLang="en-US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1263939" y="4406844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8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鉛筆</a:t>
            </a:r>
            <a:endParaRPr lang="ja-JP" altLang="en-US" dirty="0"/>
          </a:p>
        </p:txBody>
      </p:sp>
      <p:sp>
        <p:nvSpPr>
          <p:cNvPr id="33" name="正方形/長方形 32"/>
          <p:cNvSpPr/>
          <p:nvPr/>
        </p:nvSpPr>
        <p:spPr>
          <a:xfrm>
            <a:off x="3407406" y="3481426"/>
            <a:ext cx="17560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ボールペン</a:t>
            </a:r>
            <a:endParaRPr lang="ja-JP" altLang="en-US" sz="1600" dirty="0"/>
          </a:p>
        </p:txBody>
      </p:sp>
      <p:sp>
        <p:nvSpPr>
          <p:cNvPr id="34" name="角丸四角形吹き出し 33"/>
          <p:cNvSpPr/>
          <p:nvPr/>
        </p:nvSpPr>
        <p:spPr>
          <a:xfrm>
            <a:off x="5163502" y="5604239"/>
            <a:ext cx="3732825" cy="965547"/>
          </a:xfrm>
          <a:prstGeom prst="wedgeRoundRectCallout">
            <a:avLst>
              <a:gd name="adj1" fmla="val -53128"/>
              <a:gd name="adj2" fmla="val 5776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確かめると、</a:t>
            </a:r>
            <a:endParaRPr kumimoji="0" lang="en-US" altLang="ja-JP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９０</a:t>
            </a:r>
            <a:r>
              <a:rPr kumimoji="0" lang="en-US" altLang="ja-JP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×</a:t>
            </a:r>
            <a:r>
              <a:rPr kumimoji="0" lang="ja-JP" altLang="en-US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４＋１２０</a:t>
            </a:r>
            <a:r>
              <a:rPr kumimoji="0" lang="en-US" altLang="ja-JP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×</a:t>
            </a:r>
            <a:r>
              <a:rPr kumimoji="0" lang="ja-JP" altLang="en-US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８＝３６０＋９６０</a:t>
            </a:r>
            <a:endParaRPr kumimoji="0" lang="en-US" altLang="ja-JP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　　　　　　</a:t>
            </a:r>
            <a:r>
              <a:rPr kumimoji="0" lang="ja-JP" altLang="en-US" b="1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 </a:t>
            </a:r>
            <a:r>
              <a:rPr kumimoji="0" lang="ja-JP" altLang="en-US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＝１３２０円</a:t>
            </a:r>
            <a:endParaRPr kumimoji="0" lang="ja-JP" altLang="en-US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2132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5" dur="5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8" dur="500"/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3" dur="500"/>
                                        <p:tgtEl>
                                          <p:spTgt spid="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6" dur="500"/>
                                        <p:tgtEl>
                                          <p:spTgt spid="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9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9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500"/>
                            </p:stCondLst>
                            <p:childTnLst>
                              <p:par>
                                <p:cTn id="1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5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1" grpId="0" animBg="1"/>
      <p:bldP spid="662" grpId="0" animBg="1"/>
      <p:bldP spid="663" grpId="0" animBg="1"/>
      <p:bldP spid="1042" grpId="0" animBg="1"/>
      <p:bldP spid="679" grpId="0" animBg="1"/>
      <p:bldP spid="680" grpId="0" animBg="1"/>
      <p:bldP spid="681" grpId="0" animBg="1"/>
      <p:bldP spid="20" grpId="0" animBg="1"/>
      <p:bldP spid="21" grpId="0" animBg="1"/>
      <p:bldP spid="22" grpId="0" animBg="1"/>
      <p:bldP spid="23" grpId="0" animBg="1"/>
      <p:bldP spid="6" grpId="0"/>
      <p:bldP spid="26" grpId="0" animBg="1"/>
      <p:bldP spid="27" grpId="0" animBg="1"/>
      <p:bldP spid="28" grpId="0" animBg="1"/>
      <p:bldP spid="29" grpId="0" animBg="1"/>
      <p:bldP spid="30" grpId="0" animBg="1"/>
      <p:bldP spid="9" grpId="0"/>
      <p:bldP spid="33" grpId="0"/>
      <p:bldP spid="3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215" y="406797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角丸四角形吹き出し 6"/>
          <p:cNvSpPr/>
          <p:nvPr/>
        </p:nvSpPr>
        <p:spPr>
          <a:xfrm>
            <a:off x="1324280" y="260649"/>
            <a:ext cx="7496192" cy="1020155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ひろしくんは家から学校までの１３２０ｍの道のりを、始めは毎分８０ｍの速さで歩き、途中から毎分１２０ｍの速さで走ったところ１５分で学校に着きました。歩いた時間は何分ですか？</a:t>
            </a:r>
            <a:endParaRPr kumimoji="0" lang="en-US" altLang="ja-JP" sz="2000" b="1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36" name="テキスト ボックス 635"/>
          <p:cNvSpPr txBox="1"/>
          <p:nvPr/>
        </p:nvSpPr>
        <p:spPr>
          <a:xfrm>
            <a:off x="1332317" y="1377115"/>
            <a:ext cx="1038177" cy="46166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解き方</a:t>
            </a:r>
            <a:endParaRPr kumimoji="1"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aphicFrame>
        <p:nvGraphicFramePr>
          <p:cNvPr id="17" name="表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2009709"/>
              </p:ext>
            </p:extLst>
          </p:nvPr>
        </p:nvGraphicFramePr>
        <p:xfrm>
          <a:off x="1029270" y="2500516"/>
          <a:ext cx="4320000" cy="28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000"/>
                <a:gridCol w="2160000"/>
              </a:tblGrid>
              <a:tr h="108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rgbClr val="FF0000"/>
                          </a:solidFill>
                        </a:rPr>
                        <a:t>★</a:t>
                      </a:r>
                      <a:endParaRPr kumimoji="1"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80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041" name="円弧 1040"/>
          <p:cNvSpPr/>
          <p:nvPr/>
        </p:nvSpPr>
        <p:spPr>
          <a:xfrm flipH="1">
            <a:off x="605153" y="3581608"/>
            <a:ext cx="820732" cy="18000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62" name="円弧 661"/>
          <p:cNvSpPr/>
          <p:nvPr/>
        </p:nvSpPr>
        <p:spPr>
          <a:xfrm>
            <a:off x="4900792" y="2492896"/>
            <a:ext cx="828000" cy="28800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3" name="円弧 662"/>
          <p:cNvSpPr/>
          <p:nvPr/>
        </p:nvSpPr>
        <p:spPr>
          <a:xfrm rot="5400000">
            <a:off x="2441646" y="3156451"/>
            <a:ext cx="1490569" cy="43200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2" name="正方形/長方形 1041"/>
          <p:cNvSpPr/>
          <p:nvPr/>
        </p:nvSpPr>
        <p:spPr>
          <a:xfrm>
            <a:off x="242597" y="4250775"/>
            <a:ext cx="721351" cy="461665"/>
          </a:xfrm>
          <a:prstGeom prst="rect">
            <a:avLst/>
          </a:prstGeom>
          <a:solidFill>
            <a:schemeClr val="bg1"/>
          </a:solidFill>
        </p:spPr>
        <p:txBody>
          <a:bodyPr wrap="none" lIns="0" rIns="0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８０ｍ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79" name="正方形/長方形 678"/>
          <p:cNvSpPr/>
          <p:nvPr/>
        </p:nvSpPr>
        <p:spPr>
          <a:xfrm>
            <a:off x="5413061" y="3512204"/>
            <a:ext cx="1243827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１２０ｍ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80" name="正方形/長方形 679"/>
          <p:cNvSpPr/>
          <p:nvPr/>
        </p:nvSpPr>
        <p:spPr>
          <a:xfrm>
            <a:off x="2771963" y="5815923"/>
            <a:ext cx="862737" cy="46166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１５分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81" name="正方形/長方形 680"/>
          <p:cNvSpPr/>
          <p:nvPr/>
        </p:nvSpPr>
        <p:spPr>
          <a:xfrm>
            <a:off x="2184292" y="4663689"/>
            <a:ext cx="2701381" cy="523220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ja-JP" altLang="en-US" sz="28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道のり</a:t>
            </a:r>
            <a:r>
              <a:rPr lang="ja-JP" altLang="en-US" sz="28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</a:t>
            </a:r>
            <a:r>
              <a:rPr lang="ja-JP" altLang="en-US" sz="28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１３２０ｍ</a:t>
            </a:r>
            <a:endParaRPr lang="ja-JP" altLang="en-US" sz="28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0" name="円弧 19"/>
          <p:cNvSpPr/>
          <p:nvPr/>
        </p:nvSpPr>
        <p:spPr>
          <a:xfrm rot="5400000">
            <a:off x="1731512" y="4284013"/>
            <a:ext cx="768934" cy="21600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>
            <a:off x="1875925" y="5447909"/>
            <a:ext cx="800219" cy="46166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□分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2" name="角丸四角形吹き出し 21"/>
          <p:cNvSpPr/>
          <p:nvPr/>
        </p:nvSpPr>
        <p:spPr>
          <a:xfrm>
            <a:off x="2559358" y="1363944"/>
            <a:ext cx="3812841" cy="461665"/>
          </a:xfrm>
          <a:prstGeom prst="wedgeRoundRectCallout">
            <a:avLst>
              <a:gd name="adj1" fmla="val -53128"/>
              <a:gd name="adj2" fmla="val 5776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欠けた部分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★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について考えます。</a:t>
            </a:r>
            <a:endParaRPr kumimoji="0" lang="ja-JP" altLang="en-US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3" name="角丸四角形吹き出し 22"/>
          <p:cNvSpPr/>
          <p:nvPr/>
        </p:nvSpPr>
        <p:spPr>
          <a:xfrm>
            <a:off x="5792583" y="2013431"/>
            <a:ext cx="3074985" cy="1018116"/>
          </a:xfrm>
          <a:prstGeom prst="wedgeRoundRectCallout">
            <a:avLst>
              <a:gd name="adj1" fmla="val -54736"/>
              <a:gd name="adj2" fmla="val 1477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全部走ったとすると、</a:t>
            </a:r>
            <a:endParaRPr kumimoji="0" lang="en-US" altLang="ja-JP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１２０</a:t>
            </a:r>
            <a:r>
              <a:rPr kumimoji="0" lang="en-US" altLang="ja-JP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×</a:t>
            </a:r>
            <a:r>
              <a:rPr kumimoji="0" lang="ja-JP" altLang="en-US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１５＝１８００ｍ</a:t>
            </a:r>
            <a:endParaRPr kumimoji="0" lang="en-US" altLang="ja-JP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★は１８００－１３２０＝４８０</a:t>
            </a:r>
            <a:endParaRPr kumimoji="0" lang="ja-JP" altLang="en-US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487439" y="3031546"/>
            <a:ext cx="13083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ja-JP" altLang="en-US" sz="28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４８０ｍ</a:t>
            </a:r>
            <a:endParaRPr lang="ja-JP" altLang="en-US" sz="2800" dirty="0">
              <a:solidFill>
                <a:srgbClr val="00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6" name="円弧 25"/>
          <p:cNvSpPr/>
          <p:nvPr/>
        </p:nvSpPr>
        <p:spPr>
          <a:xfrm rot="5400000" flipH="1">
            <a:off x="1815083" y="1445163"/>
            <a:ext cx="567348" cy="21600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7" name="正方形/長方形 26"/>
          <p:cNvSpPr/>
          <p:nvPr/>
        </p:nvSpPr>
        <p:spPr>
          <a:xfrm>
            <a:off x="1715868" y="1987727"/>
            <a:ext cx="800219" cy="46166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□分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8" name="円弧 27"/>
          <p:cNvSpPr/>
          <p:nvPr/>
        </p:nvSpPr>
        <p:spPr>
          <a:xfrm flipH="1">
            <a:off x="639640" y="2491546"/>
            <a:ext cx="820732" cy="10800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正方形/長方形 28"/>
          <p:cNvSpPr/>
          <p:nvPr/>
        </p:nvSpPr>
        <p:spPr>
          <a:xfrm>
            <a:off x="237477" y="2887193"/>
            <a:ext cx="726161" cy="461665"/>
          </a:xfrm>
          <a:prstGeom prst="rect">
            <a:avLst/>
          </a:prstGeom>
          <a:solidFill>
            <a:schemeClr val="bg1"/>
          </a:solidFill>
        </p:spPr>
        <p:txBody>
          <a:bodyPr wrap="none" lIns="0" rIns="0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４０ｍ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0" name="角丸四角形吹き出し 29"/>
          <p:cNvSpPr/>
          <p:nvPr/>
        </p:nvSpPr>
        <p:spPr>
          <a:xfrm>
            <a:off x="6012161" y="3940516"/>
            <a:ext cx="2855408" cy="1446347"/>
          </a:xfrm>
          <a:prstGeom prst="wedgeRoundRectCallout">
            <a:avLst>
              <a:gd name="adj1" fmla="val -54736"/>
              <a:gd name="adj2" fmla="val 1477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★の面積で考えると</a:t>
            </a:r>
            <a:endParaRPr kumimoji="0" lang="en-US" altLang="ja-JP" sz="20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４０</a:t>
            </a:r>
            <a:r>
              <a:rPr kumimoji="0" lang="en-US" altLang="ja-JP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×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□＝４８０</a:t>
            </a:r>
            <a:endParaRPr kumimoji="0" lang="en-US" altLang="ja-JP" sz="20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□＝４８０</a:t>
            </a:r>
            <a:r>
              <a:rPr kumimoji="0" lang="en-US" altLang="ja-JP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４０＝１２</a:t>
            </a:r>
            <a:endParaRPr kumimoji="0" lang="en-US" altLang="ja-JP" sz="20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１２分歩きました。</a:t>
            </a:r>
            <a:endParaRPr kumimoji="0" lang="ja-JP" altLang="en-US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1281481" y="4106773"/>
            <a:ext cx="17283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歩いた道のり</a:t>
            </a:r>
            <a:endParaRPr lang="ja-JP" altLang="en-US" sz="1600" dirty="0"/>
          </a:p>
        </p:txBody>
      </p:sp>
      <p:sp>
        <p:nvSpPr>
          <p:cNvPr id="33" name="正方形/長方形 32"/>
          <p:cNvSpPr/>
          <p:nvPr/>
        </p:nvSpPr>
        <p:spPr>
          <a:xfrm>
            <a:off x="3407406" y="3481426"/>
            <a:ext cx="17560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走った道のり</a:t>
            </a:r>
            <a:endParaRPr lang="ja-JP" altLang="en-US" sz="1600" dirty="0"/>
          </a:p>
        </p:txBody>
      </p:sp>
      <p:sp>
        <p:nvSpPr>
          <p:cNvPr id="34" name="角丸四角形吹き出し 33"/>
          <p:cNvSpPr/>
          <p:nvPr/>
        </p:nvSpPr>
        <p:spPr>
          <a:xfrm>
            <a:off x="5163502" y="5604239"/>
            <a:ext cx="3732825" cy="965547"/>
          </a:xfrm>
          <a:prstGeom prst="wedgeRoundRectCallout">
            <a:avLst>
              <a:gd name="adj1" fmla="val -53128"/>
              <a:gd name="adj2" fmla="val 5776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確かめると、</a:t>
            </a:r>
            <a:endParaRPr kumimoji="0" lang="en-US" altLang="ja-JP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８０</a:t>
            </a:r>
            <a:r>
              <a:rPr kumimoji="0" lang="en-US" altLang="ja-JP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×</a:t>
            </a:r>
            <a:r>
              <a:rPr kumimoji="0" lang="ja-JP" altLang="en-US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１２＋１２０</a:t>
            </a:r>
            <a:r>
              <a:rPr kumimoji="0" lang="en-US" altLang="ja-JP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×</a:t>
            </a:r>
            <a:r>
              <a:rPr kumimoji="0" lang="ja-JP" altLang="en-US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３＝９６０＋３６０</a:t>
            </a:r>
            <a:endParaRPr kumimoji="0" lang="en-US" altLang="ja-JP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　　　　　　</a:t>
            </a:r>
            <a:r>
              <a:rPr kumimoji="0" lang="ja-JP" altLang="en-US" b="1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 　</a:t>
            </a:r>
            <a:r>
              <a:rPr kumimoji="0" lang="ja-JP" altLang="en-US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＝１３２０ｍ</a:t>
            </a:r>
            <a:endParaRPr kumimoji="0" lang="ja-JP" altLang="en-US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55778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5" dur="5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8" dur="500"/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3" dur="500"/>
                                        <p:tgtEl>
                                          <p:spTgt spid="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6" dur="500"/>
                                        <p:tgtEl>
                                          <p:spTgt spid="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9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9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500"/>
                            </p:stCondLst>
                            <p:childTnLst>
                              <p:par>
                                <p:cTn id="1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5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1" grpId="0" animBg="1"/>
      <p:bldP spid="662" grpId="0" animBg="1"/>
      <p:bldP spid="663" grpId="0" animBg="1"/>
      <p:bldP spid="1042" grpId="0" animBg="1"/>
      <p:bldP spid="679" grpId="0" animBg="1"/>
      <p:bldP spid="680" grpId="0" animBg="1"/>
      <p:bldP spid="681" grpId="0" animBg="1"/>
      <p:bldP spid="20" grpId="0" animBg="1"/>
      <p:bldP spid="21" grpId="0" animBg="1"/>
      <p:bldP spid="22" grpId="0" animBg="1"/>
      <p:bldP spid="23" grpId="0" animBg="1"/>
      <p:bldP spid="6" grpId="0"/>
      <p:bldP spid="26" grpId="0" animBg="1"/>
      <p:bldP spid="27" grpId="0" animBg="1"/>
      <p:bldP spid="28" grpId="0" animBg="1"/>
      <p:bldP spid="29" grpId="0" animBg="1"/>
      <p:bldP spid="30" grpId="0" animBg="1"/>
      <p:bldP spid="9" grpId="0"/>
      <p:bldP spid="33" grpId="0"/>
      <p:bldP spid="3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1.6|3.6|2.2|1.5|1.6|4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2"/>
</p:tagLst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FF0000"/>
          </a:solidFill>
          <a:prstDash val="dash"/>
        </a:ln>
      </a:spPr>
      <a:bodyPr rtlCol="0" anchor="ctr"/>
      <a:lstStyle>
        <a:defPPr algn="ctr">
          <a:defRPr kumimoji="1" dirty="0"/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  <a:lnDef>
      <a:spPr>
        <a:ln w="381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16920</TotalTime>
  <Words>644</Words>
  <Application>Microsoft Office PowerPoint</Application>
  <PresentationFormat>画面に合わせる (4:3)</PresentationFormat>
  <Paragraphs>147</Paragraphs>
  <Slides>8</Slides>
  <Notes>8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5" baseType="lpstr">
      <vt:lpstr>AR P丸ゴシック体E</vt:lpstr>
      <vt:lpstr>Calibri</vt:lpstr>
      <vt:lpstr>ＭＳ Ｐゴシック</vt:lpstr>
      <vt:lpstr>HG丸ｺﾞｼｯｸM-PRO</vt:lpstr>
      <vt:lpstr>AR P教科書体M</vt:lpstr>
      <vt:lpstr>Arial</vt:lpstr>
      <vt:lpstr>フラッシュ１</vt:lpstr>
      <vt:lpstr>鶴亀算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仕事算</dc:title>
  <dc:creator>小泉 浩</dc:creator>
  <cp:lastModifiedBy>小泉 浩</cp:lastModifiedBy>
  <cp:revision>402</cp:revision>
  <dcterms:created xsi:type="dcterms:W3CDTF">2015-06-25T04:58:05Z</dcterms:created>
  <dcterms:modified xsi:type="dcterms:W3CDTF">2020-08-17T07:48:34Z</dcterms:modified>
</cp:coreProperties>
</file>