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9"/>
  </p:notesMasterIdLst>
  <p:sldIdLst>
    <p:sldId id="288" r:id="rId2"/>
    <p:sldId id="289" r:id="rId3"/>
    <p:sldId id="294" r:id="rId4"/>
    <p:sldId id="279" r:id="rId5"/>
    <p:sldId id="290" r:id="rId6"/>
    <p:sldId id="291" r:id="rId7"/>
    <p:sldId id="292" r:id="rId8"/>
    <p:sldId id="296" r:id="rId9"/>
    <p:sldId id="293" r:id="rId10"/>
    <p:sldId id="280" r:id="rId11"/>
    <p:sldId id="281" r:id="rId12"/>
    <p:sldId id="283" r:id="rId13"/>
    <p:sldId id="284" r:id="rId14"/>
    <p:sldId id="285" r:id="rId15"/>
    <p:sldId id="286" r:id="rId16"/>
    <p:sldId id="287" r:id="rId17"/>
    <p:sldId id="297" r:id="rId18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20"/>
    </p:embeddedFont>
    <p:embeddedFont>
      <p:font typeface="HGP行書体" panose="03000600000000000000" pitchFamily="66" charset="-128"/>
      <p:regular r:id="rId21"/>
    </p:embeddedFont>
    <p:embeddedFont>
      <p:font typeface="AR P教科書体M" panose="03000600000000000000" pitchFamily="66" charset="-128"/>
      <p:regular r:id="rId22"/>
    </p:embeddedFont>
    <p:embeddedFont>
      <p:font typeface="AR P丸ゴシック体E" panose="020F0900000000000000" pitchFamily="50" charset="-128"/>
      <p:regular r:id="rId23"/>
    </p:embeddedFont>
    <p:embeddedFont>
      <p:font typeface="AR教科書体M" panose="03000609000000000000" pitchFamily="65" charset="-128"/>
      <p:regular r:id="rId24"/>
    </p:embeddedFon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726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2957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6020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7593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9100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3747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4443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1609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3766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4030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4757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5155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7223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8572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8133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334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塵劫記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学ぼう５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油分け算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8922" y="539969"/>
            <a:ext cx="3100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じ ん   こ う    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675847"/>
            <a:ext cx="2049016" cy="204901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299" y="3984475"/>
            <a:ext cx="2873525" cy="28735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6515519" y="5200854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3824484" y="3745171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4814800"/>
            <a:ext cx="1727807" cy="144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７升ますから３升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油を３升移す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06136" y="548034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91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28" grpId="0"/>
      <p:bldP spid="31" grpId="0" animBg="1"/>
      <p:bldP spid="31" grpId="1" animBg="1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1136267" y="3761136"/>
            <a:ext cx="1727807" cy="144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6515519" y="5186340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4814800"/>
            <a:ext cx="1727807" cy="144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３升ますから３升を１０升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もどす。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1774764" y="2713663"/>
            <a:ext cx="587544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306136" y="548034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205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3" grpId="0" animBg="1"/>
      <p:bldP spid="28" grpId="0"/>
      <p:bldP spid="31" grpId="0" animBg="1"/>
      <p:bldP spid="31" grpId="1" animBg="1"/>
      <p:bldP spid="30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50494" y="4124400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3817992" y="4821291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515519" y="5200854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７升ますから３升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３升移す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306136" y="522882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下カーブ矢印 31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165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28" grpId="0"/>
      <p:bldP spid="34" grpId="0"/>
      <p:bldP spid="32" grpId="0" animBg="1"/>
      <p:bldP spid="32" grpId="1" animBg="1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6534833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21419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44144" y="4139990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14610" y="3066312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手順５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３升ますから１０升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３升移す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下カーブ矢印 31"/>
          <p:cNvSpPr/>
          <p:nvPr/>
        </p:nvSpPr>
        <p:spPr>
          <a:xfrm rot="863930" flipH="1">
            <a:off x="1728437" y="2611964"/>
            <a:ext cx="5884731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658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  <p:bldP spid="28" grpId="0"/>
      <p:bldP spid="36" grpId="0"/>
      <p:bldP spid="32" grpId="0" animBg="1"/>
      <p:bldP spid="32" grpId="1" animBg="1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6509624" y="5898941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44144" y="4125476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14610" y="3051798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手順６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７升ますから３升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１升移す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873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9" grpId="0" animBg="1"/>
      <p:bldP spid="28" grpId="0"/>
      <p:bldP spid="39" grpId="0"/>
      <p:bldP spid="33" grpId="0" animBg="1"/>
      <p:bldP spid="33" grpId="1" animBg="1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3817204" y="3748415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509624" y="5898941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545330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25410" y="3035129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手順７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ますを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一杯にする。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2021275" y="2332976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91548" y="574979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572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  <p:bldP spid="28" grpId="0"/>
      <p:bldP spid="30" grpId="0"/>
      <p:bldP spid="33" grpId="0" animBg="1"/>
      <p:bldP spid="33" grpId="1" animBg="1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6509623" y="5202042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17691" y="4474050"/>
            <a:ext cx="1727807" cy="180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3817204" y="3762929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509624" y="5913455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545330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手順８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７升ますから３升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２升移す。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4757158" y="2998995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187246" y="5545420"/>
            <a:ext cx="1100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91548" y="574979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72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1" grpId="0" animBg="1"/>
      <p:bldP spid="28" grpId="0"/>
      <p:bldP spid="33" grpId="0" animBg="1"/>
      <p:bldP spid="33" grpId="1" animBg="1"/>
      <p:bldP spid="37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1129399" y="447875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6509623" y="5202042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17691" y="4474050"/>
            <a:ext cx="1727807" cy="180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545330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手順９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３升の油</a:t>
            </a:r>
            <a:r>
              <a:rPr kumimoji="1" lang="ja-JP" altLang="en-US" sz="240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を１０升ますへ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移す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５升ずつを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量ることができました。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 flipH="1">
            <a:off x="1860501" y="2677479"/>
            <a:ext cx="578044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187246" y="5545420"/>
            <a:ext cx="1100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91548" y="574979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495307" y="5593673"/>
            <a:ext cx="1100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17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5" grpId="0" animBg="1"/>
      <p:bldP spid="33" grpId="0" animBg="1"/>
      <p:bldP spid="33" grpId="1" animBg="1"/>
      <p:bldP spid="36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629980"/>
            <a:ext cx="7462589" cy="256368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あぶらハかりわけてとる事</a:t>
            </a:r>
            <a:endParaRPr kumimoji="0" lang="en-US" altLang="ja-JP" sz="2400" b="1" kern="0" dirty="0" smtClean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「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あぶら一斗あるを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七升ますと三升ますと二つにて五升ずつはかりわけたきといふ時　先三升のますにて七升ますに三ばい入申候時　三升ますに二升のこり申し候時　七升ますのを斗をけへあけて　三升ますに弐升有を七升ますに入て　又三升にて一はい入は五升ずつにはかり申し候なり」　</a:t>
            </a:r>
            <a:endParaRPr kumimoji="0" lang="ja-JP" altLang="en-US" sz="2400" b="1" kern="0" dirty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5656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塵劫記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（５巻本）巻ノ五　原文</a:t>
            </a:r>
            <a:endParaRPr kumimoji="1" lang="ja-JP" altLang="en-US" dirty="0"/>
          </a:p>
        </p:txBody>
      </p:sp>
      <p:sp>
        <p:nvSpPr>
          <p:cNvPr id="27" name="角丸四角形吹き出し 26"/>
          <p:cNvSpPr/>
          <p:nvPr/>
        </p:nvSpPr>
        <p:spPr>
          <a:xfrm>
            <a:off x="1277392" y="3861048"/>
            <a:ext cx="7462589" cy="256368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あぶら量り分けて取る事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「油一斗あるのを、七升ますと三升ますと二つで、五升ずつに量り分けたいと言う時に、先ず三升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七升ますへ三杯汲んで入れれば、三升ますに二升残る。この時に七升ますに入っている油を一斗のおけにあけて、この二升を七升ますに入れる。三升ますで一杯汲めば五升ずつとなる。」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475656" y="339245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現代語訳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2" grpId="0"/>
      <p:bldP spid="27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2336236"/>
            <a:ext cx="1727807" cy="360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336237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386602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4826602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。方法その１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140200" y="1551406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方法その１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971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/>
          <p:cNvSpPr/>
          <p:nvPr/>
        </p:nvSpPr>
        <p:spPr>
          <a:xfrm>
            <a:off x="1129967" y="4848197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1127900" y="376863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509625" y="522042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6509625" y="5220429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3806938" y="3750718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3813961" y="408773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06938" y="5166083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6509625" y="522042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1127900" y="26949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16740" y="5921320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6515879" y="5563765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。方法その１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6" y="161363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三升のます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で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三回、七升ますに汲む。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4820021" y="3032708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649081" y="58151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下カーブ矢印 34"/>
          <p:cNvSpPr/>
          <p:nvPr/>
        </p:nvSpPr>
        <p:spPr>
          <a:xfrm rot="863930" flipH="1">
            <a:off x="4826274" y="3011964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6" name="下カーブ矢印 35"/>
          <p:cNvSpPr/>
          <p:nvPr/>
        </p:nvSpPr>
        <p:spPr>
          <a:xfrm rot="863930" flipH="1">
            <a:off x="4819252" y="3004942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6509528" y="5220429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/>
          <p:cNvSpPr txBox="1"/>
          <p:nvPr/>
        </p:nvSpPr>
        <p:spPr>
          <a:xfrm>
            <a:off x="4268036" y="574984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095720" y="58001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268036" y="574984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268036" y="574984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649081" y="58151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649081" y="58151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527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0" grpId="0" animBg="1"/>
      <p:bldP spid="38" grpId="0" animBg="1"/>
      <p:bldP spid="38" grpId="1" animBg="1"/>
      <p:bldP spid="39" grpId="0" animBg="1"/>
      <p:bldP spid="39" grpId="1" animBg="1"/>
      <p:bldP spid="34" grpId="0" animBg="1"/>
      <p:bldP spid="33" grpId="0" animBg="1"/>
      <p:bldP spid="29" grpId="0" animBg="1"/>
      <p:bldP spid="37" grpId="0" animBg="1"/>
      <p:bldP spid="37" grpId="1" animBg="1"/>
      <p:bldP spid="30" grpId="1" animBg="1"/>
      <p:bldP spid="42" grpId="0" animBg="1"/>
      <p:bldP spid="28" grpId="0"/>
      <p:bldP spid="31" grpId="1" animBg="1"/>
      <p:bldP spid="31" grpId="2" animBg="1"/>
      <p:bldP spid="32" grpId="0"/>
      <p:bldP spid="35" grpId="0" animBg="1"/>
      <p:bldP spid="35" grpId="1" animBg="1"/>
      <p:bldP spid="36" grpId="0" animBg="1"/>
      <p:bldP spid="36" grpId="1" animBg="1"/>
      <p:bldP spid="43" grpId="0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1129509" y="3403765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19615" y="3771539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15235" y="5921320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6515879" y="5563765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。方法その１</a:t>
            </a:r>
          </a:p>
          <a:p>
            <a:pPr lvl="0">
              <a:defRPr/>
            </a:pP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6" y="161363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七升ますの油を１０升ますにあける。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2044728" y="2190896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734660" y="58151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6509528" y="5220429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/>
          <p:cNvSpPr txBox="1"/>
          <p:nvPr/>
        </p:nvSpPr>
        <p:spPr>
          <a:xfrm>
            <a:off x="4268036" y="574984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095720" y="58001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632243" y="581512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396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9" grpId="0" animBg="1"/>
      <p:bldP spid="28" grpId="0"/>
      <p:bldP spid="31" grpId="0" animBg="1"/>
      <p:bldP spid="31" grpId="1" animBg="1"/>
      <p:bldP spid="32" grpId="1"/>
      <p:bldP spid="43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3806938" y="5546469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1129509" y="3403765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15235" y="5921320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6515879" y="5563765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。方法その１</a:t>
            </a:r>
          </a:p>
          <a:p>
            <a:pPr lvl="0">
              <a:defRPr/>
            </a:pP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6" y="1613632"/>
            <a:ext cx="6696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三升ますの油２升を７升ますにあける。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4902103" y="3148772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6509528" y="5220429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テキスト ボックス 43"/>
          <p:cNvSpPr txBox="1"/>
          <p:nvPr/>
        </p:nvSpPr>
        <p:spPr>
          <a:xfrm>
            <a:off x="7095720" y="58001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629293" y="578785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301459" y="577720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317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28" grpId="0"/>
      <p:bldP spid="31" grpId="0" animBg="1"/>
      <p:bldP spid="31" grpId="1" animBg="1"/>
      <p:bldP spid="44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3821765" y="4483914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1134829" y="343911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6509625" y="5220429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3806938" y="5546469"/>
            <a:ext cx="1727807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1147650" y="4509320"/>
            <a:ext cx="1727807" cy="144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15235" y="5921320"/>
            <a:ext cx="1727807" cy="36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。方法その１</a:t>
            </a:r>
          </a:p>
          <a:p>
            <a:pPr lvl="0">
              <a:defRPr/>
            </a:pP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984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三升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ますで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油を一杯汲んで７升ますに入れる。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５升ずつ量ることができました。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4902103" y="3148772"/>
            <a:ext cx="2632083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6509528" y="5220429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テキスト ボックス 45"/>
          <p:cNvSpPr txBox="1"/>
          <p:nvPr/>
        </p:nvSpPr>
        <p:spPr>
          <a:xfrm>
            <a:off x="1629293" y="578785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301459" y="577720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下カーブ矢印 28"/>
          <p:cNvSpPr/>
          <p:nvPr/>
        </p:nvSpPr>
        <p:spPr>
          <a:xfrm rot="863930">
            <a:off x="1979190" y="2492512"/>
            <a:ext cx="5768009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185888" y="5607930"/>
            <a:ext cx="1284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476553" y="5622788"/>
            <a:ext cx="1283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260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1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32" grpId="0" animBg="1"/>
      <p:bldP spid="32" grpId="2" animBg="1"/>
      <p:bldP spid="31" grpId="0" animBg="1"/>
      <p:bldP spid="31" grpId="1" animBg="1"/>
      <p:bldP spid="46" grpId="0"/>
      <p:bldP spid="33" grpId="0"/>
      <p:bldP spid="33" grpId="1"/>
      <p:bldP spid="29" grpId="1" animBg="1"/>
      <p:bldP spid="29" grpId="2" animBg="1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2336236"/>
            <a:ext cx="1727807" cy="360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336237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386602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4826602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140200" y="1551406"/>
            <a:ext cx="1818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方法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500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1127900" y="2714035"/>
            <a:ext cx="1727807" cy="2480935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3360" y="3750795"/>
            <a:ext cx="1727807" cy="25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6" y="161363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７升</a:t>
            </a:r>
            <a:r>
              <a:rPr kumimoji="1" lang="ja-JP" altLang="en-US" sz="2400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ますを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一杯に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>
            <a:off x="1968862" y="2100957"/>
            <a:ext cx="3033624" cy="86000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３升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一斗（１０升）のますに油が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入っています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。７升ますと３升</a:t>
            </a:r>
            <a:r>
              <a:rPr kumimoji="0" lang="ja-JP" altLang="en-US" sz="28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ますで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５升ずつを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量りましょう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。方法その２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053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28" grpId="0"/>
      <p:bldP spid="31" grpId="0" animBg="1"/>
      <p:bldP spid="31" grpId="1" animBg="1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3585</TotalTime>
  <Words>760</Words>
  <Application>Microsoft Office PowerPoint</Application>
  <PresentationFormat>画面に合わせる (4:3)</PresentationFormat>
  <Paragraphs>161</Paragraphs>
  <Slides>17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6" baseType="lpstr">
      <vt:lpstr>ＭＳ Ｐゴシック</vt:lpstr>
      <vt:lpstr>HG丸ｺﾞｼｯｸM-PRO</vt:lpstr>
      <vt:lpstr>HGP行書体</vt:lpstr>
      <vt:lpstr>AR P教科書体M</vt:lpstr>
      <vt:lpstr>AR P丸ゴシック体E</vt:lpstr>
      <vt:lpstr>Arial</vt:lpstr>
      <vt:lpstr>AR教科書体M</vt:lpstr>
      <vt:lpstr>Calibri</vt:lpstr>
      <vt:lpstr>フラッシュ１</vt:lpstr>
      <vt:lpstr>塵劫記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163</cp:revision>
  <dcterms:created xsi:type="dcterms:W3CDTF">2015-06-25T04:58:05Z</dcterms:created>
  <dcterms:modified xsi:type="dcterms:W3CDTF">2020-07-21T02:18:50Z</dcterms:modified>
</cp:coreProperties>
</file>