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82" r:id="rId2"/>
    <p:sldId id="285" r:id="rId3"/>
    <p:sldId id="295" r:id="rId4"/>
    <p:sldId id="283" r:id="rId5"/>
    <p:sldId id="286" r:id="rId6"/>
    <p:sldId id="287" r:id="rId7"/>
    <p:sldId id="296" r:id="rId8"/>
    <p:sldId id="288" r:id="rId9"/>
    <p:sldId id="292" r:id="rId10"/>
    <p:sldId id="293" r:id="rId11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2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CAB6"/>
    <a:srgbClr val="F29B76"/>
    <a:srgbClr val="993300"/>
    <a:srgbClr val="800000"/>
    <a:srgbClr val="990000"/>
    <a:srgbClr val="CC3300"/>
    <a:srgbClr val="E9FBFD"/>
    <a:srgbClr val="C4F3F9"/>
    <a:srgbClr val="C1E6F3"/>
    <a:srgbClr val="C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9" autoAdjust="0"/>
    <p:restoredTop sz="94660"/>
  </p:normalViewPr>
  <p:slideViewPr>
    <p:cSldViewPr showGuides="1">
      <p:cViewPr varScale="1">
        <p:scale>
          <a:sx n="66" d="100"/>
          <a:sy n="66" d="100"/>
        </p:scale>
        <p:origin x="840" y="78"/>
      </p:cViewPr>
      <p:guideLst>
        <p:guide orient="horz" pos="3158"/>
        <p:guide pos="3840"/>
        <p:guide orient="horz" pos="225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5470-C25F-485D-A3C2-68E56EB1C942}" type="datetimeFigureOut">
              <a:rPr kumimoji="1" lang="ja-JP" altLang="en-US" smtClean="0"/>
              <a:t>2020/9/25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98069-1CE7-45DB-A856-5176280052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64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5913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5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6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62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078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6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1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1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5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9774" y="1083128"/>
            <a:ext cx="7145232" cy="427062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３年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</a:t>
            </a: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そろばんひき算」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６４－２３</a:t>
            </a:r>
            <a: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７０－４８</a:t>
            </a:r>
            <a:endParaRPr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 rot="5400000">
            <a:off x="6955537" y="3649583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 rot="5400000">
            <a:off x="8175065" y="3649583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8662808" y="3590478"/>
            <a:ext cx="936104" cy="583652"/>
            <a:chOff x="2351584" y="2348880"/>
            <a:chExt cx="936104" cy="583652"/>
          </a:xfrm>
        </p:grpSpPr>
        <p:sp>
          <p:nvSpPr>
            <p:cNvPr id="6" name="台形 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" name="台形 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8662808" y="4179246"/>
            <a:ext cx="936104" cy="583652"/>
            <a:chOff x="2351584" y="2348880"/>
            <a:chExt cx="936104" cy="583652"/>
          </a:xfrm>
        </p:grpSpPr>
        <p:sp>
          <p:nvSpPr>
            <p:cNvPr id="9" name="台形 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0" name="台形 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8662808" y="4770104"/>
            <a:ext cx="936104" cy="583652"/>
            <a:chOff x="2351584" y="2348880"/>
            <a:chExt cx="936104" cy="583652"/>
          </a:xfrm>
        </p:grpSpPr>
        <p:sp>
          <p:nvSpPr>
            <p:cNvPr id="12" name="台形 1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3" name="台形 1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8662808" y="5355201"/>
            <a:ext cx="936104" cy="583652"/>
            <a:chOff x="2351584" y="2348880"/>
            <a:chExt cx="936104" cy="583652"/>
          </a:xfrm>
        </p:grpSpPr>
        <p:sp>
          <p:nvSpPr>
            <p:cNvPr id="15" name="台形 1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6" name="台形 1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9885119" y="3590478"/>
            <a:ext cx="936104" cy="583652"/>
            <a:chOff x="2351584" y="2348880"/>
            <a:chExt cx="936104" cy="583652"/>
          </a:xfrm>
        </p:grpSpPr>
        <p:sp>
          <p:nvSpPr>
            <p:cNvPr id="18" name="台形 1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19" name="台形 1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9885119" y="4179246"/>
            <a:ext cx="936104" cy="583652"/>
            <a:chOff x="2351584" y="2348880"/>
            <a:chExt cx="936104" cy="583652"/>
          </a:xfrm>
        </p:grpSpPr>
        <p:sp>
          <p:nvSpPr>
            <p:cNvPr id="21" name="台形 2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2" name="台形 2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9885119" y="4770104"/>
            <a:ext cx="936104" cy="583652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9885119" y="5355201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8662808" y="2269284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9885119" y="2269284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35" name="正方形/長方形 34"/>
          <p:cNvSpPr/>
          <p:nvPr/>
        </p:nvSpPr>
        <p:spPr>
          <a:xfrm>
            <a:off x="8230760" y="1484784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8230760" y="5960534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8230760" y="2847683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38" name="円/楕円 37"/>
          <p:cNvSpPr/>
          <p:nvPr/>
        </p:nvSpPr>
        <p:spPr>
          <a:xfrm>
            <a:off x="10350388" y="2897382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333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503680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625632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62339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ひき算</a:t>
            </a:r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34347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７０－４８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87542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6744072" y="2819028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729558" y="3413502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744072" y="4005064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74407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7966383" y="3392916"/>
            <a:ext cx="936104" cy="1172420"/>
            <a:chOff x="7966383" y="3392916"/>
            <a:chExt cx="936104" cy="1172420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7966383" y="3392916"/>
              <a:ext cx="936104" cy="583652"/>
              <a:chOff x="2351584" y="2348880"/>
              <a:chExt cx="936104" cy="583652"/>
            </a:xfrm>
          </p:grpSpPr>
          <p:sp>
            <p:nvSpPr>
              <p:cNvPr id="36" name="台形 3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7" name="台形 3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8" name="グループ化 37"/>
            <p:cNvGrpSpPr/>
            <p:nvPr/>
          </p:nvGrpSpPr>
          <p:grpSpPr>
            <a:xfrm>
              <a:off x="7966383" y="3981684"/>
              <a:ext cx="936104" cy="583652"/>
              <a:chOff x="2351584" y="2348880"/>
              <a:chExt cx="936104" cy="583652"/>
            </a:xfrm>
          </p:grpSpPr>
          <p:sp>
            <p:nvSpPr>
              <p:cNvPr id="39" name="台形 3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0" name="台形 3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41" name="グループ化 40"/>
          <p:cNvGrpSpPr/>
          <p:nvPr/>
        </p:nvGrpSpPr>
        <p:grpSpPr>
          <a:xfrm>
            <a:off x="796638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96638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744072" y="1429104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966383" y="14306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9" name="テキスト ボックス 68"/>
          <p:cNvSpPr txBox="1"/>
          <p:nvPr/>
        </p:nvSpPr>
        <p:spPr>
          <a:xfrm>
            <a:off x="941512" y="1808413"/>
            <a:ext cx="40023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①７０の十の位の７を入れる</a:t>
            </a: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②４８の４０をひく</a:t>
            </a: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十の位に一</a:t>
            </a:r>
            <a:r>
              <a:rPr lang="ja-JP" altLang="en-US" dirty="0" err="1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だまを</a:t>
            </a:r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１こ入れて</a:t>
            </a: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五</a:t>
            </a:r>
            <a:r>
              <a:rPr lang="ja-JP" altLang="en-US" dirty="0" err="1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だまを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取る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③４８の８をひく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十の位から一</a:t>
            </a:r>
            <a:r>
              <a:rPr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だまを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１こ取り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一の位に２をいれる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④答えは２２です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6312360" y="1287222"/>
            <a:ext cx="3024000" cy="120583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3" name="正方形/長方形 82"/>
          <p:cNvSpPr/>
          <p:nvPr/>
        </p:nvSpPr>
        <p:spPr>
          <a:xfrm>
            <a:off x="6312360" y="2650121"/>
            <a:ext cx="3024000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312360" y="5762972"/>
            <a:ext cx="3024000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843165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970499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820188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pic>
        <p:nvPicPr>
          <p:cNvPr id="80" name="図 7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601168">
            <a:off x="8915475" y="2239054"/>
            <a:ext cx="2606270" cy="3475025"/>
          </a:xfrm>
          <a:prstGeom prst="rect">
            <a:avLst/>
          </a:prstGeom>
        </p:spPr>
      </p:pic>
      <p:sp>
        <p:nvSpPr>
          <p:cNvPr id="75" name="円形吹き出し 74"/>
          <p:cNvSpPr/>
          <p:nvPr/>
        </p:nvSpPr>
        <p:spPr>
          <a:xfrm>
            <a:off x="1804810" y="4572542"/>
            <a:ext cx="3096344" cy="1325983"/>
          </a:xfrm>
          <a:prstGeom prst="wedgeEllipseCallout">
            <a:avLst>
              <a:gd name="adj1" fmla="val -30343"/>
              <a:gd name="adj2" fmla="val -5905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１０をとって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２をいれたから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８ひくことになる</a:t>
            </a:r>
            <a:endParaRPr kumimoji="0" lang="ja-JP" altLang="en-US" kern="0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81" name="図 8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7298631" y="3631453"/>
            <a:ext cx="3296667" cy="226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30564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07407E-6 L 0.00248 0.0993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495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3.7037E-7 L 0.00013 0.0844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3.7037E-7 L 0.00078 -0.0919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460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6"/>
                                            </p:cond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2.59259E-6 L -0.00026 -0.08588 " pathEditMode="relative" rAng="0" ptsTypes="AA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7676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89628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ひき算</a:t>
            </a:r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84032" y="3392916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06355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６４－２３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384032" y="3981684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38403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38403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606343" y="3392916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7606343" y="3981684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60634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60634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384032" y="205326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198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198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198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5149666" y="2539252"/>
            <a:ext cx="3296667" cy="2266851"/>
          </a:xfrm>
          <a:prstGeom prst="rect">
            <a:avLst/>
          </a:prstGeom>
        </p:spPr>
      </p:pic>
      <p:sp>
        <p:nvSpPr>
          <p:cNvPr id="76" name="円/楕円 75"/>
          <p:cNvSpPr/>
          <p:nvPr/>
        </p:nvSpPr>
        <p:spPr>
          <a:xfrm>
            <a:off x="807161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654001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784184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sp>
        <p:nvSpPr>
          <p:cNvPr id="2" name="角丸四角形吹き出し 1"/>
          <p:cNvSpPr/>
          <p:nvPr/>
        </p:nvSpPr>
        <p:spPr>
          <a:xfrm>
            <a:off x="2601287" y="1665847"/>
            <a:ext cx="1766521" cy="587063"/>
          </a:xfrm>
          <a:prstGeom prst="wedgeRoundRectCallout">
            <a:avLst>
              <a:gd name="adj1" fmla="val -66689"/>
              <a:gd name="adj2" fmla="val 35304"/>
              <a:gd name="adj3" fmla="val 1666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願いましては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50" name="グループ化 49"/>
          <p:cNvGrpSpPr/>
          <p:nvPr/>
        </p:nvGrpSpPr>
        <p:grpSpPr>
          <a:xfrm>
            <a:off x="7606343" y="2053260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98811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33333E-6 L 0.25 3.33333E-6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8.33333E-7 1.85185E-6 L 0.00117 -0.08796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4398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16667E-7 1.85185E-6 L 0.00091 -0.09005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7676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89628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ひき算</a:t>
            </a:r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84032" y="3392916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06355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６４－２３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384032" y="3981684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38403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38403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606343" y="3392916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7606343" y="3981684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60634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60634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198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198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198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661592" y="1808413"/>
            <a:ext cx="4002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①６４の十の位の６を入れる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75" name="図 7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99974">
            <a:off x="6919931" y="2187160"/>
            <a:ext cx="3191320" cy="1838582"/>
          </a:xfrm>
          <a:prstGeom prst="rect">
            <a:avLst/>
          </a:prstGeom>
        </p:spPr>
      </p:pic>
      <p:sp>
        <p:nvSpPr>
          <p:cNvPr id="76" name="円/楕円 75"/>
          <p:cNvSpPr/>
          <p:nvPr/>
        </p:nvSpPr>
        <p:spPr>
          <a:xfrm>
            <a:off x="807161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654001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784184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grpSp>
        <p:nvGrpSpPr>
          <p:cNvPr id="47" name="グループ化 46"/>
          <p:cNvGrpSpPr/>
          <p:nvPr/>
        </p:nvGrpSpPr>
        <p:grpSpPr>
          <a:xfrm>
            <a:off x="6384032" y="1443338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606343" y="14433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pic>
        <p:nvPicPr>
          <p:cNvPr id="16" name="図 1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6594456" y="1963405"/>
            <a:ext cx="3296667" cy="226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55225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8.33333E-7 0.08866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2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48148E-6 L 8.33333E-7 -0.08519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7676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89628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4347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ひき算</a:t>
            </a:r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84032" y="2809049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06355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６４－２３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59550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384032" y="3981684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38403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38403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7" name="グループ化 76"/>
          <p:cNvGrpSpPr/>
          <p:nvPr/>
        </p:nvGrpSpPr>
        <p:grpSpPr>
          <a:xfrm>
            <a:off x="7606343" y="3392916"/>
            <a:ext cx="936104" cy="2348375"/>
            <a:chOff x="6526223" y="3392916"/>
            <a:chExt cx="936104" cy="2348375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6526223" y="3392916"/>
              <a:ext cx="936104" cy="583652"/>
              <a:chOff x="2351584" y="2348880"/>
              <a:chExt cx="936104" cy="583652"/>
            </a:xfrm>
          </p:grpSpPr>
          <p:sp>
            <p:nvSpPr>
              <p:cNvPr id="36" name="台形 3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7" name="台形 3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8" name="グループ化 37"/>
            <p:cNvGrpSpPr/>
            <p:nvPr/>
          </p:nvGrpSpPr>
          <p:grpSpPr>
            <a:xfrm>
              <a:off x="6526223" y="3981684"/>
              <a:ext cx="936104" cy="583652"/>
              <a:chOff x="2351584" y="2348880"/>
              <a:chExt cx="936104" cy="583652"/>
            </a:xfrm>
          </p:grpSpPr>
          <p:sp>
            <p:nvSpPr>
              <p:cNvPr id="39" name="台形 3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0" name="台形 3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1" name="グループ化 40"/>
            <p:cNvGrpSpPr/>
            <p:nvPr/>
          </p:nvGrpSpPr>
          <p:grpSpPr>
            <a:xfrm>
              <a:off x="6526223" y="4572542"/>
              <a:ext cx="936104" cy="583652"/>
              <a:chOff x="2351584" y="2348880"/>
              <a:chExt cx="936104" cy="583652"/>
            </a:xfrm>
          </p:grpSpPr>
          <p:sp>
            <p:nvSpPr>
              <p:cNvPr id="42" name="台形 4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3" name="台形 4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4" name="グループ化 43"/>
            <p:cNvGrpSpPr/>
            <p:nvPr/>
          </p:nvGrpSpPr>
          <p:grpSpPr>
            <a:xfrm>
              <a:off x="6526223" y="5157639"/>
              <a:ext cx="936104" cy="583652"/>
              <a:chOff x="2351584" y="2348880"/>
              <a:chExt cx="936104" cy="583652"/>
            </a:xfrm>
          </p:grpSpPr>
          <p:sp>
            <p:nvSpPr>
              <p:cNvPr id="45" name="台形 4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6" name="台形 4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47" name="グループ化 46"/>
          <p:cNvGrpSpPr/>
          <p:nvPr/>
        </p:nvGrpSpPr>
        <p:grpSpPr>
          <a:xfrm>
            <a:off x="6384032" y="205326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606343" y="14433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198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198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198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661592" y="1808413"/>
            <a:ext cx="4002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①６４の十の位の６を入れる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②６４の一の位の４を入れる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807161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8" name="図 7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74788">
            <a:off x="8568457" y="4462404"/>
            <a:ext cx="1764000" cy="2351999"/>
          </a:xfrm>
          <a:prstGeom prst="rect">
            <a:avLst/>
          </a:prstGeom>
        </p:spPr>
      </p:pic>
      <p:sp>
        <p:nvSpPr>
          <p:cNvPr id="79" name="テキスト ボックス 78"/>
          <p:cNvSpPr txBox="1"/>
          <p:nvPr/>
        </p:nvSpPr>
        <p:spPr>
          <a:xfrm>
            <a:off x="6654001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784184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861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22222E-6 L 4.16667E-7 -0.08588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06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2.22222E-6 L 0.00078 -0.0919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-4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8373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90325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5044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ひき算</a:t>
            </a:r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91002" y="2809049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07052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６４－２３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60247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6391002" y="3981684"/>
            <a:ext cx="936104" cy="1759607"/>
            <a:chOff x="6391002" y="3981684"/>
            <a:chExt cx="936104" cy="1759607"/>
          </a:xfrm>
        </p:grpSpPr>
        <p:grpSp>
          <p:nvGrpSpPr>
            <p:cNvPr id="26" name="グループ化 25"/>
            <p:cNvGrpSpPr/>
            <p:nvPr/>
          </p:nvGrpSpPr>
          <p:grpSpPr>
            <a:xfrm>
              <a:off x="6391002" y="3981684"/>
              <a:ext cx="936104" cy="583652"/>
              <a:chOff x="2351584" y="2348880"/>
              <a:chExt cx="936104" cy="583652"/>
            </a:xfrm>
          </p:grpSpPr>
          <p:sp>
            <p:nvSpPr>
              <p:cNvPr id="27" name="台形 2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8" name="台形 2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9" name="グループ化 28"/>
            <p:cNvGrpSpPr/>
            <p:nvPr/>
          </p:nvGrpSpPr>
          <p:grpSpPr>
            <a:xfrm>
              <a:off x="6391002" y="4572542"/>
              <a:ext cx="936104" cy="583652"/>
              <a:chOff x="2351584" y="2348880"/>
              <a:chExt cx="936104" cy="583652"/>
            </a:xfrm>
          </p:grpSpPr>
          <p:sp>
            <p:nvSpPr>
              <p:cNvPr id="30" name="台形 2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1" name="台形 3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sp>
          <p:nvSpPr>
            <p:cNvPr id="33" name="台形 32"/>
            <p:cNvSpPr/>
            <p:nvPr/>
          </p:nvSpPr>
          <p:spPr>
            <a:xfrm>
              <a:off x="6391002" y="5157639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6391002" y="5453291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7" name="グループ化 76"/>
          <p:cNvGrpSpPr/>
          <p:nvPr/>
        </p:nvGrpSpPr>
        <p:grpSpPr>
          <a:xfrm>
            <a:off x="7613313" y="2802805"/>
            <a:ext cx="936104" cy="2348375"/>
            <a:chOff x="6526223" y="3392916"/>
            <a:chExt cx="936104" cy="2348375"/>
          </a:xfrm>
        </p:grpSpPr>
        <p:grpSp>
          <p:nvGrpSpPr>
            <p:cNvPr id="35" name="グループ化 34"/>
            <p:cNvGrpSpPr/>
            <p:nvPr/>
          </p:nvGrpSpPr>
          <p:grpSpPr>
            <a:xfrm>
              <a:off x="6526223" y="3392916"/>
              <a:ext cx="936104" cy="583652"/>
              <a:chOff x="2351584" y="2348880"/>
              <a:chExt cx="936104" cy="583652"/>
            </a:xfrm>
          </p:grpSpPr>
          <p:sp>
            <p:nvSpPr>
              <p:cNvPr id="36" name="台形 3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7" name="台形 3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38" name="グループ化 37"/>
            <p:cNvGrpSpPr/>
            <p:nvPr/>
          </p:nvGrpSpPr>
          <p:grpSpPr>
            <a:xfrm>
              <a:off x="6526223" y="3981684"/>
              <a:ext cx="936104" cy="583652"/>
              <a:chOff x="2351584" y="2348880"/>
              <a:chExt cx="936104" cy="583652"/>
            </a:xfrm>
          </p:grpSpPr>
          <p:sp>
            <p:nvSpPr>
              <p:cNvPr id="39" name="台形 3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0" name="台形 3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1" name="グループ化 40"/>
            <p:cNvGrpSpPr/>
            <p:nvPr/>
          </p:nvGrpSpPr>
          <p:grpSpPr>
            <a:xfrm>
              <a:off x="6526223" y="4572542"/>
              <a:ext cx="936104" cy="583652"/>
              <a:chOff x="2351584" y="2348880"/>
              <a:chExt cx="936104" cy="583652"/>
            </a:xfrm>
          </p:grpSpPr>
          <p:sp>
            <p:nvSpPr>
              <p:cNvPr id="42" name="台形 4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3" name="台形 4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4" name="グループ化 43"/>
            <p:cNvGrpSpPr/>
            <p:nvPr/>
          </p:nvGrpSpPr>
          <p:grpSpPr>
            <a:xfrm>
              <a:off x="6526223" y="5157639"/>
              <a:ext cx="936104" cy="583652"/>
              <a:chOff x="2351584" y="2348880"/>
              <a:chExt cx="936104" cy="583652"/>
            </a:xfrm>
          </p:grpSpPr>
          <p:sp>
            <p:nvSpPr>
              <p:cNvPr id="45" name="台形 4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6" name="台形 4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47" name="グループ化 46"/>
          <p:cNvGrpSpPr/>
          <p:nvPr/>
        </p:nvGrpSpPr>
        <p:grpSpPr>
          <a:xfrm>
            <a:off x="6391002" y="205326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613313" y="14433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58954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58954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58954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668562" y="1808413"/>
            <a:ext cx="40023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①６４の十の位の６を入れる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②６４の一の位の４を入れる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③２３の２０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をひく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十の位に一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だまを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３こ入れて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五</a:t>
            </a:r>
            <a:r>
              <a:rPr kumimoji="1"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だまを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取る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807858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8" name="図 7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74788">
            <a:off x="7351121" y="4435126"/>
            <a:ext cx="1764000" cy="2351999"/>
          </a:xfrm>
          <a:prstGeom prst="rect">
            <a:avLst/>
          </a:prstGeom>
        </p:spPr>
      </p:pic>
      <p:sp>
        <p:nvSpPr>
          <p:cNvPr id="79" name="テキスト ボックス 78"/>
          <p:cNvSpPr txBox="1"/>
          <p:nvPr/>
        </p:nvSpPr>
        <p:spPr>
          <a:xfrm>
            <a:off x="6660971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784881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pic>
        <p:nvPicPr>
          <p:cNvPr id="56" name="図 5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6929937" y="2300532"/>
            <a:ext cx="3296667" cy="2266851"/>
          </a:xfrm>
          <a:prstGeom prst="rect">
            <a:avLst/>
          </a:prstGeom>
        </p:spPr>
      </p:pic>
      <p:sp>
        <p:nvSpPr>
          <p:cNvPr id="4" name="円形吹き出し 3"/>
          <p:cNvSpPr/>
          <p:nvPr/>
        </p:nvSpPr>
        <p:spPr>
          <a:xfrm>
            <a:off x="3264507" y="3476955"/>
            <a:ext cx="3096344" cy="1325983"/>
          </a:xfrm>
          <a:prstGeom prst="wedgeEllipseCallout">
            <a:avLst>
              <a:gd name="adj1" fmla="val -30343"/>
              <a:gd name="adj2" fmla="val -5905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３０をたして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５０を取るから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２０ひくことになる</a:t>
            </a:r>
            <a:endParaRPr kumimoji="0" lang="ja-JP" altLang="en-US" kern="0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0162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L -4.16667E-7 -0.08704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6 L 0.00039 -0.08611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4.44444E-6 L -0.00053 -0.08935 " pathEditMode="relative" rAng="0" ptsTypes="AA">
                                      <p:cBhvr>
                                        <p:cTn id="3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4468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5185E-6 L 0.00065 -0.08889 " pathEditMode="relative" rAng="0" ptsTypes="AA">
                                      <p:cBhvr>
                                        <p:cTn id="3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4685825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5905353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1352536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ひき算</a:t>
            </a:r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21" name="グループ化 20"/>
          <p:cNvGrpSpPr/>
          <p:nvPr/>
        </p:nvGrpSpPr>
        <p:grpSpPr>
          <a:xfrm>
            <a:off x="6393096" y="2809049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2" name="テキスト ボックス 21"/>
          <p:cNvSpPr txBox="1"/>
          <p:nvPr/>
        </p:nvSpPr>
        <p:spPr>
          <a:xfrm>
            <a:off x="2072616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６４－２３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1604564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6393096" y="3395092"/>
            <a:ext cx="936104" cy="1174510"/>
            <a:chOff x="5303912" y="3981684"/>
            <a:chExt cx="936104" cy="1174510"/>
          </a:xfrm>
        </p:grpSpPr>
        <p:grpSp>
          <p:nvGrpSpPr>
            <p:cNvPr id="26" name="グループ化 25"/>
            <p:cNvGrpSpPr/>
            <p:nvPr/>
          </p:nvGrpSpPr>
          <p:grpSpPr>
            <a:xfrm>
              <a:off x="5303912" y="3981684"/>
              <a:ext cx="936104" cy="583652"/>
              <a:chOff x="2351584" y="2348880"/>
              <a:chExt cx="936104" cy="583652"/>
            </a:xfrm>
          </p:grpSpPr>
          <p:sp>
            <p:nvSpPr>
              <p:cNvPr id="27" name="台形 2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8" name="台形 2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9" name="グループ化 28"/>
            <p:cNvGrpSpPr/>
            <p:nvPr/>
          </p:nvGrpSpPr>
          <p:grpSpPr>
            <a:xfrm>
              <a:off x="5303912" y="4572542"/>
              <a:ext cx="936104" cy="583652"/>
              <a:chOff x="2351584" y="2348880"/>
              <a:chExt cx="936104" cy="583652"/>
            </a:xfrm>
          </p:grpSpPr>
          <p:sp>
            <p:nvSpPr>
              <p:cNvPr id="30" name="台形 29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31" name="台形 30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32" name="グループ化 31"/>
          <p:cNvGrpSpPr/>
          <p:nvPr/>
        </p:nvGrpSpPr>
        <p:grpSpPr>
          <a:xfrm>
            <a:off x="6393096" y="4581128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615407" y="2803788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7615407" y="3392556"/>
            <a:ext cx="936104" cy="1759607"/>
            <a:chOff x="7615407" y="3392556"/>
            <a:chExt cx="936104" cy="1759607"/>
          </a:xfrm>
        </p:grpSpPr>
        <p:sp>
          <p:nvSpPr>
            <p:cNvPr id="40" name="台形 39"/>
            <p:cNvSpPr/>
            <p:nvPr/>
          </p:nvSpPr>
          <p:spPr>
            <a:xfrm flipV="1">
              <a:off x="7615407" y="3688208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9" name="台形 38"/>
            <p:cNvSpPr/>
            <p:nvPr/>
          </p:nvSpPr>
          <p:spPr>
            <a:xfrm>
              <a:off x="7615407" y="3392556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grpSp>
          <p:nvGrpSpPr>
            <p:cNvPr id="41" name="グループ化 40"/>
            <p:cNvGrpSpPr/>
            <p:nvPr/>
          </p:nvGrpSpPr>
          <p:grpSpPr>
            <a:xfrm>
              <a:off x="7615407" y="3983414"/>
              <a:ext cx="936104" cy="583652"/>
              <a:chOff x="2351584" y="2348880"/>
              <a:chExt cx="936104" cy="583652"/>
            </a:xfrm>
          </p:grpSpPr>
          <p:sp>
            <p:nvSpPr>
              <p:cNvPr id="42" name="台形 41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3" name="台形 42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44" name="グループ化 43"/>
            <p:cNvGrpSpPr/>
            <p:nvPr/>
          </p:nvGrpSpPr>
          <p:grpSpPr>
            <a:xfrm>
              <a:off x="7615407" y="4568511"/>
              <a:ext cx="936104" cy="583652"/>
              <a:chOff x="2351584" y="2348880"/>
              <a:chExt cx="936104" cy="583652"/>
            </a:xfrm>
          </p:grpSpPr>
          <p:sp>
            <p:nvSpPr>
              <p:cNvPr id="45" name="台形 44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46" name="台形 45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47" name="グループ化 46"/>
          <p:cNvGrpSpPr/>
          <p:nvPr/>
        </p:nvGrpSpPr>
        <p:grpSpPr>
          <a:xfrm>
            <a:off x="6393096" y="144620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615407" y="144333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3" name="正方形/長方形 52"/>
          <p:cNvSpPr/>
          <p:nvPr/>
        </p:nvSpPr>
        <p:spPr>
          <a:xfrm>
            <a:off x="5961048" y="128722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961048" y="5762972"/>
            <a:ext cx="3024336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61048" y="2650121"/>
            <a:ext cx="3024336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1670656" y="1808413"/>
            <a:ext cx="40023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①６４の十の位の６を入れる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②６４の一の位の４を入れる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③</a:t>
            </a:r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２３の２０をひく</a:t>
            </a:r>
            <a:endParaRPr lang="en-US" altLang="ja-JP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十の位に一</a:t>
            </a:r>
            <a:r>
              <a:rPr lang="ja-JP" altLang="en-US" dirty="0" err="1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だまを</a:t>
            </a:r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３こ入れて</a:t>
            </a:r>
            <a:endParaRPr lang="en-US" altLang="ja-JP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五</a:t>
            </a:r>
            <a:r>
              <a:rPr lang="ja-JP" altLang="en-US" dirty="0" err="1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だまを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取る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④２３の３をひく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⑤答えは４１です</a:t>
            </a:r>
            <a:endParaRPr lang="en-US" altLang="ja-JP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8080676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6663065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7850911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pic>
        <p:nvPicPr>
          <p:cNvPr id="57" name="図 5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8186349" y="3043258"/>
            <a:ext cx="3296667" cy="226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03573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2.22222E-6 L 0.00247 0.0993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4954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-0.00195 0.08449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角丸四角形 17"/>
          <p:cNvSpPr/>
          <p:nvPr/>
        </p:nvSpPr>
        <p:spPr>
          <a:xfrm>
            <a:off x="62339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ひき算</a:t>
            </a:r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34347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７０－４８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87542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2" name="角丸四角形吹き出し 1"/>
          <p:cNvSpPr/>
          <p:nvPr/>
        </p:nvSpPr>
        <p:spPr>
          <a:xfrm>
            <a:off x="1881207" y="1665847"/>
            <a:ext cx="1766521" cy="587063"/>
          </a:xfrm>
          <a:prstGeom prst="wedgeRoundRectCallout">
            <a:avLst>
              <a:gd name="adj1" fmla="val -66689"/>
              <a:gd name="adj2" fmla="val 35304"/>
              <a:gd name="adj3" fmla="val 1666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0" lang="ja-JP" altLang="en-US" sz="2000" kern="0" dirty="0" smtClea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願いましては</a:t>
            </a:r>
            <a:endParaRPr kumimoji="0" lang="ja-JP" altLang="en-US" sz="2000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 rot="5400000">
            <a:off x="503680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 rot="5400000">
            <a:off x="625632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61" name="グループ化 60"/>
          <p:cNvGrpSpPr/>
          <p:nvPr/>
        </p:nvGrpSpPr>
        <p:grpSpPr>
          <a:xfrm>
            <a:off x="6744072" y="3392916"/>
            <a:ext cx="936104" cy="1172420"/>
            <a:chOff x="7464152" y="3392916"/>
            <a:chExt cx="936104" cy="1172420"/>
          </a:xfrm>
        </p:grpSpPr>
        <p:grpSp>
          <p:nvGrpSpPr>
            <p:cNvPr id="62" name="グループ化 61"/>
            <p:cNvGrpSpPr/>
            <p:nvPr/>
          </p:nvGrpSpPr>
          <p:grpSpPr>
            <a:xfrm>
              <a:off x="7464152" y="3392916"/>
              <a:ext cx="936104" cy="583652"/>
              <a:chOff x="2351584" y="2348880"/>
              <a:chExt cx="936104" cy="583652"/>
            </a:xfrm>
          </p:grpSpPr>
          <p:sp>
            <p:nvSpPr>
              <p:cNvPr id="66" name="台形 65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67" name="台形 66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63" name="グループ化 62"/>
            <p:cNvGrpSpPr/>
            <p:nvPr/>
          </p:nvGrpSpPr>
          <p:grpSpPr>
            <a:xfrm>
              <a:off x="7464152" y="3981684"/>
              <a:ext cx="936104" cy="583652"/>
              <a:chOff x="2351584" y="2348880"/>
              <a:chExt cx="936104" cy="583652"/>
            </a:xfrm>
          </p:grpSpPr>
          <p:sp>
            <p:nvSpPr>
              <p:cNvPr id="64" name="台形 63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65" name="台形 64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69" name="グループ化 68"/>
          <p:cNvGrpSpPr/>
          <p:nvPr/>
        </p:nvGrpSpPr>
        <p:grpSpPr>
          <a:xfrm>
            <a:off x="6744072" y="4572542"/>
            <a:ext cx="936104" cy="583652"/>
            <a:chOff x="2351584" y="2348880"/>
            <a:chExt cx="936104" cy="583652"/>
          </a:xfrm>
        </p:grpSpPr>
        <p:sp>
          <p:nvSpPr>
            <p:cNvPr id="71" name="台形 7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2" name="台形 7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3" name="グループ化 72"/>
          <p:cNvGrpSpPr/>
          <p:nvPr/>
        </p:nvGrpSpPr>
        <p:grpSpPr>
          <a:xfrm>
            <a:off x="6744072" y="5157639"/>
            <a:ext cx="936104" cy="583652"/>
            <a:chOff x="2351584" y="2348880"/>
            <a:chExt cx="936104" cy="583652"/>
          </a:xfrm>
        </p:grpSpPr>
        <p:sp>
          <p:nvSpPr>
            <p:cNvPr id="74" name="台形 7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5" name="台形 7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77" name="グループ化 76"/>
          <p:cNvGrpSpPr/>
          <p:nvPr/>
        </p:nvGrpSpPr>
        <p:grpSpPr>
          <a:xfrm>
            <a:off x="7966383" y="3392916"/>
            <a:ext cx="936104" cy="583652"/>
            <a:chOff x="2351584" y="2348880"/>
            <a:chExt cx="936104" cy="583652"/>
          </a:xfrm>
        </p:grpSpPr>
        <p:sp>
          <p:nvSpPr>
            <p:cNvPr id="78" name="台形 7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79" name="台形 7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0" name="グループ化 79"/>
          <p:cNvGrpSpPr/>
          <p:nvPr/>
        </p:nvGrpSpPr>
        <p:grpSpPr>
          <a:xfrm>
            <a:off x="7966383" y="3981684"/>
            <a:ext cx="936104" cy="583652"/>
            <a:chOff x="2351584" y="2348880"/>
            <a:chExt cx="936104" cy="583652"/>
          </a:xfrm>
        </p:grpSpPr>
        <p:sp>
          <p:nvSpPr>
            <p:cNvPr id="81" name="台形 8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2" name="台形 8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3" name="グループ化 82"/>
          <p:cNvGrpSpPr/>
          <p:nvPr/>
        </p:nvGrpSpPr>
        <p:grpSpPr>
          <a:xfrm>
            <a:off x="7966383" y="4572542"/>
            <a:ext cx="936104" cy="583652"/>
            <a:chOff x="2351584" y="2348880"/>
            <a:chExt cx="936104" cy="583652"/>
          </a:xfrm>
        </p:grpSpPr>
        <p:sp>
          <p:nvSpPr>
            <p:cNvPr id="84" name="台形 8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5" name="台形 8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6" name="グループ化 85"/>
          <p:cNvGrpSpPr/>
          <p:nvPr/>
        </p:nvGrpSpPr>
        <p:grpSpPr>
          <a:xfrm>
            <a:off x="7966383" y="5157639"/>
            <a:ext cx="936104" cy="583652"/>
            <a:chOff x="2351584" y="2348880"/>
            <a:chExt cx="936104" cy="583652"/>
          </a:xfrm>
        </p:grpSpPr>
        <p:sp>
          <p:nvSpPr>
            <p:cNvPr id="87" name="台形 8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88" name="台形 8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6744072" y="2053260"/>
            <a:ext cx="936104" cy="583652"/>
            <a:chOff x="2351584" y="2348880"/>
            <a:chExt cx="936104" cy="583652"/>
          </a:xfrm>
        </p:grpSpPr>
        <p:sp>
          <p:nvSpPr>
            <p:cNvPr id="90" name="台形 8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1" name="台形 9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7966383" y="2053260"/>
            <a:ext cx="936104" cy="583652"/>
            <a:chOff x="2351584" y="2348880"/>
            <a:chExt cx="936104" cy="583652"/>
          </a:xfrm>
        </p:grpSpPr>
        <p:sp>
          <p:nvSpPr>
            <p:cNvPr id="93" name="台形 9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94" name="台形 9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95" name="正方形/長方形 94"/>
          <p:cNvSpPr/>
          <p:nvPr/>
        </p:nvSpPr>
        <p:spPr>
          <a:xfrm>
            <a:off x="6312360" y="1287222"/>
            <a:ext cx="3024000" cy="120583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6312360" y="2650121"/>
            <a:ext cx="3024000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7" name="円/楕円 96"/>
          <p:cNvSpPr/>
          <p:nvPr/>
        </p:nvSpPr>
        <p:spPr>
          <a:xfrm>
            <a:off x="843165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6970499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820188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sp>
        <p:nvSpPr>
          <p:cNvPr id="116" name="正方形/長方形 115"/>
          <p:cNvSpPr/>
          <p:nvPr/>
        </p:nvSpPr>
        <p:spPr>
          <a:xfrm>
            <a:off x="6312360" y="5762972"/>
            <a:ext cx="3024000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5095738" y="2491542"/>
            <a:ext cx="3296667" cy="226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3526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0.27175 0.00347 " pathEditMode="relative" rAng="0" ptsTypes="AA">
                                      <p:cBhvr>
                                        <p:cTn id="15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81" y="16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0065 0.00116 L 0.00156 -0.08935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4537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3.125E-6 1.85185E-6 L 0.00195 -0.08959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503680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625632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62339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ひき算</a:t>
            </a:r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34347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７０－４８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87542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6744072" y="3392916"/>
            <a:ext cx="936104" cy="1172420"/>
            <a:chOff x="7464152" y="3392916"/>
            <a:chExt cx="936104" cy="1172420"/>
          </a:xfrm>
        </p:grpSpPr>
        <p:grpSp>
          <p:nvGrpSpPr>
            <p:cNvPr id="21" name="グループ化 20"/>
            <p:cNvGrpSpPr/>
            <p:nvPr/>
          </p:nvGrpSpPr>
          <p:grpSpPr>
            <a:xfrm>
              <a:off x="7464152" y="3392916"/>
              <a:ext cx="936104" cy="583652"/>
              <a:chOff x="2351584" y="2348880"/>
              <a:chExt cx="936104" cy="583652"/>
            </a:xfrm>
          </p:grpSpPr>
          <p:sp>
            <p:nvSpPr>
              <p:cNvPr id="19" name="台形 18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0" name="台形 19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  <p:grpSp>
          <p:nvGrpSpPr>
            <p:cNvPr id="26" name="グループ化 25"/>
            <p:cNvGrpSpPr/>
            <p:nvPr/>
          </p:nvGrpSpPr>
          <p:grpSpPr>
            <a:xfrm>
              <a:off x="7464152" y="3981684"/>
              <a:ext cx="936104" cy="583652"/>
              <a:chOff x="2351584" y="2348880"/>
              <a:chExt cx="936104" cy="583652"/>
            </a:xfrm>
          </p:grpSpPr>
          <p:sp>
            <p:nvSpPr>
              <p:cNvPr id="27" name="台形 26"/>
              <p:cNvSpPr/>
              <p:nvPr/>
            </p:nvSpPr>
            <p:spPr>
              <a:xfrm>
                <a:off x="2351584" y="2348880"/>
                <a:ext cx="936104" cy="288032"/>
              </a:xfrm>
              <a:prstGeom prst="trapezoid">
                <a:avLst>
                  <a:gd name="adj" fmla="val 93196"/>
                </a:avLst>
              </a:prstGeom>
              <a:gradFill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33000">
                    <a:srgbClr val="F29B76"/>
                  </a:gs>
                  <a:gs pos="63000">
                    <a:srgbClr val="993300"/>
                  </a:gs>
                </a:gsLst>
                <a:path path="circle">
                  <a:fillToRect r="100000" b="100000"/>
                </a:path>
              </a:gradFill>
              <a:ln>
                <a:solidFill>
                  <a:srgbClr val="99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  <p:sp>
            <p:nvSpPr>
              <p:cNvPr id="28" name="台形 27"/>
              <p:cNvSpPr/>
              <p:nvPr/>
            </p:nvSpPr>
            <p:spPr>
              <a:xfrm flipV="1">
                <a:off x="2351584" y="2644532"/>
                <a:ext cx="936104" cy="288000"/>
              </a:xfrm>
              <a:prstGeom prst="trapezoid">
                <a:avLst>
                  <a:gd name="adj" fmla="val 94299"/>
                </a:avLst>
              </a:prstGeom>
              <a:gradFill flip="none" rotWithShape="1">
                <a:gsLst>
                  <a:gs pos="0">
                    <a:schemeClr val="accent5">
                      <a:lumMod val="40000"/>
                      <a:lumOff val="60000"/>
                    </a:schemeClr>
                  </a:gs>
                  <a:gs pos="0">
                    <a:srgbClr val="F29B76"/>
                  </a:gs>
                  <a:gs pos="41000">
                    <a:srgbClr val="993300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solidFill>
                  <a:srgbClr val="800000"/>
                </a:solidFill>
              </a:ln>
              <a:effectLst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pPr algn="ctr"/>
                <a:endParaRPr kumimoji="0" lang="ja-JP" altLang="en-US" sz="2000" i="1" kern="0">
                  <a:solidFill>
                    <a:schemeClr val="tx1"/>
                  </a:solidFill>
                  <a:latin typeface="Cambria Math" panose="02040503050406030204" pitchFamily="18" charset="0"/>
                  <a:ea typeface="AR P丸ゴシック体M" panose="020F0600000000000000" pitchFamily="50" charset="-128"/>
                </a:endParaRPr>
              </a:p>
            </p:txBody>
          </p:sp>
        </p:grpSp>
      </p:grpSp>
      <p:grpSp>
        <p:nvGrpSpPr>
          <p:cNvPr id="29" name="グループ化 28"/>
          <p:cNvGrpSpPr/>
          <p:nvPr/>
        </p:nvGrpSpPr>
        <p:grpSpPr>
          <a:xfrm>
            <a:off x="674407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74407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966383" y="3392916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7966383" y="3981684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96638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96638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759312" y="1436988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981623" y="143698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9" name="テキスト ボックス 68"/>
          <p:cNvSpPr txBox="1"/>
          <p:nvPr/>
        </p:nvSpPr>
        <p:spPr>
          <a:xfrm>
            <a:off x="941512" y="1808413"/>
            <a:ext cx="4002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①７０の十の位の７を入れる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6312360" y="1287222"/>
            <a:ext cx="3024000" cy="120583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6312360" y="2650121"/>
            <a:ext cx="3024000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6312360" y="5762972"/>
            <a:ext cx="3024000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843165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pic>
        <p:nvPicPr>
          <p:cNvPr id="75" name="図 7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99974">
            <a:off x="7051037" y="1932500"/>
            <a:ext cx="4572000" cy="2634007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234590" flipH="1">
            <a:off x="6658335" y="2029466"/>
            <a:ext cx="4587763" cy="3154633"/>
          </a:xfrm>
          <a:prstGeom prst="rect">
            <a:avLst/>
          </a:prstGeom>
        </p:spPr>
      </p:pic>
      <p:sp>
        <p:nvSpPr>
          <p:cNvPr id="57" name="テキスト ボックス 56"/>
          <p:cNvSpPr txBox="1"/>
          <p:nvPr/>
        </p:nvSpPr>
        <p:spPr>
          <a:xfrm>
            <a:off x="6970499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820188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9244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33333E-6 L 0.00026 0.09098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4537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2.59259E-6 L -0.00052 -0.08565 " pathEditMode="relative" rAng="0" ptsTypes="AA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正方形/長方形 69"/>
          <p:cNvSpPr/>
          <p:nvPr/>
        </p:nvSpPr>
        <p:spPr>
          <a:xfrm rot="5400000">
            <a:off x="5036801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 rot="5400000">
            <a:off x="6256329" y="3452021"/>
            <a:ext cx="4350646" cy="309080"/>
          </a:xfrm>
          <a:prstGeom prst="rect">
            <a:avLst/>
          </a:prstGeom>
          <a:gradFill flip="none" rotWithShape="1">
            <a:gsLst>
              <a:gs pos="0">
                <a:srgbClr val="800000"/>
              </a:gs>
              <a:gs pos="46000">
                <a:srgbClr val="F29B76"/>
              </a:gs>
              <a:gs pos="100000">
                <a:srgbClr val="F8CAB6"/>
              </a:gs>
            </a:gsLst>
            <a:lin ang="5400000" scaled="1"/>
            <a:tileRect/>
          </a:gra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623392" y="260648"/>
            <a:ext cx="3456384" cy="7920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>
            <a:solidFill>
              <a:srgbClr val="92D05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ひき算</a:t>
            </a:r>
            <a:r>
              <a:rPr kumimoji="0" lang="ja-JP" altLang="en-US" sz="3200" b="1" kern="0" dirty="0" smtClean="0">
                <a:solidFill>
                  <a:schemeClr val="bg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rPr>
              <a:t>のしかた</a:t>
            </a:r>
            <a:endParaRPr kumimoji="0" lang="ja-JP" altLang="en-US" sz="3200" b="1" kern="0" dirty="0">
              <a:solidFill>
                <a:schemeClr val="bg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343472" y="1156136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７０－４８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875420" y="1234356"/>
            <a:ext cx="468052" cy="291826"/>
            <a:chOff x="2351584" y="2348880"/>
            <a:chExt cx="936104" cy="583652"/>
          </a:xfrm>
        </p:grpSpPr>
        <p:sp>
          <p:nvSpPr>
            <p:cNvPr id="24" name="台形 23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5" name="台形 24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6744072" y="2806328"/>
            <a:ext cx="936104" cy="583652"/>
            <a:chOff x="2351584" y="2348880"/>
            <a:chExt cx="936104" cy="583652"/>
          </a:xfrm>
        </p:grpSpPr>
        <p:sp>
          <p:nvSpPr>
            <p:cNvPr id="19" name="台形 1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0" name="台形 1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6744072" y="3395096"/>
            <a:ext cx="936104" cy="583652"/>
            <a:chOff x="2351584" y="2348880"/>
            <a:chExt cx="936104" cy="583652"/>
          </a:xfrm>
        </p:grpSpPr>
        <p:sp>
          <p:nvSpPr>
            <p:cNvPr id="27" name="台形 26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28" name="台形 27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744072" y="4572542"/>
            <a:ext cx="936104" cy="583652"/>
            <a:chOff x="2351584" y="2348880"/>
            <a:chExt cx="936104" cy="583652"/>
          </a:xfrm>
        </p:grpSpPr>
        <p:sp>
          <p:nvSpPr>
            <p:cNvPr id="30" name="台形 29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1" name="台形 30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6744072" y="5157639"/>
            <a:ext cx="936104" cy="583652"/>
            <a:chOff x="2351584" y="2348880"/>
            <a:chExt cx="936104" cy="583652"/>
          </a:xfrm>
        </p:grpSpPr>
        <p:sp>
          <p:nvSpPr>
            <p:cNvPr id="33" name="台形 32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4" name="台形 33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7966383" y="3392916"/>
            <a:ext cx="936104" cy="583652"/>
            <a:chOff x="2351584" y="2348880"/>
            <a:chExt cx="936104" cy="583652"/>
          </a:xfrm>
        </p:grpSpPr>
        <p:sp>
          <p:nvSpPr>
            <p:cNvPr id="36" name="台形 35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37" name="台形 36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83" name="正方形/長方形 82"/>
          <p:cNvSpPr/>
          <p:nvPr/>
        </p:nvSpPr>
        <p:spPr>
          <a:xfrm>
            <a:off x="6312360" y="1287222"/>
            <a:ext cx="3024000" cy="120583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6312360" y="2650121"/>
            <a:ext cx="3024000" cy="144016"/>
          </a:xfrm>
          <a:prstGeom prst="rect">
            <a:avLst/>
          </a:prstGeom>
          <a:solidFill>
            <a:schemeClr val="bg1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85" name="正方形/長方形 84"/>
          <p:cNvSpPr/>
          <p:nvPr/>
        </p:nvSpPr>
        <p:spPr>
          <a:xfrm>
            <a:off x="6312360" y="5762972"/>
            <a:ext cx="3024000" cy="144016"/>
          </a:xfrm>
          <a:prstGeom prst="rect">
            <a:avLst/>
          </a:prstGeom>
          <a:solidFill>
            <a:srgbClr val="F29B76"/>
          </a:solidFill>
          <a:ln w="28575">
            <a:solidFill>
              <a:srgbClr val="F29B76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 dirty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grpSp>
        <p:nvGrpSpPr>
          <p:cNvPr id="38" name="グループ化 37"/>
          <p:cNvGrpSpPr/>
          <p:nvPr/>
        </p:nvGrpSpPr>
        <p:grpSpPr>
          <a:xfrm>
            <a:off x="7966383" y="3981684"/>
            <a:ext cx="936104" cy="583652"/>
            <a:chOff x="2351584" y="2348880"/>
            <a:chExt cx="936104" cy="583652"/>
          </a:xfrm>
        </p:grpSpPr>
        <p:sp>
          <p:nvSpPr>
            <p:cNvPr id="39" name="台形 38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0" name="台形 39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1" name="グループ化 40"/>
          <p:cNvGrpSpPr/>
          <p:nvPr/>
        </p:nvGrpSpPr>
        <p:grpSpPr>
          <a:xfrm>
            <a:off x="7966383" y="4572542"/>
            <a:ext cx="936104" cy="583652"/>
            <a:chOff x="2351584" y="2348880"/>
            <a:chExt cx="936104" cy="583652"/>
          </a:xfrm>
        </p:grpSpPr>
        <p:sp>
          <p:nvSpPr>
            <p:cNvPr id="42" name="台形 41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3" name="台形 42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7966383" y="5157639"/>
            <a:ext cx="936104" cy="583652"/>
            <a:chOff x="2351584" y="2348880"/>
            <a:chExt cx="936104" cy="583652"/>
          </a:xfrm>
        </p:grpSpPr>
        <p:sp>
          <p:nvSpPr>
            <p:cNvPr id="45" name="台形 44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6" name="台形 45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751692" y="2053260"/>
            <a:ext cx="936104" cy="583652"/>
            <a:chOff x="2351584" y="2348880"/>
            <a:chExt cx="936104" cy="583652"/>
          </a:xfrm>
        </p:grpSpPr>
        <p:sp>
          <p:nvSpPr>
            <p:cNvPr id="48" name="台形 47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49" name="台形 48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50" name="グループ化 49"/>
          <p:cNvGrpSpPr/>
          <p:nvPr/>
        </p:nvGrpSpPr>
        <p:grpSpPr>
          <a:xfrm>
            <a:off x="7974003" y="1428098"/>
            <a:ext cx="936104" cy="583652"/>
            <a:chOff x="2351584" y="2348880"/>
            <a:chExt cx="936104" cy="583652"/>
          </a:xfrm>
        </p:grpSpPr>
        <p:sp>
          <p:nvSpPr>
            <p:cNvPr id="51" name="台形 50"/>
            <p:cNvSpPr/>
            <p:nvPr/>
          </p:nvSpPr>
          <p:spPr>
            <a:xfrm>
              <a:off x="2351584" y="2348880"/>
              <a:ext cx="936104" cy="288032"/>
            </a:xfrm>
            <a:prstGeom prst="trapezoid">
              <a:avLst>
                <a:gd name="adj" fmla="val 93196"/>
              </a:avLst>
            </a:prstGeom>
            <a:gradFill>
              <a:gsLst>
                <a:gs pos="0">
                  <a:schemeClr val="accent5">
                    <a:lumMod val="40000"/>
                    <a:lumOff val="60000"/>
                  </a:schemeClr>
                </a:gs>
                <a:gs pos="33000">
                  <a:srgbClr val="F29B76"/>
                </a:gs>
                <a:gs pos="63000">
                  <a:srgbClr val="993300"/>
                </a:gs>
              </a:gsLst>
              <a:path path="circle">
                <a:fillToRect r="100000" b="100000"/>
              </a:path>
            </a:gradFill>
            <a:ln>
              <a:solidFill>
                <a:srgbClr val="99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  <p:sp>
          <p:nvSpPr>
            <p:cNvPr id="52" name="台形 51"/>
            <p:cNvSpPr/>
            <p:nvPr/>
          </p:nvSpPr>
          <p:spPr>
            <a:xfrm flipV="1">
              <a:off x="2351584" y="2644532"/>
              <a:ext cx="936104" cy="288000"/>
            </a:xfrm>
            <a:prstGeom prst="trapezoid">
              <a:avLst>
                <a:gd name="adj" fmla="val 94299"/>
              </a:avLst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</a:schemeClr>
                </a:gs>
                <a:gs pos="0">
                  <a:srgbClr val="F29B76"/>
                </a:gs>
                <a:gs pos="41000">
                  <a:srgbClr val="993300"/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rgbClr val="800000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kumimoji="0" lang="ja-JP" altLang="en-US" sz="2000" i="1" kern="0">
                <a:solidFill>
                  <a:schemeClr val="tx1"/>
                </a:solidFill>
                <a:latin typeface="Cambria Math" panose="02040503050406030204" pitchFamily="18" charset="0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69" name="テキスト ボックス 68"/>
          <p:cNvSpPr txBox="1"/>
          <p:nvPr/>
        </p:nvSpPr>
        <p:spPr>
          <a:xfrm>
            <a:off x="941512" y="1808413"/>
            <a:ext cx="4002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①７０の十の位の７を入れる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②４８の４０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をひく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十の位に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一</a:t>
            </a:r>
            <a:r>
              <a:rPr lang="ja-JP" altLang="en-US" dirty="0" err="1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だまを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１こ</a:t>
            </a:r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入れて</a:t>
            </a:r>
            <a:endParaRPr lang="en-US" altLang="ja-JP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五</a:t>
            </a:r>
            <a:r>
              <a:rPr lang="ja-JP" altLang="en-US" dirty="0" err="1">
                <a:latin typeface="AR P教科書体M" panose="03000600000000000000" pitchFamily="66" charset="-128"/>
                <a:ea typeface="AR P教科書体M" panose="03000600000000000000" pitchFamily="66" charset="-128"/>
              </a:rPr>
              <a:t>だまを</a:t>
            </a:r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取る</a:t>
            </a:r>
            <a:endParaRPr lang="en-US" altLang="ja-JP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kumimoji="1"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8431652" y="2699820"/>
            <a:ext cx="45719" cy="45719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endParaRPr kumimoji="0" lang="ja-JP" altLang="en-US" sz="2000" i="1" kern="0">
              <a:solidFill>
                <a:schemeClr val="tx1"/>
              </a:solidFill>
              <a:latin typeface="Cambria Math" panose="02040503050406030204" pitchFamily="18" charset="0"/>
              <a:ea typeface="AR P丸ゴシック体M" panose="020F0600000000000000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970499" y="851790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十</a:t>
            </a:r>
            <a:endParaRPr kumimoji="1" lang="ja-JP" altLang="en-US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8201887" y="832459"/>
            <a:ext cx="622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一</a:t>
            </a:r>
            <a:endParaRPr kumimoji="1" lang="ja-JP" altLang="en-US" dirty="0"/>
          </a:p>
        </p:txBody>
      </p:sp>
      <p:sp>
        <p:nvSpPr>
          <p:cNvPr id="80" name="円形吹き出し 79"/>
          <p:cNvSpPr/>
          <p:nvPr/>
        </p:nvSpPr>
        <p:spPr>
          <a:xfrm>
            <a:off x="2351584" y="3176906"/>
            <a:ext cx="3096344" cy="1325983"/>
          </a:xfrm>
          <a:prstGeom prst="wedgeEllipseCallout">
            <a:avLst>
              <a:gd name="adj1" fmla="val -30343"/>
              <a:gd name="adj2" fmla="val -59057"/>
            </a:avLst>
          </a:prstGeom>
          <a:noFill/>
          <a:ln w="28575">
            <a:solidFill>
              <a:srgbClr val="4BD0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１０をたして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５０を取るから</a:t>
            </a:r>
            <a:endParaRPr kumimoji="0" lang="en-US" altLang="ja-JP" kern="0" dirty="0" smtClean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ctr"/>
            <a:r>
              <a:rPr kumimoji="0" lang="ja-JP" altLang="en-US" kern="0" dirty="0" smtClean="0">
                <a:solidFill>
                  <a:schemeClr val="tx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４０ひくことになる</a:t>
            </a:r>
            <a:endParaRPr kumimoji="0" lang="ja-JP" altLang="en-US" kern="0" dirty="0">
              <a:solidFill>
                <a:schemeClr val="tx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pic>
        <p:nvPicPr>
          <p:cNvPr id="81" name="図 8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874788">
            <a:off x="7707581" y="3877187"/>
            <a:ext cx="1764000" cy="2351999"/>
          </a:xfrm>
          <a:prstGeom prst="rect">
            <a:avLst/>
          </a:prstGeom>
        </p:spPr>
      </p:pic>
      <p:pic>
        <p:nvPicPr>
          <p:cNvPr id="82" name="図 8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4474" flipH="1">
            <a:off x="7389762" y="2240542"/>
            <a:ext cx="3296667" cy="226685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3827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4.44444E-6 L 2.91667E-6 -0.08704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35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7.40741E-7 L 0.00039 -0.08565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85185E-6 L -0.00052 -0.09005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451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1.85185E-6 L -0.00052 -0.08935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0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2.7|4.8|9.1|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4.3|8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3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2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3.8|3.2|11.3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4BD0FF"/>
          </a:solidFill>
          <a:prstDash val="solid"/>
        </a:ln>
      </a:spPr>
      <a:bodyPr rtlCol="0" anchor="t"/>
      <a:lstStyle>
        <a:defPPr>
          <a:defRPr kumimoji="0" sz="2000" i="1" kern="0">
            <a:solidFill>
              <a:schemeClr val="tx1"/>
            </a:solidFill>
            <a:latin typeface="Cambria Math" panose="02040503050406030204" pitchFamily="18" charset="0"/>
            <a:ea typeface="AR P丸ゴシック体M" panose="020F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3117</TotalTime>
  <Words>214</Words>
  <Application>Microsoft Office PowerPoint</Application>
  <PresentationFormat>ワイド画面</PresentationFormat>
  <Paragraphs>78</Paragraphs>
  <Slides>10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9" baseType="lpstr">
      <vt:lpstr>AR P丸ゴシック体E</vt:lpstr>
      <vt:lpstr>AR P丸ゴシック体M</vt:lpstr>
      <vt:lpstr>AR P教科書体M</vt:lpstr>
      <vt:lpstr>HG丸ｺﾞｼｯｸM-PRO</vt:lpstr>
      <vt:lpstr>ＭＳ Ｐゴシック</vt:lpstr>
      <vt:lpstr>Arial</vt:lpstr>
      <vt:lpstr>Calibri</vt:lpstr>
      <vt:lpstr>Cambria Math</vt:lpstr>
      <vt:lpstr>フラッシュ１</vt:lpstr>
      <vt:lpstr>３年 「そろばんひき算」 ６４－２３ ７０－４８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豊田小学校</dc:creator>
  <cp:lastModifiedBy>小泉 浩</cp:lastModifiedBy>
  <cp:revision>129</cp:revision>
  <dcterms:created xsi:type="dcterms:W3CDTF">2008-03-13T07:56:32Z</dcterms:created>
  <dcterms:modified xsi:type="dcterms:W3CDTF">2020-09-25T07:37:56Z</dcterms:modified>
</cp:coreProperties>
</file>