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906000" type="A4"/>
  <p:notesSz cx="6735763" cy="986948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43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56A2C"/>
    <a:srgbClr val="FFFFCC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 showGuides="1">
      <p:cViewPr varScale="1">
        <p:scale>
          <a:sx n="47" d="100"/>
          <a:sy n="47" d="100"/>
        </p:scale>
        <p:origin x="1662" y="66"/>
      </p:cViewPr>
      <p:guideLst>
        <p:guide orient="horz" pos="3143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7A121-3817-4CE7-81A7-977F86C0B873}" type="datetimeFigureOut">
              <a:rPr kumimoji="1" lang="ja-JP" altLang="en-US" smtClean="0"/>
              <a:t>2017/4/5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E6388-A4E8-46BF-BD1D-BD55E603D5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90161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7A121-3817-4CE7-81A7-977F86C0B873}" type="datetimeFigureOut">
              <a:rPr kumimoji="1" lang="ja-JP" altLang="en-US" smtClean="0"/>
              <a:t>2017/4/5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E6388-A4E8-46BF-BD1D-BD55E603D5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30110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7A121-3817-4CE7-81A7-977F86C0B873}" type="datetimeFigureOut">
              <a:rPr kumimoji="1" lang="ja-JP" altLang="en-US" smtClean="0"/>
              <a:t>2017/4/5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E6388-A4E8-46BF-BD1D-BD55E603D5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5916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7A121-3817-4CE7-81A7-977F86C0B873}" type="datetimeFigureOut">
              <a:rPr kumimoji="1" lang="ja-JP" altLang="en-US" smtClean="0"/>
              <a:t>2017/4/5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E6388-A4E8-46BF-BD1D-BD55E603D5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63471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7A121-3817-4CE7-81A7-977F86C0B873}" type="datetimeFigureOut">
              <a:rPr kumimoji="1" lang="ja-JP" altLang="en-US" smtClean="0"/>
              <a:t>2017/4/5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E6388-A4E8-46BF-BD1D-BD55E603D5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471219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7A121-3817-4CE7-81A7-977F86C0B873}" type="datetimeFigureOut">
              <a:rPr kumimoji="1" lang="ja-JP" altLang="en-US" smtClean="0"/>
              <a:t>2017/4/5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E6388-A4E8-46BF-BD1D-BD55E603D5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317375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7A121-3817-4CE7-81A7-977F86C0B873}" type="datetimeFigureOut">
              <a:rPr kumimoji="1" lang="ja-JP" altLang="en-US" smtClean="0"/>
              <a:t>2017/4/5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E6388-A4E8-46BF-BD1D-BD55E603D5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136161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7A121-3817-4CE7-81A7-977F86C0B873}" type="datetimeFigureOut">
              <a:rPr kumimoji="1" lang="ja-JP" altLang="en-US" smtClean="0"/>
              <a:t>2017/4/5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E6388-A4E8-46BF-BD1D-BD55E603D5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11418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7A121-3817-4CE7-81A7-977F86C0B873}" type="datetimeFigureOut">
              <a:rPr kumimoji="1" lang="ja-JP" altLang="en-US" smtClean="0"/>
              <a:t>2017/4/5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E6388-A4E8-46BF-BD1D-BD55E603D5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840660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7A121-3817-4CE7-81A7-977F86C0B873}" type="datetimeFigureOut">
              <a:rPr kumimoji="1" lang="ja-JP" altLang="en-US" smtClean="0"/>
              <a:t>2017/4/5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E6388-A4E8-46BF-BD1D-BD55E603D5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89824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7A121-3817-4CE7-81A7-977F86C0B873}" type="datetimeFigureOut">
              <a:rPr kumimoji="1" lang="ja-JP" altLang="en-US" smtClean="0"/>
              <a:t>2017/4/5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E6388-A4E8-46BF-BD1D-BD55E603D5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906972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C7A121-3817-4CE7-81A7-977F86C0B873}" type="datetimeFigureOut">
              <a:rPr kumimoji="1" lang="ja-JP" altLang="en-US" smtClean="0"/>
              <a:t>2017/4/5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EE6388-A4E8-46BF-BD1D-BD55E603D5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329923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角丸四角形 4"/>
          <p:cNvSpPr/>
          <p:nvPr/>
        </p:nvSpPr>
        <p:spPr>
          <a:xfrm>
            <a:off x="1644455" y="1497667"/>
            <a:ext cx="540000" cy="540000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kumimoji="1" lang="ja-JP" altLang="en-US" sz="2400" dirty="0" smtClean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基</a:t>
            </a:r>
            <a:endParaRPr kumimoji="1" lang="ja-JP" altLang="en-US" sz="2400" dirty="0"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6" name="角丸四角形 5"/>
          <p:cNvSpPr/>
          <p:nvPr/>
        </p:nvSpPr>
        <p:spPr>
          <a:xfrm>
            <a:off x="2651034" y="1497667"/>
            <a:ext cx="540000" cy="540000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ja-JP" altLang="en-US" sz="2400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本</a:t>
            </a:r>
          </a:p>
        </p:txBody>
      </p:sp>
      <p:sp>
        <p:nvSpPr>
          <p:cNvPr id="7" name="角丸四角形 6"/>
          <p:cNvSpPr/>
          <p:nvPr/>
        </p:nvSpPr>
        <p:spPr>
          <a:xfrm>
            <a:off x="3657613" y="1497667"/>
            <a:ext cx="540000" cy="540000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ja-JP" altLang="en-US" sz="2400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理</a:t>
            </a:r>
          </a:p>
        </p:txBody>
      </p:sp>
      <p:sp>
        <p:nvSpPr>
          <p:cNvPr id="8" name="角丸四角形 7"/>
          <p:cNvSpPr/>
          <p:nvPr/>
        </p:nvSpPr>
        <p:spPr>
          <a:xfrm>
            <a:off x="4664192" y="1497667"/>
            <a:ext cx="540000" cy="540000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ja-JP" altLang="en-US" sz="2400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念</a:t>
            </a: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396081" y="2159386"/>
            <a:ext cx="612502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000" dirty="0" smtClean="0">
                <a:solidFill>
                  <a:srgbClr val="FF0000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とちぎから世界を見つめ</a:t>
            </a:r>
            <a:endParaRPr kumimoji="1" lang="en-US" altLang="ja-JP" sz="2000" dirty="0" smtClean="0">
              <a:solidFill>
                <a:srgbClr val="FF0000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pPr algn="ctr"/>
            <a:r>
              <a:rPr lang="ja-JP" altLang="en-US" sz="2000" dirty="0">
                <a:solidFill>
                  <a:srgbClr val="FF0000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地域と</a:t>
            </a:r>
            <a:r>
              <a:rPr lang="ja-JP" altLang="en-US" sz="2000" dirty="0" smtClean="0">
                <a:solidFill>
                  <a:srgbClr val="FF0000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つながり　未来に向かって</a:t>
            </a:r>
            <a:endParaRPr lang="en-US" altLang="ja-JP" sz="2000" dirty="0" smtClean="0">
              <a:solidFill>
                <a:srgbClr val="FF0000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pPr algn="ctr"/>
            <a:r>
              <a:rPr kumimoji="1" lang="ja-JP" altLang="en-US" sz="2000" dirty="0">
                <a:solidFill>
                  <a:srgbClr val="FF0000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とも</a:t>
            </a:r>
            <a:r>
              <a:rPr kumimoji="1" lang="ja-JP" altLang="en-US" sz="2000" dirty="0" smtClean="0">
                <a:solidFill>
                  <a:srgbClr val="FF0000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に歩み続ける人間を育てます</a:t>
            </a:r>
            <a:endParaRPr kumimoji="1" lang="ja-JP" altLang="en-US" sz="2000" dirty="0">
              <a:solidFill>
                <a:srgbClr val="FF0000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336890" y="235783"/>
            <a:ext cx="6184220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32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0099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ＤＨＰ特太ゴシック体" panose="020B0500000000000000" pitchFamily="50" charset="-128"/>
                <a:ea typeface="ＤＨＰ特太ゴシック体" panose="020B0500000000000000" pitchFamily="50" charset="-128"/>
              </a:rPr>
              <a:t>栃木県教育振興基本計画</a:t>
            </a:r>
            <a:r>
              <a:rPr kumimoji="1" lang="en-US" altLang="ja-JP" sz="32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0099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ＤＨＰ特太ゴシック体" panose="020B0500000000000000" pitchFamily="50" charset="-128"/>
                <a:ea typeface="ＤＨＰ特太ゴシック体" panose="020B0500000000000000" pitchFamily="50" charset="-128"/>
              </a:rPr>
              <a:t>2020</a:t>
            </a:r>
          </a:p>
          <a:p>
            <a:pPr algn="ctr"/>
            <a:r>
              <a:rPr kumimoji="1" lang="ja-JP" altLang="en-US" sz="2400" dirty="0" smtClean="0">
                <a:ln w="28575">
                  <a:solidFill>
                    <a:schemeClr val="tx1"/>
                  </a:solidFill>
                </a:ln>
                <a:solidFill>
                  <a:schemeClr val="bg1"/>
                </a:solidFill>
                <a:latin typeface="ＤＨＰ特太ゴシック体" panose="020B0500000000000000" pitchFamily="50" charset="-128"/>
                <a:ea typeface="ＤＨＰ特太ゴシック体" panose="020B0500000000000000" pitchFamily="50" charset="-128"/>
              </a:rPr>
              <a:t>－教育ビジョンとちぎ－</a:t>
            </a:r>
            <a:endParaRPr kumimoji="1" lang="en-US" altLang="ja-JP" sz="2400" dirty="0" smtClean="0">
              <a:ln w="28575">
                <a:solidFill>
                  <a:schemeClr val="tx1"/>
                </a:solidFill>
              </a:ln>
              <a:solidFill>
                <a:schemeClr val="bg1"/>
              </a:solidFill>
              <a:latin typeface="ＤＨＰ特太ゴシック体" panose="020B0500000000000000" pitchFamily="50" charset="-128"/>
              <a:ea typeface="ＤＨＰ特太ゴシック体" panose="020B0500000000000000" pitchFamily="50" charset="-128"/>
            </a:endParaRPr>
          </a:p>
          <a:p>
            <a:pPr algn="ctr"/>
            <a:r>
              <a:rPr lang="ja-JP" altLang="en-US" sz="20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２０１６　▸　２０２０</a:t>
            </a:r>
            <a:endParaRPr kumimoji="1" lang="ja-JP" altLang="en-US" sz="2000" b="1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  <p:pic>
        <p:nvPicPr>
          <p:cNvPr id="11" name="図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525" y="5618836"/>
            <a:ext cx="6120000" cy="1611536"/>
          </a:xfrm>
          <a:prstGeom prst="rect">
            <a:avLst/>
          </a:prstGeom>
        </p:spPr>
      </p:pic>
      <p:sp>
        <p:nvSpPr>
          <p:cNvPr id="15" name="テキスト ボックス 14"/>
          <p:cNvSpPr txBox="1"/>
          <p:nvPr/>
        </p:nvSpPr>
        <p:spPr>
          <a:xfrm>
            <a:off x="4144659" y="5701384"/>
            <a:ext cx="23619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栃木県教育委員会</a:t>
            </a:r>
            <a:endParaRPr kumimoji="1" lang="ja-JP" altLang="en-US" dirty="0"/>
          </a:p>
        </p:txBody>
      </p:sp>
      <p:grpSp>
        <p:nvGrpSpPr>
          <p:cNvPr id="17" name="グループ化 16"/>
          <p:cNvGrpSpPr/>
          <p:nvPr/>
        </p:nvGrpSpPr>
        <p:grpSpPr>
          <a:xfrm>
            <a:off x="390525" y="7619998"/>
            <a:ext cx="6120000" cy="1654629"/>
            <a:chOff x="390525" y="7619998"/>
            <a:chExt cx="6130585" cy="1654629"/>
          </a:xfrm>
        </p:grpSpPr>
        <p:sp>
          <p:nvSpPr>
            <p:cNvPr id="14" name="正方形/長方形 13"/>
            <p:cNvSpPr/>
            <p:nvPr/>
          </p:nvSpPr>
          <p:spPr>
            <a:xfrm>
              <a:off x="390525" y="7619998"/>
              <a:ext cx="6076950" cy="1654629"/>
            </a:xfrm>
            <a:prstGeom prst="rect">
              <a:avLst/>
            </a:prstGeom>
            <a:solidFill>
              <a:srgbClr val="CC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2" name="テキスト ボックス 11"/>
            <p:cNvSpPr txBox="1"/>
            <p:nvPr/>
          </p:nvSpPr>
          <p:spPr>
            <a:xfrm>
              <a:off x="666750" y="7799862"/>
              <a:ext cx="3347566" cy="338554"/>
            </a:xfrm>
            <a:prstGeom prst="rect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kumimoji="1" lang="ja-JP" altLang="en-US" sz="1600" b="1" dirty="0" smtClean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授業における指導・習慣化として</a:t>
              </a:r>
              <a:endParaRPr kumimoji="1" lang="ja-JP" altLang="en-US" sz="16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</p:txBody>
        </p:sp>
        <p:sp>
          <p:nvSpPr>
            <p:cNvPr id="13" name="角丸四角形 12"/>
            <p:cNvSpPr/>
            <p:nvPr/>
          </p:nvSpPr>
          <p:spPr>
            <a:xfrm>
              <a:off x="729606" y="8224161"/>
              <a:ext cx="5153479" cy="938349"/>
            </a:xfrm>
            <a:prstGeom prst="roundRect">
              <a:avLst/>
            </a:prstGeom>
            <a:solidFill>
              <a:schemeClr val="bg1"/>
            </a:solidFill>
            <a:ln w="38100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r>
                <a:rPr kumimoji="1" lang="ja-JP" altLang="en-US" sz="1600" dirty="0" smtClean="0">
                  <a:solidFill>
                    <a:schemeClr val="tx1"/>
                  </a:solidFill>
                </a:rPr>
                <a:t>　☆　</a:t>
              </a:r>
              <a:r>
                <a:rPr kumimoji="1" lang="ja-JP" altLang="en-US" sz="1600" b="1" dirty="0" smtClean="0">
                  <a:solidFill>
                    <a:srgbClr val="FF0000"/>
                  </a:solidFill>
                </a:rPr>
                <a:t>授業開始時刻</a:t>
              </a:r>
              <a:r>
                <a:rPr kumimoji="1" lang="ja-JP" altLang="en-US" sz="1600" dirty="0" smtClean="0">
                  <a:solidFill>
                    <a:schemeClr val="tx1"/>
                  </a:solidFill>
                </a:rPr>
                <a:t>の遵守</a:t>
              </a:r>
              <a:endParaRPr kumimoji="1" lang="en-US" altLang="ja-JP" sz="1600" dirty="0" smtClean="0">
                <a:solidFill>
                  <a:schemeClr val="tx1"/>
                </a:solidFill>
              </a:endParaRPr>
            </a:p>
            <a:p>
              <a:r>
                <a:rPr lang="ja-JP" altLang="en-US" sz="1600" dirty="0" smtClean="0">
                  <a:solidFill>
                    <a:schemeClr val="tx1"/>
                  </a:solidFill>
                </a:rPr>
                <a:t>　☆　始めと終わりの</a:t>
              </a:r>
              <a:r>
                <a:rPr lang="ja-JP" altLang="en-US" sz="1600" b="1" dirty="0" smtClean="0">
                  <a:solidFill>
                    <a:srgbClr val="FF0000"/>
                  </a:solidFill>
                </a:rPr>
                <a:t>あいさつの徹底</a:t>
              </a:r>
              <a:endParaRPr lang="en-US" altLang="ja-JP" sz="1600" b="1" dirty="0" smtClean="0">
                <a:solidFill>
                  <a:srgbClr val="FF0000"/>
                </a:solidFill>
              </a:endParaRPr>
            </a:p>
            <a:p>
              <a:pPr marL="449263" indent="-449263"/>
              <a:r>
                <a:rPr kumimoji="1" lang="ja-JP" altLang="en-US" sz="1600" dirty="0" smtClean="0">
                  <a:solidFill>
                    <a:schemeClr val="tx1"/>
                  </a:solidFill>
                </a:rPr>
                <a:t>　☆　「明確な</a:t>
              </a:r>
              <a:r>
                <a:rPr kumimoji="1" lang="ja-JP" altLang="en-US" sz="1600" b="1" dirty="0" smtClean="0">
                  <a:solidFill>
                    <a:srgbClr val="FF0000"/>
                  </a:solidFill>
                </a:rPr>
                <a:t>ねらい</a:t>
              </a:r>
              <a:r>
                <a:rPr kumimoji="1" lang="ja-JP" altLang="en-US" sz="1600" dirty="0" smtClean="0">
                  <a:solidFill>
                    <a:schemeClr val="tx1"/>
                  </a:solidFill>
                </a:rPr>
                <a:t>の提示」と「授業の</a:t>
              </a:r>
              <a:r>
                <a:rPr kumimoji="1" lang="ja-JP" altLang="en-US" sz="1600" b="1" dirty="0" smtClean="0">
                  <a:solidFill>
                    <a:srgbClr val="FF0000"/>
                  </a:solidFill>
                </a:rPr>
                <a:t>振り返り</a:t>
              </a:r>
              <a:r>
                <a:rPr kumimoji="1" lang="ja-JP" altLang="en-US" sz="1600" dirty="0" smtClean="0">
                  <a:solidFill>
                    <a:schemeClr val="tx1"/>
                  </a:solidFill>
                </a:rPr>
                <a:t>の充実」</a:t>
              </a:r>
              <a:r>
                <a:rPr kumimoji="1" lang="ja-JP" altLang="en-US" sz="1200" dirty="0" smtClean="0">
                  <a:solidFill>
                    <a:schemeClr val="tx1"/>
                  </a:solidFill>
                </a:rPr>
                <a:t>　</a:t>
              </a:r>
              <a:endParaRPr kumimoji="1" lang="ja-JP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16" name="テキスト ボックス 15"/>
            <p:cNvSpPr txBox="1"/>
            <p:nvPr/>
          </p:nvSpPr>
          <p:spPr>
            <a:xfrm>
              <a:off x="4159173" y="7857012"/>
              <a:ext cx="236193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600" dirty="0" smtClean="0"/>
                <a:t>塩谷南那須教育事務所</a:t>
              </a:r>
              <a:endParaRPr kumimoji="1" lang="ja-JP" altLang="en-US" sz="1600" dirty="0"/>
            </a:p>
          </p:txBody>
        </p:sp>
      </p:grpSp>
      <p:sp>
        <p:nvSpPr>
          <p:cNvPr id="18" name="テキスト ボックス 17"/>
          <p:cNvSpPr txBox="1"/>
          <p:nvPr/>
        </p:nvSpPr>
        <p:spPr>
          <a:xfrm>
            <a:off x="2426724" y="3305465"/>
            <a:ext cx="2004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b="1" dirty="0">
                <a:solidFill>
                  <a:srgbClr val="456A2C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３つの基本目標</a:t>
            </a:r>
          </a:p>
        </p:txBody>
      </p:sp>
      <p:sp>
        <p:nvSpPr>
          <p:cNvPr id="20" name="円/楕円 19"/>
          <p:cNvSpPr/>
          <p:nvPr/>
        </p:nvSpPr>
        <p:spPr>
          <a:xfrm>
            <a:off x="325214" y="3987984"/>
            <a:ext cx="2232000" cy="1190172"/>
          </a:xfrm>
          <a:prstGeom prst="ellipse">
            <a:avLst/>
          </a:prstGeom>
          <a:solidFill>
            <a:srgbClr val="FFFFCC"/>
          </a:solidFill>
          <a:ln w="57150">
            <a:solidFill>
              <a:srgbClr val="92D050">
                <a:alpha val="5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 smtClean="0">
                <a:solidFill>
                  <a:srgbClr val="456A2C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学びの基盤をつくる</a:t>
            </a:r>
            <a:endParaRPr kumimoji="1" lang="ja-JP" altLang="en-US" b="1" dirty="0">
              <a:solidFill>
                <a:srgbClr val="456A2C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21" name="円/楕円 20"/>
          <p:cNvSpPr/>
          <p:nvPr/>
        </p:nvSpPr>
        <p:spPr>
          <a:xfrm>
            <a:off x="4293641" y="3987984"/>
            <a:ext cx="2232000" cy="1190172"/>
          </a:xfrm>
          <a:prstGeom prst="ellipse">
            <a:avLst/>
          </a:prstGeom>
          <a:solidFill>
            <a:srgbClr val="FFFFCC"/>
          </a:solidFill>
          <a:ln w="57150">
            <a:solidFill>
              <a:srgbClr val="92D050">
                <a:alpha val="5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b="1" dirty="0">
                <a:solidFill>
                  <a:srgbClr val="456A2C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育ちあえる絆をつくる</a:t>
            </a:r>
          </a:p>
        </p:txBody>
      </p:sp>
      <p:sp>
        <p:nvSpPr>
          <p:cNvPr id="19" name="円/楕円 18"/>
          <p:cNvSpPr/>
          <p:nvPr/>
        </p:nvSpPr>
        <p:spPr>
          <a:xfrm>
            <a:off x="2309428" y="3772333"/>
            <a:ext cx="2232000" cy="1190172"/>
          </a:xfrm>
          <a:prstGeom prst="ellipse">
            <a:avLst/>
          </a:prstGeom>
          <a:solidFill>
            <a:srgbClr val="FFFFCC"/>
          </a:solidFill>
          <a:ln w="57150">
            <a:solidFill>
              <a:srgbClr val="92D050">
                <a:alpha val="5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b="1" dirty="0">
                <a:solidFill>
                  <a:srgbClr val="456A2C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志を立て未来をつくる</a:t>
            </a:r>
          </a:p>
        </p:txBody>
      </p:sp>
    </p:spTree>
    <p:extLst>
      <p:ext uri="{BB962C8B-B14F-4D97-AF65-F5344CB8AC3E}">
        <p14:creationId xmlns:p14="http://schemas.microsoft.com/office/powerpoint/2010/main" val="159053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85</TotalTime>
  <Words>58</Words>
  <Application>Microsoft Office PowerPoint</Application>
  <PresentationFormat>A4 210 x 297 mm</PresentationFormat>
  <Paragraphs>20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AR P丸ゴシック体E</vt:lpstr>
      <vt:lpstr>ＤＨＰ特太ゴシック体</vt:lpstr>
      <vt:lpstr>HG丸ｺﾞｼｯｸM-PRO</vt:lpstr>
      <vt:lpstr>ＭＳ Ｐゴシック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Administrator</dc:creator>
  <cp:lastModifiedBy>坂本 勉</cp:lastModifiedBy>
  <cp:revision>7</cp:revision>
  <cp:lastPrinted>2016-04-15T06:39:03Z</cp:lastPrinted>
  <dcterms:created xsi:type="dcterms:W3CDTF">2016-04-15T05:50:21Z</dcterms:created>
  <dcterms:modified xsi:type="dcterms:W3CDTF">2017-04-05T01:53:02Z</dcterms:modified>
</cp:coreProperties>
</file>