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73" r:id="rId2"/>
    <p:sldId id="265" r:id="rId3"/>
    <p:sldId id="274" r:id="rId4"/>
    <p:sldId id="266" r:id="rId5"/>
    <p:sldId id="268" r:id="rId6"/>
    <p:sldId id="269" r:id="rId7"/>
    <p:sldId id="270" r:id="rId8"/>
    <p:sldId id="271" r:id="rId9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7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FFFF"/>
    <a:srgbClr val="FFCCFF"/>
    <a:srgbClr val="FF6699"/>
    <a:srgbClr val="B2B2B2"/>
    <a:srgbClr val="0000FF"/>
    <a:srgbClr val="FF3300"/>
    <a:srgbClr val="FFCC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19" autoAdjust="0"/>
    <p:restoredTop sz="94660"/>
  </p:normalViewPr>
  <p:slideViewPr>
    <p:cSldViewPr showGuides="1">
      <p:cViewPr varScale="1">
        <p:scale>
          <a:sx n="62" d="100"/>
          <a:sy n="62" d="100"/>
        </p:scale>
        <p:origin x="102" y="168"/>
      </p:cViewPr>
      <p:guideLst>
        <p:guide orient="horz" pos="2160"/>
        <p:guide pos="3840"/>
        <p:guide orient="horz" pos="27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B00F7-1A1F-415B-A262-994DEF0308D4}" type="datetimeFigureOut">
              <a:rPr kumimoji="1" lang="ja-JP" altLang="en-US" smtClean="0"/>
              <a:t>2020/10/17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C9371A-B7E8-4878-8E10-7C5C594EC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751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4422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448297-5E21-4598-840D-4B8A6D5A6D5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3494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3F2EA-0DE4-4BC2-9A82-2B59BE92A87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4846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139E15-91E4-4DE0-AB35-D81DACE70A3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7083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3D1A56-4EEA-47A8-9BE3-7AA557F3808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152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6181E1-5154-4C7E-908D-BB661CBAFF2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9443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08C13D-8C31-4771-A0A0-3FC1DF4F8C4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8747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03A8BC-4BBD-4BCC-9DB1-D6861F45CEA5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8697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211889-6A03-47FB-A182-BE9B246863A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315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D104F3-DF33-4AD0-B85B-D1379524687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04008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902C28-4C7E-4A05-9759-102E311AA15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03133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F752A1-6F97-408C-955A-A367F49F53D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1463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6A44177-44C3-4C97-A0D7-52820C9DA135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033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7408" y="932015"/>
            <a:ext cx="10945215" cy="20649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normAutofit fontScale="90000"/>
            <a:scene3d>
              <a:camera prst="isometricRightUp"/>
              <a:lightRig rig="threePt" dir="t"/>
            </a:scene3d>
          </a:bodyPr>
          <a:lstStyle/>
          <a:p>
            <a:pPr algn="ctr"/>
            <a:r>
              <a:rPr lang="ja-JP" altLang="en-US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５年</a:t>
            </a:r>
            <a:r>
              <a:rPr lang="en-US" altLang="ja-JP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「ならした大きさを考えよう」</a:t>
            </a:r>
            <a:endParaRPr lang="ja-JP" altLang="en-US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1806352" y="3407973"/>
            <a:ext cx="8579296" cy="1228402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仮の平均</a:t>
            </a:r>
            <a:endParaRPr lang="en-US" altLang="ja-JP" sz="60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lang="ja-JP" altLang="en-US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pic>
        <p:nvPicPr>
          <p:cNvPr id="11" name="Picture 84" descr="卵02-ゆでたまご イラスト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163" y="5024215"/>
            <a:ext cx="10080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84" descr="卵02-ゆでたまご イラスト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2288" y="5024215"/>
            <a:ext cx="10080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84" descr="卵02-ゆでたまご イラスト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1" y="5024215"/>
            <a:ext cx="10080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84" descr="卵02-ゆでたまご イラスト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26" y="5024215"/>
            <a:ext cx="10080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4" descr="卵02-ゆでたまご イラスト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1" y="5048026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84" descr="卵02-ゆでたまご イラスト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1963" y="5048026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84" descr="卵02-ゆでたまご イラスト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6088" y="5048026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テキスト ボックス 5"/>
          <p:cNvSpPr txBox="1">
            <a:spLocks noChangeArrowheads="1"/>
          </p:cNvSpPr>
          <p:nvPr/>
        </p:nvSpPr>
        <p:spPr bwMode="auto">
          <a:xfrm>
            <a:off x="1960672" y="5869670"/>
            <a:ext cx="908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５６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9" name="テキスト ボックス 95"/>
          <p:cNvSpPr txBox="1">
            <a:spLocks noChangeArrowheads="1"/>
          </p:cNvSpPr>
          <p:nvPr/>
        </p:nvSpPr>
        <p:spPr bwMode="auto">
          <a:xfrm>
            <a:off x="3216385" y="5869670"/>
            <a:ext cx="906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５５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0" name="テキスト ボックス 96"/>
          <p:cNvSpPr txBox="1">
            <a:spLocks noChangeArrowheads="1"/>
          </p:cNvSpPr>
          <p:nvPr/>
        </p:nvSpPr>
        <p:spPr bwMode="auto">
          <a:xfrm>
            <a:off x="4470510" y="5869670"/>
            <a:ext cx="908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５４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1" name="テキスト ボックス 97"/>
          <p:cNvSpPr txBox="1">
            <a:spLocks noChangeArrowheads="1"/>
          </p:cNvSpPr>
          <p:nvPr/>
        </p:nvSpPr>
        <p:spPr bwMode="auto">
          <a:xfrm>
            <a:off x="5726223" y="5869670"/>
            <a:ext cx="906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５８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2" name="テキスト ボックス 98"/>
          <p:cNvSpPr txBox="1">
            <a:spLocks noChangeArrowheads="1"/>
          </p:cNvSpPr>
          <p:nvPr/>
        </p:nvSpPr>
        <p:spPr bwMode="auto">
          <a:xfrm>
            <a:off x="6980348" y="5869670"/>
            <a:ext cx="906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５５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3" name="テキスト ボックス 99"/>
          <p:cNvSpPr txBox="1">
            <a:spLocks noChangeArrowheads="1"/>
          </p:cNvSpPr>
          <p:nvPr/>
        </p:nvSpPr>
        <p:spPr bwMode="auto">
          <a:xfrm>
            <a:off x="8236060" y="5869670"/>
            <a:ext cx="906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５３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4" name="テキスト ボックス 100"/>
          <p:cNvSpPr txBox="1">
            <a:spLocks noChangeArrowheads="1"/>
          </p:cNvSpPr>
          <p:nvPr/>
        </p:nvSpPr>
        <p:spPr bwMode="auto">
          <a:xfrm>
            <a:off x="9490185" y="5869670"/>
            <a:ext cx="906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５４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3439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9" y="143917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2927351" y="396876"/>
            <a:ext cx="7237413" cy="619125"/>
          </a:xfrm>
          <a:prstGeom prst="wedgeRoundRectCallout">
            <a:avLst>
              <a:gd name="adj1" fmla="val -53417"/>
              <a:gd name="adj2" fmla="val 2356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次のたまごの重さの平均を求めてみましょう</a:t>
            </a:r>
          </a:p>
        </p:txBody>
      </p:sp>
      <p:pic>
        <p:nvPicPr>
          <p:cNvPr id="2052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163" y="1700214"/>
            <a:ext cx="10080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2288" y="1700214"/>
            <a:ext cx="10080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1" y="1700214"/>
            <a:ext cx="10080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26" y="1700214"/>
            <a:ext cx="10080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1" y="1724025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1963" y="1724025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6088" y="1724025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9" name="テキスト ボックス 5"/>
          <p:cNvSpPr txBox="1">
            <a:spLocks noChangeArrowheads="1"/>
          </p:cNvSpPr>
          <p:nvPr/>
        </p:nvSpPr>
        <p:spPr bwMode="auto">
          <a:xfrm>
            <a:off x="1908175" y="2636838"/>
            <a:ext cx="908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５６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060" name="テキスト ボックス 95"/>
          <p:cNvSpPr txBox="1">
            <a:spLocks noChangeArrowheads="1"/>
          </p:cNvSpPr>
          <p:nvPr/>
        </p:nvSpPr>
        <p:spPr bwMode="auto">
          <a:xfrm>
            <a:off x="3163888" y="2636838"/>
            <a:ext cx="906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５５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061" name="テキスト ボックス 96"/>
          <p:cNvSpPr txBox="1">
            <a:spLocks noChangeArrowheads="1"/>
          </p:cNvSpPr>
          <p:nvPr/>
        </p:nvSpPr>
        <p:spPr bwMode="auto">
          <a:xfrm>
            <a:off x="4418013" y="2636838"/>
            <a:ext cx="908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５４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062" name="テキスト ボックス 97"/>
          <p:cNvSpPr txBox="1">
            <a:spLocks noChangeArrowheads="1"/>
          </p:cNvSpPr>
          <p:nvPr/>
        </p:nvSpPr>
        <p:spPr bwMode="auto">
          <a:xfrm>
            <a:off x="5673726" y="2636838"/>
            <a:ext cx="906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５８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063" name="テキスト ボックス 98"/>
          <p:cNvSpPr txBox="1">
            <a:spLocks noChangeArrowheads="1"/>
          </p:cNvSpPr>
          <p:nvPr/>
        </p:nvSpPr>
        <p:spPr bwMode="auto">
          <a:xfrm>
            <a:off x="6927851" y="2636838"/>
            <a:ext cx="906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５５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064" name="テキスト ボックス 99"/>
          <p:cNvSpPr txBox="1">
            <a:spLocks noChangeArrowheads="1"/>
          </p:cNvSpPr>
          <p:nvPr/>
        </p:nvSpPr>
        <p:spPr bwMode="auto">
          <a:xfrm>
            <a:off x="8183563" y="2636838"/>
            <a:ext cx="906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５３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065" name="テキスト ボックス 100"/>
          <p:cNvSpPr txBox="1">
            <a:spLocks noChangeArrowheads="1"/>
          </p:cNvSpPr>
          <p:nvPr/>
        </p:nvSpPr>
        <p:spPr bwMode="auto">
          <a:xfrm>
            <a:off x="9437688" y="2636838"/>
            <a:ext cx="906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５４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0" name="テキスト ボックス 9"/>
          <p:cNvSpPr txBox="1">
            <a:spLocks noChangeArrowheads="1"/>
          </p:cNvSpPr>
          <p:nvPr/>
        </p:nvSpPr>
        <p:spPr bwMode="auto">
          <a:xfrm>
            <a:off x="2035175" y="3956050"/>
            <a:ext cx="60467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2800" dirty="0"/>
              <a:t>平均＝合計</a:t>
            </a:r>
            <a:r>
              <a:rPr lang="en-US" altLang="ja-JP" sz="2800" dirty="0"/>
              <a:t>÷</a:t>
            </a:r>
            <a:r>
              <a:rPr lang="ja-JP" altLang="en-US" sz="2800" dirty="0"/>
              <a:t>個数　で求められるから</a:t>
            </a:r>
          </a:p>
        </p:txBody>
      </p:sp>
      <p:sp>
        <p:nvSpPr>
          <p:cNvPr id="102" name="テキスト ボックス 101"/>
          <p:cNvSpPr txBox="1">
            <a:spLocks noChangeArrowheads="1"/>
          </p:cNvSpPr>
          <p:nvPr/>
        </p:nvSpPr>
        <p:spPr bwMode="auto">
          <a:xfrm>
            <a:off x="2035175" y="4595814"/>
            <a:ext cx="8813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2800" dirty="0"/>
              <a:t>（５６＋５５＋５４＋５８＋５５＋５３＋５４）</a:t>
            </a:r>
            <a:r>
              <a:rPr lang="en-US" altLang="ja-JP" sz="2800" dirty="0"/>
              <a:t>÷</a:t>
            </a:r>
            <a:r>
              <a:rPr lang="ja-JP" altLang="en-US" sz="2800" dirty="0"/>
              <a:t>７</a:t>
            </a:r>
            <a:r>
              <a:rPr lang="ja-JP" altLang="en-US" sz="2800" dirty="0" smtClean="0"/>
              <a:t>＝３８５</a:t>
            </a:r>
            <a:r>
              <a:rPr lang="en-US" altLang="ja-JP" sz="2800" dirty="0" smtClean="0"/>
              <a:t>÷</a:t>
            </a:r>
            <a:r>
              <a:rPr lang="ja-JP" altLang="en-US" sz="2800" dirty="0" smtClean="0"/>
              <a:t>７</a:t>
            </a:r>
            <a:endParaRPr lang="en-US" altLang="ja-JP" sz="2800" dirty="0" smtClean="0"/>
          </a:p>
          <a:p>
            <a:r>
              <a:rPr lang="ja-JP" altLang="en-US" sz="2800" dirty="0" smtClean="0"/>
              <a:t>　　　　　　　　　　　　　　　　　　　　　　　　　　　 ＝５５</a:t>
            </a:r>
            <a:endParaRPr lang="ja-JP" altLang="en-US" sz="2800" dirty="0"/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8081964" y="5715000"/>
            <a:ext cx="2509837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2800" u="heavy" dirty="0"/>
              <a:t>答え　　５５ </a:t>
            </a:r>
            <a:r>
              <a:rPr lang="en-US" altLang="ja-JP" sz="2800" u="heavy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 sz="2800" u="heavy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nimBg="1" autoUpdateAnimBg="0"/>
      <p:bldP spid="10" grpId="0"/>
      <p:bldP spid="10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1628800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AutoShape 3"/>
          <p:cNvSpPr>
            <a:spLocks noChangeArrowheads="1"/>
          </p:cNvSpPr>
          <p:nvPr/>
        </p:nvSpPr>
        <p:spPr bwMode="auto">
          <a:xfrm>
            <a:off x="2063552" y="706438"/>
            <a:ext cx="9577064" cy="2479254"/>
          </a:xfrm>
          <a:prstGeom prst="wedgeRoundRectCallout">
            <a:avLst>
              <a:gd name="adj1" fmla="val -53417"/>
              <a:gd name="adj2" fmla="val 21801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 smtClean="0"/>
              <a:t>　平均を求めるには、まずそれぞれの数量の合計を求めます。</a:t>
            </a:r>
            <a:endParaRPr lang="en-US" altLang="ja-JP" sz="28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 smtClean="0"/>
              <a:t>しかし、それぞれの数量が大きかったり、個数が多くなった</a:t>
            </a:r>
            <a:endParaRPr lang="en-US" altLang="ja-JP" sz="28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 smtClean="0"/>
              <a:t>りすると、合計を求めるのはたいへんです。</a:t>
            </a:r>
            <a:endParaRPr lang="en-US" altLang="ja-JP" sz="28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 smtClean="0"/>
              <a:t>　そのようなとき、次のような方法で平均を求めると、計算が</a:t>
            </a:r>
            <a:endParaRPr lang="en-US" altLang="ja-JP" sz="2800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 smtClean="0"/>
              <a:t>かんたんになることがあります。</a:t>
            </a: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147725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角丸四角形 3"/>
          <p:cNvSpPr>
            <a:spLocks noChangeArrowheads="1"/>
          </p:cNvSpPr>
          <p:nvPr/>
        </p:nvSpPr>
        <p:spPr bwMode="auto">
          <a:xfrm>
            <a:off x="8181976" y="2620283"/>
            <a:ext cx="720000" cy="503238"/>
          </a:xfrm>
          <a:prstGeom prst="roundRect">
            <a:avLst>
              <a:gd name="adj" fmla="val 16667"/>
            </a:avLst>
          </a:prstGeom>
          <a:solidFill>
            <a:srgbClr val="AFFF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9" y="143917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2987676" y="292100"/>
            <a:ext cx="7235825" cy="1028700"/>
          </a:xfrm>
          <a:prstGeom prst="wedgeRoundRectCallout">
            <a:avLst>
              <a:gd name="adj1" fmla="val -54019"/>
              <a:gd name="adj2" fmla="val 24921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仮の平均を使って、たまごの重さの平均を求めてみましょう</a:t>
            </a:r>
          </a:p>
        </p:txBody>
      </p:sp>
      <p:pic>
        <p:nvPicPr>
          <p:cNvPr id="3076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163" y="1700214"/>
            <a:ext cx="10080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2288" y="1700214"/>
            <a:ext cx="10080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1" y="1700214"/>
            <a:ext cx="10080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26" y="1700214"/>
            <a:ext cx="10080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1" y="1724025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1963" y="1724025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6088" y="1724025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テキスト ボックス 5"/>
          <p:cNvSpPr txBox="1">
            <a:spLocks noChangeArrowheads="1"/>
          </p:cNvSpPr>
          <p:nvPr/>
        </p:nvSpPr>
        <p:spPr bwMode="auto">
          <a:xfrm>
            <a:off x="1908175" y="2636838"/>
            <a:ext cx="908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５６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084" name="テキスト ボックス 95"/>
          <p:cNvSpPr txBox="1">
            <a:spLocks noChangeArrowheads="1"/>
          </p:cNvSpPr>
          <p:nvPr/>
        </p:nvSpPr>
        <p:spPr bwMode="auto">
          <a:xfrm>
            <a:off x="3163888" y="2636838"/>
            <a:ext cx="906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５５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085" name="テキスト ボックス 96"/>
          <p:cNvSpPr txBox="1">
            <a:spLocks noChangeArrowheads="1"/>
          </p:cNvSpPr>
          <p:nvPr/>
        </p:nvSpPr>
        <p:spPr bwMode="auto">
          <a:xfrm>
            <a:off x="4418013" y="2636838"/>
            <a:ext cx="908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５４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086" name="テキスト ボックス 97"/>
          <p:cNvSpPr txBox="1">
            <a:spLocks noChangeArrowheads="1"/>
          </p:cNvSpPr>
          <p:nvPr/>
        </p:nvSpPr>
        <p:spPr bwMode="auto">
          <a:xfrm>
            <a:off x="5673726" y="2636838"/>
            <a:ext cx="906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５８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087" name="テキスト ボックス 98"/>
          <p:cNvSpPr txBox="1">
            <a:spLocks noChangeArrowheads="1"/>
          </p:cNvSpPr>
          <p:nvPr/>
        </p:nvSpPr>
        <p:spPr bwMode="auto">
          <a:xfrm>
            <a:off x="6927851" y="2636838"/>
            <a:ext cx="906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５５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088" name="テキスト ボックス 99"/>
          <p:cNvSpPr txBox="1">
            <a:spLocks noChangeArrowheads="1"/>
          </p:cNvSpPr>
          <p:nvPr/>
        </p:nvSpPr>
        <p:spPr bwMode="auto">
          <a:xfrm>
            <a:off x="8183563" y="2636838"/>
            <a:ext cx="906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５３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089" name="テキスト ボックス 100"/>
          <p:cNvSpPr txBox="1">
            <a:spLocks noChangeArrowheads="1"/>
          </p:cNvSpPr>
          <p:nvPr/>
        </p:nvSpPr>
        <p:spPr bwMode="auto">
          <a:xfrm>
            <a:off x="9437688" y="2636838"/>
            <a:ext cx="906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５４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pic>
        <p:nvPicPr>
          <p:cNvPr id="3090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563" y="4911725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276" y="4911725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1" y="4911725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3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526" y="4911725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4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238" y="4933950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5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7363" y="4933950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6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076" y="4933950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テキスト ボックス 32"/>
          <p:cNvSpPr txBox="1">
            <a:spLocks noChangeArrowheads="1"/>
          </p:cNvSpPr>
          <p:nvPr/>
        </p:nvSpPr>
        <p:spPr bwMode="auto">
          <a:xfrm>
            <a:off x="8208963" y="5848351"/>
            <a:ext cx="9064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０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" name="角丸四角形 3"/>
          <p:cNvSpPr>
            <a:spLocks noChangeArrowheads="1"/>
          </p:cNvSpPr>
          <p:nvPr/>
        </p:nvSpPr>
        <p:spPr bwMode="auto">
          <a:xfrm>
            <a:off x="7812088" y="3362325"/>
            <a:ext cx="1727200" cy="503238"/>
          </a:xfrm>
          <a:prstGeom prst="roundRect">
            <a:avLst>
              <a:gd name="adj" fmla="val 16667"/>
            </a:avLst>
          </a:prstGeom>
          <a:solidFill>
            <a:srgbClr val="AFFF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/>
              <a:t>仮の平均</a:t>
            </a:r>
          </a:p>
        </p:txBody>
      </p:sp>
      <p:sp>
        <p:nvSpPr>
          <p:cNvPr id="5" name="角丸四角形吹き出し 4"/>
          <p:cNvSpPr>
            <a:spLocks noChangeArrowheads="1"/>
          </p:cNvSpPr>
          <p:nvPr/>
        </p:nvSpPr>
        <p:spPr bwMode="auto">
          <a:xfrm>
            <a:off x="2538413" y="3255963"/>
            <a:ext cx="4565650" cy="766762"/>
          </a:xfrm>
          <a:prstGeom prst="wedgeRoundRectCallout">
            <a:avLst>
              <a:gd name="adj1" fmla="val 74218"/>
              <a:gd name="adj2" fmla="val -66403"/>
              <a:gd name="adj3" fmla="val 16667"/>
            </a:avLst>
          </a:prstGeom>
          <a:solidFill>
            <a:srgbClr val="AFFF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dirty="0"/>
              <a:t>最も小さい数量５３を仮の平均として、５３を０とみる。</a:t>
            </a:r>
          </a:p>
        </p:txBody>
      </p:sp>
      <p:sp>
        <p:nvSpPr>
          <p:cNvPr id="7" name="下矢印 6"/>
          <p:cNvSpPr>
            <a:spLocks noChangeArrowheads="1"/>
          </p:cNvSpPr>
          <p:nvPr/>
        </p:nvSpPr>
        <p:spPr bwMode="auto">
          <a:xfrm>
            <a:off x="8491539" y="4022725"/>
            <a:ext cx="288925" cy="755650"/>
          </a:xfrm>
          <a:prstGeom prst="downArrow">
            <a:avLst>
              <a:gd name="adj1" fmla="val 50000"/>
              <a:gd name="adj2" fmla="val 49813"/>
            </a:avLst>
          </a:prstGeom>
          <a:solidFill>
            <a:srgbClr val="AFFF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3555" grpId="0" animBg="1" autoUpdateAnimBg="0"/>
      <p:bldP spid="33" grpId="0"/>
      <p:bldP spid="4" grpId="0" animBg="1"/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角丸四角形 3"/>
          <p:cNvSpPr>
            <a:spLocks noChangeArrowheads="1"/>
          </p:cNvSpPr>
          <p:nvPr/>
        </p:nvSpPr>
        <p:spPr bwMode="auto">
          <a:xfrm>
            <a:off x="8181976" y="2620283"/>
            <a:ext cx="720000" cy="503238"/>
          </a:xfrm>
          <a:prstGeom prst="roundRect">
            <a:avLst>
              <a:gd name="adj" fmla="val 16667"/>
            </a:avLst>
          </a:prstGeom>
          <a:solidFill>
            <a:srgbClr val="AFFF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9" y="143917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163" y="1700214"/>
            <a:ext cx="10080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2288" y="1700214"/>
            <a:ext cx="10080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1" y="1700214"/>
            <a:ext cx="10080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26" y="1700214"/>
            <a:ext cx="10080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1" y="1724025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1963" y="1724025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6088" y="1724025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テキスト ボックス 5"/>
          <p:cNvSpPr txBox="1">
            <a:spLocks noChangeArrowheads="1"/>
          </p:cNvSpPr>
          <p:nvPr/>
        </p:nvSpPr>
        <p:spPr bwMode="auto">
          <a:xfrm>
            <a:off x="1908175" y="2636838"/>
            <a:ext cx="908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５６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108" name="テキスト ボックス 95"/>
          <p:cNvSpPr txBox="1">
            <a:spLocks noChangeArrowheads="1"/>
          </p:cNvSpPr>
          <p:nvPr/>
        </p:nvSpPr>
        <p:spPr bwMode="auto">
          <a:xfrm>
            <a:off x="3163888" y="2636838"/>
            <a:ext cx="906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５５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109" name="テキスト ボックス 96"/>
          <p:cNvSpPr txBox="1">
            <a:spLocks noChangeArrowheads="1"/>
          </p:cNvSpPr>
          <p:nvPr/>
        </p:nvSpPr>
        <p:spPr bwMode="auto">
          <a:xfrm>
            <a:off x="4418013" y="2636838"/>
            <a:ext cx="908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５４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110" name="テキスト ボックス 97"/>
          <p:cNvSpPr txBox="1">
            <a:spLocks noChangeArrowheads="1"/>
          </p:cNvSpPr>
          <p:nvPr/>
        </p:nvSpPr>
        <p:spPr bwMode="auto">
          <a:xfrm>
            <a:off x="5673726" y="2636838"/>
            <a:ext cx="906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５８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111" name="テキスト ボックス 98"/>
          <p:cNvSpPr txBox="1">
            <a:spLocks noChangeArrowheads="1"/>
          </p:cNvSpPr>
          <p:nvPr/>
        </p:nvSpPr>
        <p:spPr bwMode="auto">
          <a:xfrm>
            <a:off x="6927851" y="2636838"/>
            <a:ext cx="906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５５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112" name="テキスト ボックス 99"/>
          <p:cNvSpPr txBox="1">
            <a:spLocks noChangeArrowheads="1"/>
          </p:cNvSpPr>
          <p:nvPr/>
        </p:nvSpPr>
        <p:spPr bwMode="auto">
          <a:xfrm>
            <a:off x="8183563" y="2636838"/>
            <a:ext cx="906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５３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113" name="テキスト ボックス 100"/>
          <p:cNvSpPr txBox="1">
            <a:spLocks noChangeArrowheads="1"/>
          </p:cNvSpPr>
          <p:nvPr/>
        </p:nvSpPr>
        <p:spPr bwMode="auto">
          <a:xfrm>
            <a:off x="9437688" y="2636838"/>
            <a:ext cx="906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５４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pic>
        <p:nvPicPr>
          <p:cNvPr id="4114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563" y="4911725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5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276" y="4911725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6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1" y="4911725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7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526" y="4911725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8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238" y="4933950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7363" y="4933950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076" y="4933950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21" name="テキスト ボックス 32"/>
          <p:cNvSpPr txBox="1">
            <a:spLocks noChangeArrowheads="1"/>
          </p:cNvSpPr>
          <p:nvPr/>
        </p:nvSpPr>
        <p:spPr bwMode="auto">
          <a:xfrm>
            <a:off x="8208963" y="5848351"/>
            <a:ext cx="9064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０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122" name="角丸四角形 3"/>
          <p:cNvSpPr>
            <a:spLocks noChangeArrowheads="1"/>
          </p:cNvSpPr>
          <p:nvPr/>
        </p:nvSpPr>
        <p:spPr bwMode="auto">
          <a:xfrm>
            <a:off x="7812088" y="3362325"/>
            <a:ext cx="1727200" cy="503238"/>
          </a:xfrm>
          <a:prstGeom prst="roundRect">
            <a:avLst>
              <a:gd name="adj" fmla="val 16667"/>
            </a:avLst>
          </a:prstGeom>
          <a:solidFill>
            <a:srgbClr val="AFFF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dirty="0"/>
              <a:t>仮の平均</a:t>
            </a:r>
          </a:p>
        </p:txBody>
      </p:sp>
      <p:sp>
        <p:nvSpPr>
          <p:cNvPr id="4123" name="下矢印 6"/>
          <p:cNvSpPr>
            <a:spLocks noChangeArrowheads="1"/>
          </p:cNvSpPr>
          <p:nvPr/>
        </p:nvSpPr>
        <p:spPr bwMode="auto">
          <a:xfrm>
            <a:off x="8491539" y="4022725"/>
            <a:ext cx="288925" cy="755650"/>
          </a:xfrm>
          <a:prstGeom prst="downArrow">
            <a:avLst>
              <a:gd name="adj1" fmla="val 50000"/>
              <a:gd name="adj2" fmla="val 49813"/>
            </a:avLst>
          </a:prstGeom>
          <a:solidFill>
            <a:srgbClr val="AFFF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29" name="角丸四角形吹き出し 28"/>
          <p:cNvSpPr>
            <a:spLocks noChangeArrowheads="1"/>
          </p:cNvSpPr>
          <p:nvPr/>
        </p:nvSpPr>
        <p:spPr bwMode="auto">
          <a:xfrm>
            <a:off x="2198688" y="3684588"/>
            <a:ext cx="4565650" cy="641350"/>
          </a:xfrm>
          <a:prstGeom prst="wedgeRoundRectCallout">
            <a:avLst>
              <a:gd name="adj1" fmla="val 148"/>
              <a:gd name="adj2" fmla="val 44407"/>
              <a:gd name="adj3" fmla="val 16667"/>
            </a:avLst>
          </a:prstGeom>
          <a:solidFill>
            <a:srgbClr val="AFFF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dirty="0"/>
              <a:t>他の重さは仮の平均５３との差で表すと</a:t>
            </a:r>
          </a:p>
        </p:txBody>
      </p:sp>
      <p:sp>
        <p:nvSpPr>
          <p:cNvPr id="30" name="テキスト ボックス 29"/>
          <p:cNvSpPr txBox="1">
            <a:spLocks noChangeArrowheads="1"/>
          </p:cNvSpPr>
          <p:nvPr/>
        </p:nvSpPr>
        <p:spPr bwMode="auto">
          <a:xfrm>
            <a:off x="1951038" y="5851526"/>
            <a:ext cx="906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３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1" name="テキスト ボックス 30"/>
          <p:cNvSpPr txBox="1">
            <a:spLocks noChangeArrowheads="1"/>
          </p:cNvSpPr>
          <p:nvPr/>
        </p:nvSpPr>
        <p:spPr bwMode="auto">
          <a:xfrm>
            <a:off x="3205163" y="5851526"/>
            <a:ext cx="908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２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2" name="テキスト ボックス 31"/>
          <p:cNvSpPr txBox="1">
            <a:spLocks noChangeArrowheads="1"/>
          </p:cNvSpPr>
          <p:nvPr/>
        </p:nvSpPr>
        <p:spPr bwMode="auto">
          <a:xfrm>
            <a:off x="4460876" y="5851526"/>
            <a:ext cx="906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１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4" name="テキスト ボックス 33"/>
          <p:cNvSpPr txBox="1">
            <a:spLocks noChangeArrowheads="1"/>
          </p:cNvSpPr>
          <p:nvPr/>
        </p:nvSpPr>
        <p:spPr bwMode="auto">
          <a:xfrm>
            <a:off x="5715001" y="5851526"/>
            <a:ext cx="906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５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5" name="テキスト ボックス 34"/>
          <p:cNvSpPr txBox="1">
            <a:spLocks noChangeArrowheads="1"/>
          </p:cNvSpPr>
          <p:nvPr/>
        </p:nvSpPr>
        <p:spPr bwMode="auto">
          <a:xfrm>
            <a:off x="6969125" y="5851526"/>
            <a:ext cx="908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２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7" name="テキスト ボックス 36"/>
          <p:cNvSpPr txBox="1">
            <a:spLocks noChangeArrowheads="1"/>
          </p:cNvSpPr>
          <p:nvPr/>
        </p:nvSpPr>
        <p:spPr bwMode="auto">
          <a:xfrm>
            <a:off x="9478963" y="5851526"/>
            <a:ext cx="908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１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6" name="AutoShape 3"/>
          <p:cNvSpPr>
            <a:spLocks noChangeArrowheads="1"/>
          </p:cNvSpPr>
          <p:nvPr/>
        </p:nvSpPr>
        <p:spPr bwMode="auto">
          <a:xfrm>
            <a:off x="2987676" y="292100"/>
            <a:ext cx="7235825" cy="1028700"/>
          </a:xfrm>
          <a:prstGeom prst="wedgeRoundRectCallout">
            <a:avLst>
              <a:gd name="adj1" fmla="val -54019"/>
              <a:gd name="adj2" fmla="val 24921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仮の平均を使って、たまごの重さの平均を求めてみましょう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/>
      <p:bldP spid="31" grpId="0"/>
      <p:bldP spid="32" grpId="0"/>
      <p:bldP spid="34" grpId="0"/>
      <p:bldP spid="35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9" y="143917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563" y="4911725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276" y="4911725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1" y="4911725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526" y="4911725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238" y="4933950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7363" y="4933950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076" y="4933950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テキスト ボックス 32"/>
          <p:cNvSpPr txBox="1">
            <a:spLocks noChangeArrowheads="1"/>
          </p:cNvSpPr>
          <p:nvPr/>
        </p:nvSpPr>
        <p:spPr bwMode="auto">
          <a:xfrm>
            <a:off x="8208963" y="5848351"/>
            <a:ext cx="9064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０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0" name="テキスト ボックス 29"/>
          <p:cNvSpPr txBox="1">
            <a:spLocks noChangeArrowheads="1"/>
          </p:cNvSpPr>
          <p:nvPr/>
        </p:nvSpPr>
        <p:spPr bwMode="auto">
          <a:xfrm>
            <a:off x="1951038" y="5851526"/>
            <a:ext cx="906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３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1" name="テキスト ボックス 30"/>
          <p:cNvSpPr txBox="1">
            <a:spLocks noChangeArrowheads="1"/>
          </p:cNvSpPr>
          <p:nvPr/>
        </p:nvSpPr>
        <p:spPr bwMode="auto">
          <a:xfrm>
            <a:off x="3205163" y="5851526"/>
            <a:ext cx="908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２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2" name="テキスト ボックス 31"/>
          <p:cNvSpPr txBox="1">
            <a:spLocks noChangeArrowheads="1"/>
          </p:cNvSpPr>
          <p:nvPr/>
        </p:nvSpPr>
        <p:spPr bwMode="auto">
          <a:xfrm>
            <a:off x="4460876" y="5851526"/>
            <a:ext cx="906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１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4" name="テキスト ボックス 33"/>
          <p:cNvSpPr txBox="1">
            <a:spLocks noChangeArrowheads="1"/>
          </p:cNvSpPr>
          <p:nvPr/>
        </p:nvSpPr>
        <p:spPr bwMode="auto">
          <a:xfrm>
            <a:off x="5715001" y="5851526"/>
            <a:ext cx="906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５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5" name="テキスト ボックス 34"/>
          <p:cNvSpPr txBox="1">
            <a:spLocks noChangeArrowheads="1"/>
          </p:cNvSpPr>
          <p:nvPr/>
        </p:nvSpPr>
        <p:spPr bwMode="auto">
          <a:xfrm>
            <a:off x="6969125" y="5851526"/>
            <a:ext cx="908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２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7" name="テキスト ボックス 36"/>
          <p:cNvSpPr txBox="1">
            <a:spLocks noChangeArrowheads="1"/>
          </p:cNvSpPr>
          <p:nvPr/>
        </p:nvSpPr>
        <p:spPr bwMode="auto">
          <a:xfrm>
            <a:off x="9478963" y="5851526"/>
            <a:ext cx="908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１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8" name="AutoShape 3"/>
          <p:cNvSpPr>
            <a:spLocks noChangeArrowheads="1"/>
          </p:cNvSpPr>
          <p:nvPr/>
        </p:nvSpPr>
        <p:spPr bwMode="auto">
          <a:xfrm>
            <a:off x="2987676" y="292100"/>
            <a:ext cx="7235825" cy="1028700"/>
          </a:xfrm>
          <a:prstGeom prst="wedgeRoundRectCallout">
            <a:avLst>
              <a:gd name="adj1" fmla="val -54019"/>
              <a:gd name="adj2" fmla="val 24921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仮の平均を使って、たまごの重さの平均を求めてみましょう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44444E-6 L -5.55556E-7 -0.49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60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44444E-6 L 3.05556E-6 -0.491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60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44444E-6 L 2.77778E-7 -0.491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60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44444E-6 L -2.5E-6 -0.491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60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44444E-6 L 1.11111E-6 -0.491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60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44444E-6 L 1.94444E-6 -0.491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60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7037E-6 L 1.11111E-6 -0.4812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07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7037E-6 L 4.72222E-6 -0.4812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07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7037E-6 L 1.94444E-6 -0.4791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95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-8.33333E-7 -0.4812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074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96296E-6 L 2.77778E-6 -0.4844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23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96296E-6 L 0 -0.4844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23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96296E-6 L 3.61111E-6 -0.4844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236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59259E-6 L 4.44444E-6 -0.4914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0" grpId="0"/>
      <p:bldP spid="31" grpId="0"/>
      <p:bldP spid="32" grpId="0"/>
      <p:bldP spid="34" grpId="0"/>
      <p:bldP spid="35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9" y="143917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563" y="1607004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276" y="1607004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1" y="1607004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526" y="1607004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238" y="1629230"/>
            <a:ext cx="10080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7363" y="1629230"/>
            <a:ext cx="10080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076" y="1629230"/>
            <a:ext cx="10080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5" name="テキスト ボックス 32"/>
          <p:cNvSpPr txBox="1">
            <a:spLocks noChangeArrowheads="1"/>
          </p:cNvSpPr>
          <p:nvPr/>
        </p:nvSpPr>
        <p:spPr bwMode="auto">
          <a:xfrm>
            <a:off x="8208963" y="2478317"/>
            <a:ext cx="906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０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156" name="テキスト ボックス 29"/>
          <p:cNvSpPr txBox="1">
            <a:spLocks noChangeArrowheads="1"/>
          </p:cNvSpPr>
          <p:nvPr/>
        </p:nvSpPr>
        <p:spPr bwMode="auto">
          <a:xfrm>
            <a:off x="1951038" y="2481492"/>
            <a:ext cx="906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３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157" name="テキスト ボックス 30"/>
          <p:cNvSpPr txBox="1">
            <a:spLocks noChangeArrowheads="1"/>
          </p:cNvSpPr>
          <p:nvPr/>
        </p:nvSpPr>
        <p:spPr bwMode="auto">
          <a:xfrm>
            <a:off x="3205163" y="2481492"/>
            <a:ext cx="908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２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158" name="テキスト ボックス 31"/>
          <p:cNvSpPr txBox="1">
            <a:spLocks noChangeArrowheads="1"/>
          </p:cNvSpPr>
          <p:nvPr/>
        </p:nvSpPr>
        <p:spPr bwMode="auto">
          <a:xfrm>
            <a:off x="4460876" y="2481492"/>
            <a:ext cx="906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１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159" name="テキスト ボックス 33"/>
          <p:cNvSpPr txBox="1">
            <a:spLocks noChangeArrowheads="1"/>
          </p:cNvSpPr>
          <p:nvPr/>
        </p:nvSpPr>
        <p:spPr bwMode="auto">
          <a:xfrm>
            <a:off x="5715001" y="2481492"/>
            <a:ext cx="906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５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160" name="テキスト ボックス 34"/>
          <p:cNvSpPr txBox="1">
            <a:spLocks noChangeArrowheads="1"/>
          </p:cNvSpPr>
          <p:nvPr/>
        </p:nvSpPr>
        <p:spPr bwMode="auto">
          <a:xfrm>
            <a:off x="6969125" y="2481492"/>
            <a:ext cx="908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２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6161" name="テキスト ボックス 36"/>
          <p:cNvSpPr txBox="1">
            <a:spLocks noChangeArrowheads="1"/>
          </p:cNvSpPr>
          <p:nvPr/>
        </p:nvSpPr>
        <p:spPr bwMode="auto">
          <a:xfrm>
            <a:off x="9478963" y="2481492"/>
            <a:ext cx="908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１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18" name="テキスト ボックス 17"/>
          <p:cNvSpPr txBox="1">
            <a:spLocks noChangeArrowheads="1"/>
          </p:cNvSpPr>
          <p:nvPr/>
        </p:nvSpPr>
        <p:spPr bwMode="auto">
          <a:xfrm>
            <a:off x="1951038" y="3429001"/>
            <a:ext cx="6045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2800"/>
              <a:t>この数量で平均を求めると</a:t>
            </a:r>
          </a:p>
        </p:txBody>
      </p:sp>
      <p:sp>
        <p:nvSpPr>
          <p:cNvPr id="19" name="テキスト ボックス 18"/>
          <p:cNvSpPr txBox="1">
            <a:spLocks noChangeArrowheads="1"/>
          </p:cNvSpPr>
          <p:nvPr/>
        </p:nvSpPr>
        <p:spPr bwMode="auto">
          <a:xfrm>
            <a:off x="1951038" y="4068764"/>
            <a:ext cx="88122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2800"/>
              <a:t>（３＋２＋１＋５＋２＋０＋１）</a:t>
            </a:r>
            <a:r>
              <a:rPr lang="en-US" altLang="ja-JP" sz="2800"/>
              <a:t>÷</a:t>
            </a:r>
            <a:r>
              <a:rPr lang="ja-JP" altLang="en-US" sz="2800"/>
              <a:t>７＝２</a:t>
            </a:r>
          </a:p>
        </p:txBody>
      </p:sp>
      <p:sp>
        <p:nvSpPr>
          <p:cNvPr id="20" name="テキスト ボックス 19"/>
          <p:cNvSpPr txBox="1">
            <a:spLocks noChangeArrowheads="1"/>
          </p:cNvSpPr>
          <p:nvPr/>
        </p:nvSpPr>
        <p:spPr bwMode="auto">
          <a:xfrm>
            <a:off x="1909763" y="4991100"/>
            <a:ext cx="8813800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2800" dirty="0"/>
              <a:t>仮の平均とした５３に２をたすと、正しい平均を求める</a:t>
            </a:r>
            <a:r>
              <a:rPr lang="ja-JP" altLang="en-US" sz="2800" dirty="0" smtClean="0"/>
              <a:t>こと</a:t>
            </a:r>
            <a:endParaRPr lang="en-US" altLang="ja-JP" sz="2800" dirty="0" smtClean="0"/>
          </a:p>
          <a:p>
            <a:r>
              <a:rPr lang="ja-JP" altLang="en-US" sz="2800" dirty="0" smtClean="0"/>
              <a:t>が</a:t>
            </a:r>
            <a:r>
              <a:rPr lang="ja-JP" altLang="en-US" sz="2800" dirty="0"/>
              <a:t>できる。</a:t>
            </a:r>
            <a:endParaRPr lang="en-US" altLang="ja-JP" sz="2800" dirty="0"/>
          </a:p>
          <a:p>
            <a:r>
              <a:rPr lang="ja-JP" altLang="en-US" sz="2800" dirty="0"/>
              <a:t>　　　５３＋２＝５５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8107364" y="5964239"/>
            <a:ext cx="250983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2800" u="heavy" dirty="0"/>
              <a:t>答え　　５５ </a:t>
            </a:r>
            <a:r>
              <a:rPr lang="en-US" altLang="ja-JP" sz="2800" u="heavy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 sz="2800" u="heavy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22" name="AutoShape 3"/>
          <p:cNvSpPr>
            <a:spLocks noChangeArrowheads="1"/>
          </p:cNvSpPr>
          <p:nvPr/>
        </p:nvSpPr>
        <p:spPr bwMode="auto">
          <a:xfrm>
            <a:off x="2987676" y="292100"/>
            <a:ext cx="7235825" cy="1028700"/>
          </a:xfrm>
          <a:prstGeom prst="wedgeRoundRectCallout">
            <a:avLst>
              <a:gd name="adj1" fmla="val -54019"/>
              <a:gd name="adj2" fmla="val 24921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仮の平均を使って、たまごの重さの平均を求めてみましょう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 bwMode="auto">
          <a:xfrm>
            <a:off x="8197488" y="2644410"/>
            <a:ext cx="720000" cy="443681"/>
          </a:xfrm>
          <a:prstGeom prst="roundRect">
            <a:avLst/>
          </a:prstGeom>
          <a:solidFill>
            <a:srgbClr val="AFFF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algn="ctr" eaLnBrk="1" hangingPunct="1"/>
            <a:endParaRPr kumimoji="1" lang="ja-JP" alt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9" y="1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2962276" y="103188"/>
            <a:ext cx="7235825" cy="1028700"/>
          </a:xfrm>
          <a:prstGeom prst="wedgeRoundRectCallout">
            <a:avLst>
              <a:gd name="adj1" fmla="val -54019"/>
              <a:gd name="adj2" fmla="val 24921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仮の平均を使って、たまごの重さの平均を求めてみましょう</a:t>
            </a:r>
          </a:p>
        </p:txBody>
      </p:sp>
      <p:pic>
        <p:nvPicPr>
          <p:cNvPr id="7172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163" y="1700214"/>
            <a:ext cx="10080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2288" y="1700214"/>
            <a:ext cx="1008062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1" y="1700214"/>
            <a:ext cx="10080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26" y="1700214"/>
            <a:ext cx="100806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1" y="1724025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1963" y="1724025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6088" y="1724025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9" name="テキスト ボックス 5"/>
          <p:cNvSpPr txBox="1">
            <a:spLocks noChangeArrowheads="1"/>
          </p:cNvSpPr>
          <p:nvPr/>
        </p:nvSpPr>
        <p:spPr bwMode="auto">
          <a:xfrm>
            <a:off x="1908175" y="2636838"/>
            <a:ext cx="908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５６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180" name="テキスト ボックス 95"/>
          <p:cNvSpPr txBox="1">
            <a:spLocks noChangeArrowheads="1"/>
          </p:cNvSpPr>
          <p:nvPr/>
        </p:nvSpPr>
        <p:spPr bwMode="auto">
          <a:xfrm>
            <a:off x="3163888" y="2636838"/>
            <a:ext cx="906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５５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181" name="テキスト ボックス 96"/>
          <p:cNvSpPr txBox="1">
            <a:spLocks noChangeArrowheads="1"/>
          </p:cNvSpPr>
          <p:nvPr/>
        </p:nvSpPr>
        <p:spPr bwMode="auto">
          <a:xfrm>
            <a:off x="4418013" y="2636838"/>
            <a:ext cx="908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５４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182" name="テキスト ボックス 97"/>
          <p:cNvSpPr txBox="1">
            <a:spLocks noChangeArrowheads="1"/>
          </p:cNvSpPr>
          <p:nvPr/>
        </p:nvSpPr>
        <p:spPr bwMode="auto">
          <a:xfrm>
            <a:off x="5673726" y="2636838"/>
            <a:ext cx="906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５８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183" name="テキスト ボックス 98"/>
          <p:cNvSpPr txBox="1">
            <a:spLocks noChangeArrowheads="1"/>
          </p:cNvSpPr>
          <p:nvPr/>
        </p:nvSpPr>
        <p:spPr bwMode="auto">
          <a:xfrm>
            <a:off x="6927851" y="2636838"/>
            <a:ext cx="9064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５５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184" name="テキスト ボックス 99"/>
          <p:cNvSpPr txBox="1">
            <a:spLocks noChangeArrowheads="1"/>
          </p:cNvSpPr>
          <p:nvPr/>
        </p:nvSpPr>
        <p:spPr bwMode="auto">
          <a:xfrm>
            <a:off x="8183563" y="2636838"/>
            <a:ext cx="906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dirty="0"/>
              <a:t>５３</a:t>
            </a:r>
            <a:r>
              <a:rPr lang="en-US" altLang="ja-JP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7185" name="テキスト ボックス 100"/>
          <p:cNvSpPr txBox="1">
            <a:spLocks noChangeArrowheads="1"/>
          </p:cNvSpPr>
          <p:nvPr/>
        </p:nvSpPr>
        <p:spPr bwMode="auto">
          <a:xfrm>
            <a:off x="9437688" y="2636838"/>
            <a:ext cx="906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５４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pic>
        <p:nvPicPr>
          <p:cNvPr id="21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563" y="3454400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276" y="3454400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1" y="3454400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526" y="3454400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238" y="3476625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7363" y="3476625"/>
            <a:ext cx="1008062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84" descr="卵02-ゆでたまご 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076" y="3476625"/>
            <a:ext cx="1008063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テキスト ボックス 32"/>
          <p:cNvSpPr txBox="1">
            <a:spLocks noChangeArrowheads="1"/>
          </p:cNvSpPr>
          <p:nvPr/>
        </p:nvSpPr>
        <p:spPr bwMode="auto">
          <a:xfrm>
            <a:off x="8208963" y="4391026"/>
            <a:ext cx="906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０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4" name="角丸四角形 3"/>
          <p:cNvSpPr>
            <a:spLocks noChangeArrowheads="1"/>
          </p:cNvSpPr>
          <p:nvPr/>
        </p:nvSpPr>
        <p:spPr bwMode="auto">
          <a:xfrm>
            <a:off x="7637464" y="1181100"/>
            <a:ext cx="1728787" cy="503238"/>
          </a:xfrm>
          <a:prstGeom prst="roundRect">
            <a:avLst>
              <a:gd name="adj" fmla="val 16667"/>
            </a:avLst>
          </a:prstGeom>
          <a:solidFill>
            <a:srgbClr val="AFFF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/>
              <a:t>仮の平均</a:t>
            </a:r>
          </a:p>
        </p:txBody>
      </p:sp>
      <p:sp>
        <p:nvSpPr>
          <p:cNvPr id="7" name="下矢印 6"/>
          <p:cNvSpPr>
            <a:spLocks noChangeArrowheads="1"/>
          </p:cNvSpPr>
          <p:nvPr/>
        </p:nvSpPr>
        <p:spPr bwMode="auto">
          <a:xfrm>
            <a:off x="8442325" y="3098800"/>
            <a:ext cx="317500" cy="317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AFFFFF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endParaRPr lang="ja-JP" altLang="en-US"/>
          </a:p>
        </p:txBody>
      </p:sp>
      <p:sp>
        <p:nvSpPr>
          <p:cNvPr id="30" name="テキスト ボックス 29"/>
          <p:cNvSpPr txBox="1">
            <a:spLocks noChangeArrowheads="1"/>
          </p:cNvSpPr>
          <p:nvPr/>
        </p:nvSpPr>
        <p:spPr bwMode="auto">
          <a:xfrm>
            <a:off x="1951038" y="4394201"/>
            <a:ext cx="906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３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1" name="テキスト ボックス 30"/>
          <p:cNvSpPr txBox="1">
            <a:spLocks noChangeArrowheads="1"/>
          </p:cNvSpPr>
          <p:nvPr/>
        </p:nvSpPr>
        <p:spPr bwMode="auto">
          <a:xfrm>
            <a:off x="3205163" y="4394201"/>
            <a:ext cx="908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２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2" name="テキスト ボックス 31"/>
          <p:cNvSpPr txBox="1">
            <a:spLocks noChangeArrowheads="1"/>
          </p:cNvSpPr>
          <p:nvPr/>
        </p:nvSpPr>
        <p:spPr bwMode="auto">
          <a:xfrm>
            <a:off x="4460876" y="4394201"/>
            <a:ext cx="906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１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4" name="テキスト ボックス 33"/>
          <p:cNvSpPr txBox="1">
            <a:spLocks noChangeArrowheads="1"/>
          </p:cNvSpPr>
          <p:nvPr/>
        </p:nvSpPr>
        <p:spPr bwMode="auto">
          <a:xfrm>
            <a:off x="5715001" y="4394201"/>
            <a:ext cx="9064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５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5" name="テキスト ボックス 34"/>
          <p:cNvSpPr txBox="1">
            <a:spLocks noChangeArrowheads="1"/>
          </p:cNvSpPr>
          <p:nvPr/>
        </p:nvSpPr>
        <p:spPr bwMode="auto">
          <a:xfrm>
            <a:off x="6969125" y="4394201"/>
            <a:ext cx="908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２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7" name="テキスト ボックス 36"/>
          <p:cNvSpPr txBox="1">
            <a:spLocks noChangeArrowheads="1"/>
          </p:cNvSpPr>
          <p:nvPr/>
        </p:nvSpPr>
        <p:spPr bwMode="auto">
          <a:xfrm>
            <a:off x="9478963" y="4394201"/>
            <a:ext cx="908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/>
              <a:t>　１</a:t>
            </a:r>
            <a:r>
              <a:rPr lang="en-US" altLang="ja-JP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36" name="テキスト ボックス 35"/>
          <p:cNvSpPr txBox="1">
            <a:spLocks noChangeArrowheads="1"/>
          </p:cNvSpPr>
          <p:nvPr/>
        </p:nvSpPr>
        <p:spPr bwMode="auto">
          <a:xfrm>
            <a:off x="1897063" y="5167314"/>
            <a:ext cx="88122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2800"/>
              <a:t>（３＋２＋１＋５＋２＋０＋１）</a:t>
            </a:r>
            <a:r>
              <a:rPr lang="en-US" altLang="ja-JP" sz="2800"/>
              <a:t>÷</a:t>
            </a:r>
            <a:r>
              <a:rPr lang="ja-JP" altLang="en-US" sz="2800"/>
              <a:t>７＝２</a:t>
            </a:r>
          </a:p>
        </p:txBody>
      </p:sp>
      <p:sp>
        <p:nvSpPr>
          <p:cNvPr id="38" name="テキスト ボックス 37"/>
          <p:cNvSpPr txBox="1">
            <a:spLocks noChangeArrowheads="1"/>
          </p:cNvSpPr>
          <p:nvPr/>
        </p:nvSpPr>
        <p:spPr bwMode="auto">
          <a:xfrm>
            <a:off x="1908175" y="5838825"/>
            <a:ext cx="8813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2800"/>
              <a:t>５３＋２＝５５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107364" y="5964239"/>
            <a:ext cx="250983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2800" u="heavy" dirty="0"/>
              <a:t>答え　　５５ </a:t>
            </a:r>
            <a:r>
              <a:rPr lang="en-US" altLang="ja-JP" sz="2800" u="heavy" dirty="0">
                <a:latin typeface="HGP教科書体" panose="02020600000000000000" pitchFamily="18" charset="-128"/>
                <a:ea typeface="HGP教科書体" panose="02020600000000000000" pitchFamily="18" charset="-128"/>
              </a:rPr>
              <a:t>g</a:t>
            </a:r>
            <a:endParaRPr lang="ja-JP" altLang="en-US" sz="2800" u="heavy" dirty="0"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3" grpId="0"/>
      <p:bldP spid="4" grpId="0" animBg="1"/>
      <p:bldP spid="7" grpId="0" animBg="1"/>
      <p:bldP spid="30" grpId="0"/>
      <p:bldP spid="31" grpId="0"/>
      <p:bldP spid="32" grpId="0"/>
      <p:bldP spid="34" grpId="0"/>
      <p:bldP spid="35" grpId="0"/>
      <p:bldP spid="37" grpId="0"/>
      <p:bldP spid="36" grpId="0"/>
      <p:bldP spid="38" grpId="0"/>
      <p:bldP spid="3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heme/theme1.xml><?xml version="1.0" encoding="utf-8"?>
<a:theme xmlns:a="http://schemas.openxmlformats.org/drawingml/2006/main" name="標準デザイン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rgbClr val="AFFFFF"/>
        </a:solidFill>
        <a:ln w="9525" algn="ctr">
          <a:solidFill>
            <a:schemeClr val="tx1"/>
          </a:solidFill>
          <a:round/>
          <a:headEnd/>
          <a:tailEnd/>
        </a:ln>
        <a:effectLst/>
      </a:spPr>
      <a:bodyPr anchor="ctr"/>
      <a:lstStyle>
        <a:defPPr algn="ctr" eaLnBrk="1" hangingPunct="1">
          <a:defRPr/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1043</TotalTime>
  <Words>258</Words>
  <Application>Microsoft Office PowerPoint</Application>
  <PresentationFormat>ワイド画面</PresentationFormat>
  <Paragraphs>95</Paragraphs>
  <Slides>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Calibri</vt:lpstr>
      <vt:lpstr>ＭＳ Ｐゴシック</vt:lpstr>
      <vt:lpstr>Arial</vt:lpstr>
      <vt:lpstr>HGP教科書体</vt:lpstr>
      <vt:lpstr>標準デザイン</vt:lpstr>
      <vt:lpstr>５年 「ならした大きさを考えよう」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教育センター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豊田小学校</dc:creator>
  <cp:lastModifiedBy>小泉 浩</cp:lastModifiedBy>
  <cp:revision>34</cp:revision>
  <dcterms:created xsi:type="dcterms:W3CDTF">2008-03-13T07:56:32Z</dcterms:created>
  <dcterms:modified xsi:type="dcterms:W3CDTF">2020-10-17T01:19:57Z</dcterms:modified>
</cp:coreProperties>
</file>