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7" r:id="rId2"/>
    <p:sldId id="343" r:id="rId3"/>
    <p:sldId id="344" r:id="rId4"/>
    <p:sldId id="345" r:id="rId5"/>
    <p:sldId id="346" r:id="rId6"/>
    <p:sldId id="347" r:id="rId7"/>
    <p:sldId id="348" r:id="rId8"/>
    <p:sldId id="349" r:id="rId9"/>
    <p:sldId id="350" r:id="rId10"/>
    <p:sldId id="351" r:id="rId11"/>
    <p:sldId id="352" r:id="rId12"/>
    <p:sldId id="353" r:id="rId13"/>
    <p:sldId id="354" r:id="rId14"/>
    <p:sldId id="355" r:id="rId15"/>
    <p:sldId id="356" r:id="rId16"/>
    <p:sldId id="357" r:id="rId17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8E40"/>
    <a:srgbClr val="FF99CC"/>
    <a:srgbClr val="FFFF66"/>
    <a:srgbClr val="66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1" autoAdjust="0"/>
    <p:restoredTop sz="99401" autoAdjust="0"/>
  </p:normalViewPr>
  <p:slideViewPr>
    <p:cSldViewPr showGuides="1">
      <p:cViewPr varScale="1">
        <p:scale>
          <a:sx n="71" d="100"/>
          <a:sy n="71" d="100"/>
        </p:scale>
        <p:origin x="480" y="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F915D78-5A22-451C-9B52-958158CE9F39}" type="datetimeFigureOut">
              <a:rPr lang="ja-JP" altLang="en-US"/>
              <a:pPr>
                <a:defRPr/>
              </a:pPr>
              <a:t>2020/6/12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9517D7-17FE-4D36-9C48-BA9D2B5AA65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8106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 smtClean="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6348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582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63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42844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28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81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20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93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86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04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55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17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14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2020/6/12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04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94537" y="625496"/>
            <a:ext cx="8316924" cy="3168351"/>
          </a:xfrm>
          <a:ln w="38100">
            <a:solidFill>
              <a:srgbClr val="FFFF00"/>
            </a:solidFill>
          </a:ln>
        </p:spPr>
        <p:txBody>
          <a:bodyPr anchor="ctr">
            <a:noAutofit/>
          </a:bodyPr>
          <a:lstStyle/>
          <a:p>
            <a:r>
              <a:rPr lang="ja-JP" altLang="en-US" sz="8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小学生のうちに</a:t>
            </a:r>
            <a:r>
              <a:rPr lang="en-US" altLang="ja-JP" sz="8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/>
            </a:r>
            <a:br>
              <a:rPr lang="en-US" altLang="ja-JP" sz="8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</a:br>
            <a:r>
              <a:rPr lang="ja-JP" altLang="en-US" sz="8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覚えたいことわざ１</a:t>
            </a: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フレーム 7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4663"/>
              </a:avLst>
            </a:prstGeom>
            <a:solidFill>
              <a:schemeClr val="accent4">
                <a:lumMod val="75000"/>
              </a:schemeClr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9" name="フレーム 8"/>
            <p:cNvSpPr/>
            <p:nvPr/>
          </p:nvSpPr>
          <p:spPr>
            <a:xfrm>
              <a:off x="323528" y="332656"/>
              <a:ext cx="8496944" cy="619268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4" name="正方形/長方形 3"/>
          <p:cNvSpPr/>
          <p:nvPr/>
        </p:nvSpPr>
        <p:spPr>
          <a:xfrm>
            <a:off x="1798931" y="4156429"/>
            <a:ext cx="687720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・ことわざとその意味を覚えましょう</a:t>
            </a:r>
            <a:endParaRPr lang="en-US" altLang="ja-JP" sz="400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sz="4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・ことわざは全部で１５個</a:t>
            </a:r>
            <a:endParaRPr lang="ja-JP" altLang="en-US" sz="40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4188575"/>
      </p:ext>
    </p:extLst>
  </p:cSld>
  <p:clrMapOvr>
    <a:masterClrMapping/>
  </p:clrMapOvr>
  <p:transition advTm="3401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4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8841432" y="332656"/>
            <a:ext cx="800219" cy="6120680"/>
          </a:xfrm>
          <a:prstGeom prst="rect">
            <a:avLst/>
          </a:prstGeom>
          <a:solidFill>
            <a:srgbClr val="FFFF99"/>
          </a:solidFill>
          <a:ln w="57150">
            <a:solidFill>
              <a:srgbClr val="FFFF99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4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ことわざを覚えましょう</a:t>
            </a:r>
            <a:endParaRPr kumimoji="1" lang="ja-JP" altLang="en-US" sz="4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62" name="円/楕円 61"/>
          <p:cNvSpPr/>
          <p:nvPr/>
        </p:nvSpPr>
        <p:spPr>
          <a:xfrm>
            <a:off x="9396287" y="366522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円/楕円 62"/>
          <p:cNvSpPr/>
          <p:nvPr/>
        </p:nvSpPr>
        <p:spPr>
          <a:xfrm>
            <a:off x="8877370" y="366522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円/楕円 67"/>
          <p:cNvSpPr/>
          <p:nvPr/>
        </p:nvSpPr>
        <p:spPr>
          <a:xfrm>
            <a:off x="9388398" y="6216806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縦巻き 18"/>
          <p:cNvSpPr/>
          <p:nvPr/>
        </p:nvSpPr>
        <p:spPr>
          <a:xfrm>
            <a:off x="4985769" y="625461"/>
            <a:ext cx="2734147" cy="5943870"/>
          </a:xfrm>
          <a:prstGeom prst="verticalScroll">
            <a:avLst>
              <a:gd name="adj" fmla="val 7172"/>
            </a:avLst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6000" b="1" kern="100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思い立ったが</a:t>
            </a:r>
            <a:endParaRPr lang="en-US" altLang="ja-JP" sz="6000" b="1" kern="100" dirty="0" smtClean="0">
              <a:latin typeface="AR教科書体M" panose="03000609000000000000" pitchFamily="65" charset="-128"/>
              <a:ea typeface="AR教科書体M" panose="03000609000000000000" pitchFamily="65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6000" b="1" kern="100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吉日</a:t>
            </a:r>
            <a:r>
              <a:rPr lang="ja-JP" altLang="en-US" sz="2400" b="1" kern="100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（きちじつ）</a:t>
            </a:r>
            <a:endParaRPr lang="ja-JP" altLang="en-US" sz="2400" b="1" kern="100" dirty="0">
              <a:latin typeface="AR教科書体M" panose="03000609000000000000" pitchFamily="65" charset="-128"/>
              <a:ea typeface="AR教科書体M" panose="03000609000000000000" pitchFamily="65" charset="-128"/>
              <a:cs typeface="Times New Roman" panose="02020603050405020304" pitchFamily="18" charset="0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632520" y="564910"/>
            <a:ext cx="3071949" cy="5850284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 vert="eaVert" wrap="square" lIns="180000" tIns="180000" rIns="180000" bIns="180000">
            <a:spAutoFit/>
          </a:bodyPr>
          <a:lstStyle/>
          <a:p>
            <a:r>
              <a:rPr lang="ja-JP" altLang="en-US" sz="4400" b="1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物事を始めようと</a:t>
            </a:r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決心</a:t>
            </a:r>
            <a:endParaRPr lang="en-US" altLang="ja-JP" sz="4400" b="1" dirty="0" smtClean="0">
              <a:latin typeface="AR教科書体M" panose="03000609000000000000" pitchFamily="65" charset="-128"/>
              <a:ea typeface="AR教科書体M" panose="03000609000000000000" pitchFamily="65" charset="-128"/>
              <a:cs typeface="Times New Roman" panose="02020603050405020304" pitchFamily="18" charset="0"/>
            </a:endParaRPr>
          </a:p>
          <a:p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したら</a:t>
            </a:r>
            <a:r>
              <a:rPr lang="ja-JP" altLang="en-US" sz="4400" b="1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、始める日を</a:t>
            </a:r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選</a:t>
            </a:r>
            <a:endParaRPr lang="en-US" altLang="ja-JP" sz="4400" b="1" dirty="0" smtClean="0">
              <a:latin typeface="AR教科書体M" panose="03000609000000000000" pitchFamily="65" charset="-128"/>
              <a:ea typeface="AR教科書体M" panose="03000609000000000000" pitchFamily="65" charset="-128"/>
              <a:cs typeface="Times New Roman" panose="02020603050405020304" pitchFamily="18" charset="0"/>
            </a:endParaRPr>
          </a:p>
          <a:p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ばずに</a:t>
            </a:r>
            <a:r>
              <a:rPr lang="ja-JP" altLang="en-US" sz="4400" b="1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、すぐに</a:t>
            </a:r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始めた</a:t>
            </a:r>
            <a:endParaRPr lang="en-US" altLang="ja-JP" sz="4400" b="1" dirty="0" smtClean="0">
              <a:latin typeface="AR教科書体M" panose="03000609000000000000" pitchFamily="65" charset="-128"/>
              <a:ea typeface="AR教科書体M" panose="03000609000000000000" pitchFamily="65" charset="-128"/>
              <a:cs typeface="Times New Roman" panose="02020603050405020304" pitchFamily="18" charset="0"/>
            </a:endParaRPr>
          </a:p>
          <a:p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ほうが</a:t>
            </a:r>
            <a:r>
              <a:rPr lang="ja-JP" altLang="en-US" sz="4400" b="1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よいという</a:t>
            </a:r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こと</a:t>
            </a:r>
            <a:r>
              <a:rPr lang="ja-JP" altLang="ja-JP" sz="4400" b="1" dirty="0" smtClean="0">
                <a:solidFill>
                  <a:schemeClr val="bg1"/>
                </a:solidFill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。</a:t>
            </a:r>
            <a:endParaRPr lang="ja-JP" altLang="en-US" sz="1200" dirty="0">
              <a:solidFill>
                <a:schemeClr val="bg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8869481" y="6216806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704528" y="625461"/>
            <a:ext cx="201295" cy="19838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3445418" y="625461"/>
            <a:ext cx="201295" cy="19838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704528" y="6182940"/>
            <a:ext cx="201295" cy="19838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3445418" y="6182940"/>
            <a:ext cx="201295" cy="19838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897847" y="738102"/>
            <a:ext cx="861774" cy="3963586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ja-JP" altLang="en-US" sz="44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ことわざの意味</a:t>
            </a:r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7753510" y="738102"/>
            <a:ext cx="861774" cy="285751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ja-JP" altLang="en-US" sz="44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ことわざ九</a:t>
            </a:r>
            <a:endParaRPr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93286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594"/>
    </mc:Choice>
    <mc:Fallback>
      <p:transition spd="slow" advTm="1359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 animBg="1"/>
      <p:bldP spid="10" grpId="0" uiExpand="1" animBg="1"/>
      <p:bldP spid="11" grpId="0" uiExpand="1" animBg="1"/>
      <p:bldP spid="13" grpId="0" uiExpand="1" animBg="1"/>
      <p:bldP spid="14" grpId="0" uiExpan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4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8841432" y="332656"/>
            <a:ext cx="800219" cy="6120680"/>
          </a:xfrm>
          <a:prstGeom prst="rect">
            <a:avLst/>
          </a:prstGeom>
          <a:solidFill>
            <a:srgbClr val="FFFF99"/>
          </a:solidFill>
          <a:ln w="57150">
            <a:solidFill>
              <a:srgbClr val="FFFF99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4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ことわざを覚えましょう</a:t>
            </a:r>
            <a:endParaRPr kumimoji="1" lang="ja-JP" altLang="en-US" sz="4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62" name="円/楕円 61"/>
          <p:cNvSpPr/>
          <p:nvPr/>
        </p:nvSpPr>
        <p:spPr>
          <a:xfrm>
            <a:off x="9396287" y="366522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円/楕円 62"/>
          <p:cNvSpPr/>
          <p:nvPr/>
        </p:nvSpPr>
        <p:spPr>
          <a:xfrm>
            <a:off x="8877370" y="366522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円/楕円 67"/>
          <p:cNvSpPr/>
          <p:nvPr/>
        </p:nvSpPr>
        <p:spPr>
          <a:xfrm>
            <a:off x="9388398" y="6216806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縦巻き 18"/>
          <p:cNvSpPr/>
          <p:nvPr/>
        </p:nvSpPr>
        <p:spPr>
          <a:xfrm>
            <a:off x="4985769" y="625461"/>
            <a:ext cx="2734147" cy="5943870"/>
          </a:xfrm>
          <a:prstGeom prst="verticalScroll">
            <a:avLst>
              <a:gd name="adj" fmla="val 7172"/>
            </a:avLst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6000" b="1" kern="100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親の心子知らず</a:t>
            </a:r>
            <a:endParaRPr lang="ja-JP" altLang="en-US" sz="2400" b="1" kern="100" dirty="0">
              <a:latin typeface="AR教科書体M" panose="03000609000000000000" pitchFamily="65" charset="-128"/>
              <a:ea typeface="AR教科書体M" panose="03000609000000000000" pitchFamily="65" charset="-128"/>
              <a:cs typeface="Times New Roman" panose="02020603050405020304" pitchFamily="18" charset="0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632520" y="564910"/>
            <a:ext cx="3071949" cy="5850284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 vert="eaVert" wrap="square" lIns="180000" tIns="180000" rIns="180000" bIns="180000">
            <a:spAutoFit/>
          </a:bodyPr>
          <a:lstStyle/>
          <a:p>
            <a:r>
              <a:rPr lang="ja-JP" altLang="en-US" sz="4400" b="1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親の子どもへの愛情</a:t>
            </a:r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を</a:t>
            </a:r>
            <a:endParaRPr lang="en-US" altLang="ja-JP" sz="4400" b="1" dirty="0" smtClean="0">
              <a:latin typeface="AR教科書体M" panose="03000609000000000000" pitchFamily="65" charset="-128"/>
              <a:ea typeface="AR教科書体M" panose="03000609000000000000" pitchFamily="65" charset="-128"/>
              <a:cs typeface="Times New Roman" panose="02020603050405020304" pitchFamily="18" charset="0"/>
            </a:endParaRPr>
          </a:p>
          <a:p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知らないで</a:t>
            </a:r>
            <a:r>
              <a:rPr lang="ja-JP" altLang="en-US" sz="4400" b="1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、子ども</a:t>
            </a:r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は</a:t>
            </a:r>
            <a:endParaRPr lang="en-US" altLang="ja-JP" sz="4400" b="1" dirty="0" smtClean="0">
              <a:latin typeface="AR教科書体M" panose="03000609000000000000" pitchFamily="65" charset="-128"/>
              <a:ea typeface="AR教科書体M" panose="03000609000000000000" pitchFamily="65" charset="-128"/>
              <a:cs typeface="Times New Roman" panose="02020603050405020304" pitchFamily="18" charset="0"/>
            </a:endParaRPr>
          </a:p>
          <a:p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好き勝手</a:t>
            </a:r>
            <a:r>
              <a:rPr lang="ja-JP" altLang="en-US" sz="4400" b="1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にふるまう</a:t>
            </a:r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も</a:t>
            </a:r>
            <a:endParaRPr lang="en-US" altLang="ja-JP" sz="4400" b="1" dirty="0" smtClean="0">
              <a:latin typeface="AR教科書体M" panose="03000609000000000000" pitchFamily="65" charset="-128"/>
              <a:ea typeface="AR教科書体M" panose="03000609000000000000" pitchFamily="65" charset="-128"/>
              <a:cs typeface="Times New Roman" panose="02020603050405020304" pitchFamily="18" charset="0"/>
            </a:endParaRPr>
          </a:p>
          <a:p>
            <a:r>
              <a:rPr lang="ja-JP" altLang="en-US" sz="4400" b="1" dirty="0" err="1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のだ</a:t>
            </a:r>
            <a:r>
              <a:rPr lang="ja-JP" altLang="en-US" sz="4400" b="1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ということ。</a:t>
            </a:r>
            <a:r>
              <a:rPr lang="ja-JP" altLang="ja-JP" sz="4400" b="1" dirty="0" smtClean="0">
                <a:solidFill>
                  <a:schemeClr val="bg1"/>
                </a:solidFill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。</a:t>
            </a:r>
            <a:endParaRPr lang="ja-JP" altLang="en-US" sz="1200" dirty="0">
              <a:solidFill>
                <a:schemeClr val="bg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8869481" y="6216806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704528" y="625461"/>
            <a:ext cx="201295" cy="19838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3445418" y="625461"/>
            <a:ext cx="201295" cy="19838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704528" y="6182940"/>
            <a:ext cx="201295" cy="19838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3445418" y="6182940"/>
            <a:ext cx="201295" cy="19838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897847" y="738102"/>
            <a:ext cx="861774" cy="3963586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ja-JP" altLang="en-US" sz="44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ことわざの意味</a:t>
            </a:r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7753510" y="738102"/>
            <a:ext cx="861774" cy="285751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ja-JP" altLang="en-US" sz="44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ことわざ十</a:t>
            </a:r>
            <a:endParaRPr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63141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717"/>
    </mc:Choice>
    <mc:Fallback>
      <p:transition spd="slow" advTm="1271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 animBg="1"/>
      <p:bldP spid="10" grpId="0" uiExpand="1" animBg="1"/>
      <p:bldP spid="11" grpId="0" uiExpand="1" animBg="1"/>
      <p:bldP spid="13" grpId="0" uiExpand="1" animBg="1"/>
      <p:bldP spid="14" grpId="0" uiExpan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4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8841432" y="332656"/>
            <a:ext cx="800219" cy="6120680"/>
          </a:xfrm>
          <a:prstGeom prst="rect">
            <a:avLst/>
          </a:prstGeom>
          <a:solidFill>
            <a:srgbClr val="FFFF99"/>
          </a:solidFill>
          <a:ln w="57150">
            <a:solidFill>
              <a:srgbClr val="FFFF99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4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ことわざを覚えましょう</a:t>
            </a:r>
            <a:endParaRPr kumimoji="1" lang="ja-JP" altLang="en-US" sz="4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62" name="円/楕円 61"/>
          <p:cNvSpPr/>
          <p:nvPr/>
        </p:nvSpPr>
        <p:spPr>
          <a:xfrm>
            <a:off x="9396287" y="366522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円/楕円 62"/>
          <p:cNvSpPr/>
          <p:nvPr/>
        </p:nvSpPr>
        <p:spPr>
          <a:xfrm>
            <a:off x="8877370" y="366522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円/楕円 67"/>
          <p:cNvSpPr/>
          <p:nvPr/>
        </p:nvSpPr>
        <p:spPr>
          <a:xfrm>
            <a:off x="9388398" y="6216806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縦巻き 18"/>
          <p:cNvSpPr/>
          <p:nvPr/>
        </p:nvSpPr>
        <p:spPr>
          <a:xfrm>
            <a:off x="4985769" y="625461"/>
            <a:ext cx="2734147" cy="5943870"/>
          </a:xfrm>
          <a:prstGeom prst="verticalScroll">
            <a:avLst>
              <a:gd name="adj" fmla="val 7172"/>
            </a:avLst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6000" b="1" kern="100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壁に耳あり</a:t>
            </a:r>
          </a:p>
          <a:p>
            <a:pPr>
              <a:spcAft>
                <a:spcPts val="0"/>
              </a:spcAft>
            </a:pPr>
            <a:r>
              <a:rPr lang="ja-JP" altLang="en-US" sz="6000" b="1" kern="100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障子に目あり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632520" y="564910"/>
            <a:ext cx="3071949" cy="5850284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 vert="eaVert" wrap="square" lIns="180000" tIns="180000" rIns="180000" bIns="180000">
            <a:spAutoFit/>
          </a:bodyPr>
          <a:lstStyle/>
          <a:p>
            <a:r>
              <a:rPr lang="ja-JP" altLang="en-US" sz="4400" b="1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かくし事は、</a:t>
            </a:r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とにかく</a:t>
            </a:r>
            <a:endParaRPr lang="en-US" altLang="ja-JP" sz="4400" b="1" dirty="0" smtClean="0">
              <a:latin typeface="AR教科書体M" panose="03000609000000000000" pitchFamily="65" charset="-128"/>
              <a:ea typeface="AR教科書体M" panose="03000609000000000000" pitchFamily="65" charset="-128"/>
              <a:cs typeface="Times New Roman" panose="02020603050405020304" pitchFamily="18" charset="0"/>
            </a:endParaRPr>
          </a:p>
          <a:p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もれやすい</a:t>
            </a:r>
            <a:r>
              <a:rPr lang="ja-JP" altLang="en-US" sz="4400" b="1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ものだから</a:t>
            </a:r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、</a:t>
            </a:r>
            <a:endParaRPr lang="en-US" altLang="ja-JP" sz="4400" b="1" dirty="0" smtClean="0">
              <a:latin typeface="AR教科書体M" panose="03000609000000000000" pitchFamily="65" charset="-128"/>
              <a:ea typeface="AR教科書体M" panose="03000609000000000000" pitchFamily="65" charset="-128"/>
              <a:cs typeface="Times New Roman" panose="02020603050405020304" pitchFamily="18" charset="0"/>
            </a:endParaRPr>
          </a:p>
          <a:p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注意</a:t>
            </a:r>
            <a:r>
              <a:rPr lang="ja-JP" altLang="en-US" sz="4400" b="1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した方がいい</a:t>
            </a:r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とい</a:t>
            </a:r>
            <a:endParaRPr lang="en-US" altLang="ja-JP" sz="4400" b="1" dirty="0" smtClean="0">
              <a:latin typeface="AR教科書体M" panose="03000609000000000000" pitchFamily="65" charset="-128"/>
              <a:ea typeface="AR教科書体M" panose="03000609000000000000" pitchFamily="65" charset="-128"/>
              <a:cs typeface="Times New Roman" panose="02020603050405020304" pitchFamily="18" charset="0"/>
            </a:endParaRPr>
          </a:p>
          <a:p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ういましめ</a:t>
            </a:r>
            <a:r>
              <a:rPr lang="ja-JP" altLang="ja-JP" sz="4400" b="1" dirty="0" smtClean="0">
                <a:solidFill>
                  <a:schemeClr val="bg1"/>
                </a:solidFill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。</a:t>
            </a:r>
            <a:endParaRPr lang="ja-JP" altLang="en-US" sz="1200" dirty="0">
              <a:solidFill>
                <a:schemeClr val="bg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8869481" y="6216806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704528" y="625461"/>
            <a:ext cx="201295" cy="19838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3445418" y="625461"/>
            <a:ext cx="201295" cy="19838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704528" y="6182940"/>
            <a:ext cx="201295" cy="19838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3445418" y="6182940"/>
            <a:ext cx="201295" cy="19838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897847" y="738102"/>
            <a:ext cx="861774" cy="3963586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ja-JP" altLang="en-US" sz="44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ことわざの意味</a:t>
            </a:r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7753510" y="738102"/>
            <a:ext cx="861774" cy="3410549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ja-JP" altLang="en-US" sz="44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ことわざ十一</a:t>
            </a:r>
            <a:endParaRPr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03411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988"/>
    </mc:Choice>
    <mc:Fallback>
      <p:transition spd="slow" advTm="1298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 animBg="1"/>
      <p:bldP spid="10" grpId="0" uiExpand="1" animBg="1"/>
      <p:bldP spid="11" grpId="0" uiExpand="1" animBg="1"/>
      <p:bldP spid="13" grpId="0" uiExpand="1" animBg="1"/>
      <p:bldP spid="14" grpId="0" uiExpan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4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8841432" y="332656"/>
            <a:ext cx="800219" cy="6120680"/>
          </a:xfrm>
          <a:prstGeom prst="rect">
            <a:avLst/>
          </a:prstGeom>
          <a:solidFill>
            <a:srgbClr val="FFFF99"/>
          </a:solidFill>
          <a:ln w="57150">
            <a:solidFill>
              <a:srgbClr val="FFFF99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4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ことわざを覚えましょう</a:t>
            </a:r>
            <a:endParaRPr kumimoji="1" lang="ja-JP" altLang="en-US" sz="4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62" name="円/楕円 61"/>
          <p:cNvSpPr/>
          <p:nvPr/>
        </p:nvSpPr>
        <p:spPr>
          <a:xfrm>
            <a:off x="9396287" y="366522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円/楕円 62"/>
          <p:cNvSpPr/>
          <p:nvPr/>
        </p:nvSpPr>
        <p:spPr>
          <a:xfrm>
            <a:off x="8877370" y="366522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円/楕円 67"/>
          <p:cNvSpPr/>
          <p:nvPr/>
        </p:nvSpPr>
        <p:spPr>
          <a:xfrm>
            <a:off x="9388398" y="6216806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縦巻き 18"/>
          <p:cNvSpPr/>
          <p:nvPr/>
        </p:nvSpPr>
        <p:spPr>
          <a:xfrm>
            <a:off x="4985769" y="625461"/>
            <a:ext cx="2734147" cy="5943870"/>
          </a:xfrm>
          <a:prstGeom prst="verticalScroll">
            <a:avLst>
              <a:gd name="adj" fmla="val 7172"/>
            </a:avLst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6000" b="1" kern="100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帯に</a:t>
            </a:r>
            <a:r>
              <a:rPr lang="ja-JP" altLang="en-US" sz="6000" b="1" kern="100" dirty="0" err="1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短し</a:t>
            </a:r>
            <a:endParaRPr lang="ja-JP" altLang="en-US" sz="6000" b="1" kern="100" dirty="0">
              <a:latin typeface="AR教科書体M" panose="03000609000000000000" pitchFamily="65" charset="-128"/>
              <a:ea typeface="AR教科書体M" panose="03000609000000000000" pitchFamily="65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6000" b="1" kern="100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たすきに</a:t>
            </a:r>
            <a:r>
              <a:rPr lang="ja-JP" altLang="en-US" sz="6000" b="1" kern="100" dirty="0" err="1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長し</a:t>
            </a:r>
            <a:endParaRPr lang="ja-JP" altLang="en-US" sz="6000" b="1" kern="100" dirty="0">
              <a:latin typeface="AR教科書体M" panose="03000609000000000000" pitchFamily="65" charset="-128"/>
              <a:ea typeface="AR教科書体M" panose="03000609000000000000" pitchFamily="65" charset="-128"/>
              <a:cs typeface="Times New Roman" panose="02020603050405020304" pitchFamily="18" charset="0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309628" y="564910"/>
            <a:ext cx="2394841" cy="5850284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 vert="eaVert" wrap="square" lIns="180000" tIns="180000" rIns="180000" bIns="180000">
            <a:spAutoFit/>
          </a:bodyPr>
          <a:lstStyle/>
          <a:p>
            <a:r>
              <a:rPr lang="ja-JP" altLang="en-US" sz="4400" b="1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物事が中途半端で何</a:t>
            </a:r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に</a:t>
            </a:r>
            <a:endParaRPr lang="en-US" altLang="ja-JP" sz="4400" b="1" dirty="0" smtClean="0">
              <a:latin typeface="AR教科書体M" panose="03000609000000000000" pitchFamily="65" charset="-128"/>
              <a:ea typeface="AR教科書体M" panose="03000609000000000000" pitchFamily="65" charset="-128"/>
              <a:cs typeface="Times New Roman" panose="02020603050405020304" pitchFamily="18" charset="0"/>
            </a:endParaRPr>
          </a:p>
          <a:p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も</a:t>
            </a:r>
            <a:r>
              <a:rPr lang="ja-JP" altLang="en-US" sz="4400" b="1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使えず、役に立</a:t>
            </a:r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たな</a:t>
            </a:r>
            <a:endParaRPr lang="en-US" altLang="ja-JP" sz="4400" b="1" dirty="0" smtClean="0">
              <a:latin typeface="AR教科書体M" panose="03000609000000000000" pitchFamily="65" charset="-128"/>
              <a:ea typeface="AR教科書体M" panose="03000609000000000000" pitchFamily="65" charset="-128"/>
              <a:cs typeface="Times New Roman" panose="02020603050405020304" pitchFamily="18" charset="0"/>
            </a:endParaRPr>
          </a:p>
          <a:p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い</a:t>
            </a:r>
            <a:r>
              <a:rPr lang="ja-JP" altLang="en-US" sz="4400" b="1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こと</a:t>
            </a:r>
            <a:r>
              <a:rPr lang="ja-JP" altLang="ja-JP" sz="4400" b="1" dirty="0" smtClean="0">
                <a:solidFill>
                  <a:schemeClr val="bg1"/>
                </a:solidFill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。</a:t>
            </a:r>
            <a:endParaRPr lang="ja-JP" altLang="en-US" sz="1200" dirty="0">
              <a:solidFill>
                <a:schemeClr val="bg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8869481" y="6216806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1352600" y="625461"/>
            <a:ext cx="201295" cy="19838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3445418" y="625461"/>
            <a:ext cx="201295" cy="19838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1352600" y="6182940"/>
            <a:ext cx="201295" cy="19838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3445418" y="6182940"/>
            <a:ext cx="201295" cy="19838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897847" y="738102"/>
            <a:ext cx="861774" cy="3963586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ja-JP" altLang="en-US" sz="44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ことわざの意味</a:t>
            </a:r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7753510" y="738102"/>
            <a:ext cx="861774" cy="3410549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ja-JP" altLang="en-US" sz="44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ことわざ十二</a:t>
            </a:r>
            <a:endParaRPr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2239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610"/>
    </mc:Choice>
    <mc:Fallback>
      <p:transition spd="slow" advTm="1261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 animBg="1"/>
      <p:bldP spid="10" grpId="0" uiExpand="1" animBg="1"/>
      <p:bldP spid="11" grpId="0" uiExpand="1" animBg="1"/>
      <p:bldP spid="13" grpId="0" uiExpand="1" animBg="1"/>
      <p:bldP spid="14" grpId="0" uiExpan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4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8841432" y="332656"/>
            <a:ext cx="800219" cy="6120680"/>
          </a:xfrm>
          <a:prstGeom prst="rect">
            <a:avLst/>
          </a:prstGeom>
          <a:solidFill>
            <a:srgbClr val="FFFF99"/>
          </a:solidFill>
          <a:ln w="57150">
            <a:solidFill>
              <a:srgbClr val="FFFF99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4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ことわざを覚えましょう</a:t>
            </a:r>
            <a:endParaRPr kumimoji="1" lang="ja-JP" altLang="en-US" sz="4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62" name="円/楕円 61"/>
          <p:cNvSpPr/>
          <p:nvPr/>
        </p:nvSpPr>
        <p:spPr>
          <a:xfrm>
            <a:off x="9396287" y="366522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円/楕円 62"/>
          <p:cNvSpPr/>
          <p:nvPr/>
        </p:nvSpPr>
        <p:spPr>
          <a:xfrm>
            <a:off x="8877370" y="366522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円/楕円 67"/>
          <p:cNvSpPr/>
          <p:nvPr/>
        </p:nvSpPr>
        <p:spPr>
          <a:xfrm>
            <a:off x="9388398" y="6216806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縦巻き 18"/>
          <p:cNvSpPr/>
          <p:nvPr/>
        </p:nvSpPr>
        <p:spPr>
          <a:xfrm>
            <a:off x="4985769" y="625461"/>
            <a:ext cx="2734147" cy="5943870"/>
          </a:xfrm>
          <a:prstGeom prst="verticalScroll">
            <a:avLst>
              <a:gd name="adj" fmla="val 7172"/>
            </a:avLst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6000" b="1" kern="100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海老で鯛を釣る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1309628" y="564910"/>
            <a:ext cx="2394841" cy="5850284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 vert="eaVert" wrap="square" lIns="180000" tIns="180000" rIns="180000" bIns="180000">
            <a:spAutoFit/>
          </a:bodyPr>
          <a:lstStyle/>
          <a:p>
            <a:r>
              <a:rPr lang="ja-JP" altLang="en-US" sz="4400" b="1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少しの元手や努力で</a:t>
            </a:r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、</a:t>
            </a:r>
            <a:endParaRPr lang="en-US" altLang="ja-JP" sz="4400" b="1" dirty="0" smtClean="0">
              <a:latin typeface="AR教科書体M" panose="03000609000000000000" pitchFamily="65" charset="-128"/>
              <a:ea typeface="AR教科書体M" panose="03000609000000000000" pitchFamily="65" charset="-128"/>
              <a:cs typeface="Times New Roman" panose="02020603050405020304" pitchFamily="18" charset="0"/>
            </a:endParaRPr>
          </a:p>
          <a:p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大きな</a:t>
            </a:r>
            <a:r>
              <a:rPr lang="ja-JP" altLang="en-US" sz="4400" b="1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利益を得る</a:t>
            </a:r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こと</a:t>
            </a:r>
            <a:endParaRPr lang="en-US" altLang="ja-JP" sz="4400" b="1" dirty="0" smtClean="0">
              <a:latin typeface="AR教科書体M" panose="03000609000000000000" pitchFamily="65" charset="-128"/>
              <a:ea typeface="AR教科書体M" panose="03000609000000000000" pitchFamily="65" charset="-128"/>
              <a:cs typeface="Times New Roman" panose="02020603050405020304" pitchFamily="18" charset="0"/>
            </a:endParaRPr>
          </a:p>
          <a:p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の</a:t>
            </a:r>
            <a:r>
              <a:rPr lang="ja-JP" altLang="en-US" sz="4400" b="1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たとえ</a:t>
            </a:r>
            <a:r>
              <a:rPr lang="ja-JP" altLang="ja-JP" sz="4400" b="1" dirty="0" smtClean="0">
                <a:solidFill>
                  <a:schemeClr val="bg1"/>
                </a:solidFill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。</a:t>
            </a:r>
            <a:endParaRPr lang="ja-JP" altLang="en-US" sz="1200" dirty="0">
              <a:solidFill>
                <a:schemeClr val="bg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8869481" y="6216806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1352600" y="625461"/>
            <a:ext cx="201295" cy="19838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3445418" y="625461"/>
            <a:ext cx="201295" cy="19838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1352600" y="6182940"/>
            <a:ext cx="201295" cy="19838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3445418" y="6182940"/>
            <a:ext cx="201295" cy="19838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897847" y="738102"/>
            <a:ext cx="861774" cy="3963586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ja-JP" altLang="en-US" sz="44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ことわざの意味</a:t>
            </a:r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7753510" y="738102"/>
            <a:ext cx="861774" cy="3410549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ja-JP" altLang="en-US" sz="44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ことわざ十三</a:t>
            </a:r>
            <a:endParaRPr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15387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141"/>
    </mc:Choice>
    <mc:Fallback>
      <p:transition spd="slow" advTm="141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 animBg="1"/>
      <p:bldP spid="10" grpId="0" uiExpand="1" animBg="1"/>
      <p:bldP spid="11" grpId="0" uiExpand="1" animBg="1"/>
      <p:bldP spid="13" grpId="0" uiExpand="1" animBg="1"/>
      <p:bldP spid="14" grpId="0" uiExpan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4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8841432" y="332656"/>
            <a:ext cx="800219" cy="6120680"/>
          </a:xfrm>
          <a:prstGeom prst="rect">
            <a:avLst/>
          </a:prstGeom>
          <a:solidFill>
            <a:srgbClr val="FFFF99"/>
          </a:solidFill>
          <a:ln w="57150">
            <a:solidFill>
              <a:srgbClr val="FFFF99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4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ことわざを覚えましょう</a:t>
            </a:r>
            <a:endParaRPr kumimoji="1" lang="ja-JP" altLang="en-US" sz="4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62" name="円/楕円 61"/>
          <p:cNvSpPr/>
          <p:nvPr/>
        </p:nvSpPr>
        <p:spPr>
          <a:xfrm>
            <a:off x="9396287" y="366522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円/楕円 62"/>
          <p:cNvSpPr/>
          <p:nvPr/>
        </p:nvSpPr>
        <p:spPr>
          <a:xfrm>
            <a:off x="8877370" y="366522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円/楕円 67"/>
          <p:cNvSpPr/>
          <p:nvPr/>
        </p:nvSpPr>
        <p:spPr>
          <a:xfrm>
            <a:off x="9388398" y="6216806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縦巻き 18"/>
          <p:cNvSpPr/>
          <p:nvPr/>
        </p:nvSpPr>
        <p:spPr>
          <a:xfrm>
            <a:off x="4985769" y="625461"/>
            <a:ext cx="2734147" cy="5943870"/>
          </a:xfrm>
          <a:prstGeom prst="verticalScroll">
            <a:avLst>
              <a:gd name="adj" fmla="val 7172"/>
            </a:avLst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6000" b="1" kern="100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急がば回れ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632520" y="564910"/>
            <a:ext cx="3071949" cy="5850284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 vert="eaVert" wrap="square" lIns="180000" tIns="180000" rIns="180000" bIns="180000">
            <a:spAutoFit/>
          </a:bodyPr>
          <a:lstStyle/>
          <a:p>
            <a:r>
              <a:rPr lang="ja-JP" altLang="en-US" sz="4400" b="1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危険な近道を通るより</a:t>
            </a:r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、</a:t>
            </a:r>
            <a:endParaRPr lang="en-US" altLang="ja-JP" sz="4400" b="1" dirty="0" smtClean="0">
              <a:latin typeface="AR教科書体M" panose="03000609000000000000" pitchFamily="65" charset="-128"/>
              <a:ea typeface="AR教科書体M" panose="03000609000000000000" pitchFamily="65" charset="-128"/>
              <a:cs typeface="Times New Roman" panose="02020603050405020304" pitchFamily="18" charset="0"/>
            </a:endParaRPr>
          </a:p>
          <a:p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遠回り</a:t>
            </a:r>
            <a:r>
              <a:rPr lang="ja-JP" altLang="en-US" sz="4400" b="1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でも確実な道</a:t>
            </a:r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を</a:t>
            </a:r>
            <a:endParaRPr lang="en-US" altLang="ja-JP" sz="4400" b="1" dirty="0" smtClean="0">
              <a:latin typeface="AR教科書体M" panose="03000609000000000000" pitchFamily="65" charset="-128"/>
              <a:ea typeface="AR教科書体M" panose="03000609000000000000" pitchFamily="65" charset="-128"/>
              <a:cs typeface="Times New Roman" panose="02020603050405020304" pitchFamily="18" charset="0"/>
            </a:endParaRPr>
          </a:p>
          <a:p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通る</a:t>
            </a:r>
            <a:r>
              <a:rPr lang="ja-JP" altLang="en-US" sz="4400" b="1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方が早く目的地</a:t>
            </a:r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に</a:t>
            </a:r>
            <a:endParaRPr lang="en-US" altLang="ja-JP" sz="4400" b="1" dirty="0" smtClean="0">
              <a:latin typeface="AR教科書体M" panose="03000609000000000000" pitchFamily="65" charset="-128"/>
              <a:ea typeface="AR教科書体M" panose="03000609000000000000" pitchFamily="65" charset="-128"/>
              <a:cs typeface="Times New Roman" panose="02020603050405020304" pitchFamily="18" charset="0"/>
            </a:endParaRPr>
          </a:p>
          <a:p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着く</a:t>
            </a:r>
            <a:r>
              <a:rPr lang="ja-JP" altLang="en-US" sz="4400" b="1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ということ</a:t>
            </a:r>
            <a:r>
              <a:rPr lang="ja-JP" altLang="ja-JP" sz="4400" b="1" dirty="0" smtClean="0">
                <a:solidFill>
                  <a:schemeClr val="bg1"/>
                </a:solidFill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。</a:t>
            </a:r>
            <a:endParaRPr lang="ja-JP" altLang="en-US" sz="1200" dirty="0">
              <a:solidFill>
                <a:schemeClr val="bg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8869481" y="6216806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704528" y="625461"/>
            <a:ext cx="201295" cy="19838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3445418" y="625461"/>
            <a:ext cx="201295" cy="19838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704528" y="6182940"/>
            <a:ext cx="201295" cy="19838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3445418" y="6182940"/>
            <a:ext cx="201295" cy="19838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897847" y="738102"/>
            <a:ext cx="861774" cy="3963586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ja-JP" altLang="en-US" sz="44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ことわざの意味</a:t>
            </a:r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7753510" y="738102"/>
            <a:ext cx="861774" cy="3410549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ja-JP" altLang="en-US" sz="44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ことわざ十四</a:t>
            </a:r>
            <a:endParaRPr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11679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453"/>
    </mc:Choice>
    <mc:Fallback>
      <p:transition spd="slow" advTm="1245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 animBg="1"/>
      <p:bldP spid="10" grpId="0" uiExpand="1" animBg="1"/>
      <p:bldP spid="11" grpId="0" uiExpand="1" animBg="1"/>
      <p:bldP spid="13" grpId="0" uiExpand="1" animBg="1"/>
      <p:bldP spid="14" grpId="0" uiExpan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4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8841432" y="332656"/>
            <a:ext cx="800219" cy="6120680"/>
          </a:xfrm>
          <a:prstGeom prst="rect">
            <a:avLst/>
          </a:prstGeom>
          <a:solidFill>
            <a:srgbClr val="FFFF99"/>
          </a:solidFill>
          <a:ln w="57150">
            <a:solidFill>
              <a:srgbClr val="FFFF99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4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ことわざを覚えましょう</a:t>
            </a:r>
            <a:endParaRPr kumimoji="1" lang="ja-JP" altLang="en-US" sz="4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62" name="円/楕円 61"/>
          <p:cNvSpPr/>
          <p:nvPr/>
        </p:nvSpPr>
        <p:spPr>
          <a:xfrm>
            <a:off x="9396287" y="366522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円/楕円 62"/>
          <p:cNvSpPr/>
          <p:nvPr/>
        </p:nvSpPr>
        <p:spPr>
          <a:xfrm>
            <a:off x="8877370" y="366522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円/楕円 67"/>
          <p:cNvSpPr/>
          <p:nvPr/>
        </p:nvSpPr>
        <p:spPr>
          <a:xfrm>
            <a:off x="9388398" y="6216806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縦巻き 18"/>
          <p:cNvSpPr/>
          <p:nvPr/>
        </p:nvSpPr>
        <p:spPr>
          <a:xfrm>
            <a:off x="4985769" y="625461"/>
            <a:ext cx="2734147" cy="5943870"/>
          </a:xfrm>
          <a:prstGeom prst="verticalScroll">
            <a:avLst>
              <a:gd name="adj" fmla="val 7172"/>
            </a:avLst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6000" b="1" kern="100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嘘つき</a:t>
            </a:r>
            <a:r>
              <a:rPr lang="en-US" altLang="ja-JP" sz="2400" b="1" kern="100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(</a:t>
            </a:r>
            <a:r>
              <a:rPr lang="ja-JP" altLang="en-US" sz="2400" b="1" kern="100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うそ</a:t>
            </a:r>
            <a:r>
              <a:rPr lang="en-US" altLang="ja-JP" sz="2400" b="1" kern="100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)</a:t>
            </a:r>
            <a:r>
              <a:rPr lang="ja-JP" altLang="en-US" sz="6000" b="1" kern="100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は</a:t>
            </a:r>
            <a:r>
              <a:rPr lang="ja-JP" altLang="en-US" sz="6000" b="1" kern="100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泥棒</a:t>
            </a:r>
            <a:endParaRPr lang="en-US" altLang="ja-JP" sz="6000" b="1" kern="100" dirty="0" smtClean="0">
              <a:latin typeface="AR教科書体M" panose="03000609000000000000" pitchFamily="65" charset="-128"/>
              <a:ea typeface="AR教科書体M" panose="03000609000000000000" pitchFamily="65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ja-JP" sz="2400" b="1" kern="100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(</a:t>
            </a:r>
            <a:r>
              <a:rPr lang="ja-JP" altLang="en-US" sz="2400" b="1" kern="100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どろぼう</a:t>
            </a:r>
            <a:r>
              <a:rPr lang="en-US" altLang="ja-JP" sz="2400" b="1" kern="100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)</a:t>
            </a:r>
            <a:r>
              <a:rPr lang="ja-JP" altLang="en-US" sz="6000" b="1" kern="100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の始まり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632520" y="564910"/>
            <a:ext cx="3071949" cy="5850284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 vert="eaVert" wrap="square" lIns="180000" tIns="180000" rIns="180000" bIns="180000">
            <a:spAutoFit/>
          </a:bodyPr>
          <a:lstStyle/>
          <a:p>
            <a:r>
              <a:rPr lang="ja-JP" altLang="en-US" sz="4400" b="1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平気で嘘をつくよう</a:t>
            </a:r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に</a:t>
            </a:r>
            <a:endParaRPr lang="en-US" altLang="ja-JP" sz="4400" b="1" dirty="0" smtClean="0">
              <a:latin typeface="AR教科書体M" panose="03000609000000000000" pitchFamily="65" charset="-128"/>
              <a:ea typeface="AR教科書体M" panose="03000609000000000000" pitchFamily="65" charset="-128"/>
              <a:cs typeface="Times New Roman" panose="02020603050405020304" pitchFamily="18" charset="0"/>
            </a:endParaRPr>
          </a:p>
          <a:p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なる</a:t>
            </a:r>
            <a:r>
              <a:rPr lang="ja-JP" altLang="en-US" sz="4400" b="1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と、やがては</a:t>
            </a:r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盗み</a:t>
            </a:r>
            <a:endParaRPr lang="en-US" altLang="ja-JP" sz="4400" b="1" dirty="0" smtClean="0">
              <a:latin typeface="AR教科書体M" panose="03000609000000000000" pitchFamily="65" charset="-128"/>
              <a:ea typeface="AR教科書体M" panose="03000609000000000000" pitchFamily="65" charset="-128"/>
              <a:cs typeface="Times New Roman" panose="02020603050405020304" pitchFamily="18" charset="0"/>
            </a:endParaRPr>
          </a:p>
          <a:p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も</a:t>
            </a:r>
            <a:r>
              <a:rPr lang="ja-JP" altLang="en-US" sz="4400" b="1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平気でするように</a:t>
            </a:r>
            <a:r>
              <a:rPr lang="ja-JP" altLang="en-US" sz="4400" b="1" dirty="0" err="1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な</a:t>
            </a:r>
            <a:endParaRPr lang="en-US" altLang="ja-JP" sz="4400" b="1" dirty="0" smtClean="0">
              <a:latin typeface="AR教科書体M" panose="03000609000000000000" pitchFamily="65" charset="-128"/>
              <a:ea typeface="AR教科書体M" panose="03000609000000000000" pitchFamily="65" charset="-128"/>
              <a:cs typeface="Times New Roman" panose="02020603050405020304" pitchFamily="18" charset="0"/>
            </a:endParaRPr>
          </a:p>
          <a:p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る</a:t>
            </a:r>
            <a:r>
              <a:rPr lang="ja-JP" altLang="en-US" sz="4400" b="1" dirty="0" err="1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。</a:t>
            </a:r>
            <a:r>
              <a:rPr lang="ja-JP" altLang="ja-JP" sz="4400" b="1" dirty="0" err="1" smtClean="0">
                <a:solidFill>
                  <a:schemeClr val="bg1"/>
                </a:solidFill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。</a:t>
            </a:r>
            <a:endParaRPr lang="ja-JP" altLang="en-US" sz="1200" dirty="0">
              <a:solidFill>
                <a:schemeClr val="bg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8869481" y="6216806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704528" y="625461"/>
            <a:ext cx="201295" cy="19838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3445418" y="625461"/>
            <a:ext cx="201295" cy="19838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704528" y="6182940"/>
            <a:ext cx="201295" cy="19838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3445418" y="6182940"/>
            <a:ext cx="201295" cy="19838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897847" y="738102"/>
            <a:ext cx="861774" cy="3963586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ja-JP" altLang="en-US" sz="44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ことわざの意味</a:t>
            </a:r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7753510" y="738102"/>
            <a:ext cx="861774" cy="3410549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ja-JP" altLang="en-US" sz="44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ことわざ十五</a:t>
            </a:r>
            <a:endParaRPr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5781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986"/>
    </mc:Choice>
    <mc:Fallback>
      <p:transition spd="slow" advTm="1398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 animBg="1"/>
      <p:bldP spid="10" grpId="0" uiExpand="1" animBg="1"/>
      <p:bldP spid="11" grpId="0" uiExpand="1" animBg="1"/>
      <p:bldP spid="13" grpId="0" uiExpand="1" animBg="1"/>
      <p:bldP spid="14" grpId="0" uiExpan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4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8841432" y="332656"/>
            <a:ext cx="800219" cy="6120680"/>
          </a:xfrm>
          <a:prstGeom prst="rect">
            <a:avLst/>
          </a:prstGeom>
          <a:solidFill>
            <a:srgbClr val="FFFF99"/>
          </a:solidFill>
          <a:ln w="57150">
            <a:solidFill>
              <a:srgbClr val="FFFF99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4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ことわざを覚えましょう</a:t>
            </a:r>
            <a:endParaRPr kumimoji="1" lang="ja-JP" altLang="en-US" sz="4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62" name="円/楕円 61"/>
          <p:cNvSpPr/>
          <p:nvPr/>
        </p:nvSpPr>
        <p:spPr>
          <a:xfrm>
            <a:off x="9396287" y="366522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円/楕円 62"/>
          <p:cNvSpPr/>
          <p:nvPr/>
        </p:nvSpPr>
        <p:spPr>
          <a:xfrm>
            <a:off x="8877370" y="366522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円/楕円 67"/>
          <p:cNvSpPr/>
          <p:nvPr/>
        </p:nvSpPr>
        <p:spPr>
          <a:xfrm>
            <a:off x="9388398" y="6216806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縦巻き 18"/>
          <p:cNvSpPr/>
          <p:nvPr/>
        </p:nvSpPr>
        <p:spPr>
          <a:xfrm>
            <a:off x="4985769" y="625461"/>
            <a:ext cx="2734147" cy="5943870"/>
          </a:xfrm>
          <a:prstGeom prst="verticalScroll">
            <a:avLst>
              <a:gd name="adj" fmla="val 7172"/>
            </a:avLst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sz="4400" b="1" kern="100" dirty="0">
                <a:effectLst/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一日の</a:t>
            </a:r>
            <a:r>
              <a:rPr lang="en-US" sz="4400" b="1" kern="100" dirty="0" smtClean="0">
                <a:effectLst/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計</a:t>
            </a:r>
            <a:r>
              <a:rPr lang="en-US" altLang="ja-JP" sz="1600" b="1" kern="100" dirty="0" smtClean="0">
                <a:effectLst/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(</a:t>
            </a:r>
            <a:r>
              <a:rPr lang="ja-JP" altLang="en-US" sz="1600" b="1" kern="100" dirty="0" err="1" smtClean="0">
                <a:effectLst/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けい</a:t>
            </a:r>
            <a:r>
              <a:rPr lang="en-US" altLang="ja-JP" sz="1600" b="1" kern="100" dirty="0" smtClean="0">
                <a:effectLst/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)</a:t>
            </a:r>
            <a:r>
              <a:rPr lang="en-US" sz="4400" b="1" kern="100" dirty="0" smtClean="0">
                <a:effectLst/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は</a:t>
            </a:r>
            <a:r>
              <a:rPr lang="ja-JP" sz="4400" b="1" kern="100" dirty="0">
                <a:effectLst/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朝に</a:t>
            </a:r>
            <a:r>
              <a:rPr lang="ja-JP" sz="4400" b="1" kern="100" dirty="0" smtClean="0">
                <a:effectLst/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あり</a:t>
            </a:r>
            <a:endParaRPr lang="ja-JP" sz="4400" kern="100" dirty="0">
              <a:effectLst/>
              <a:latin typeface="AR教科書体M" panose="03000609000000000000" pitchFamily="65" charset="-128"/>
              <a:ea typeface="AR教科書体M" panose="03000609000000000000" pitchFamily="65" charset="-128"/>
              <a:cs typeface="Times New Roman" panose="02020603050405020304" pitchFamily="18" charset="0"/>
            </a:endParaRPr>
          </a:p>
          <a:p>
            <a:pPr algn="l">
              <a:spcAft>
                <a:spcPts val="0"/>
              </a:spcAft>
            </a:pPr>
            <a:r>
              <a:rPr lang="ja-JP" sz="4400" b="1" kern="100" dirty="0">
                <a:effectLst/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一年の計は元たん</a:t>
            </a:r>
            <a:r>
              <a:rPr lang="ja-JP" sz="4400" b="1" kern="100" dirty="0" smtClean="0">
                <a:effectLst/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に</a:t>
            </a:r>
            <a:endParaRPr lang="en-US" altLang="ja-JP" sz="4400" b="1" kern="100" dirty="0" smtClean="0">
              <a:effectLst/>
              <a:latin typeface="AR教科書体M" panose="03000609000000000000" pitchFamily="65" charset="-128"/>
              <a:ea typeface="AR教科書体M" panose="03000609000000000000" pitchFamily="65" charset="-128"/>
              <a:cs typeface="Times New Roman" panose="02020603050405020304" pitchFamily="18" charset="0"/>
            </a:endParaRPr>
          </a:p>
          <a:p>
            <a:pPr algn="l">
              <a:spcAft>
                <a:spcPts val="0"/>
              </a:spcAft>
            </a:pPr>
            <a:r>
              <a:rPr lang="ja-JP" sz="4400" b="1" kern="100" dirty="0" smtClean="0">
                <a:effectLst/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あり</a:t>
            </a:r>
            <a:endParaRPr lang="ja-JP" sz="4400" kern="100" dirty="0">
              <a:effectLst/>
              <a:latin typeface="AR教科書体M" panose="03000609000000000000" pitchFamily="65" charset="-128"/>
              <a:ea typeface="AR教科書体M" panose="03000609000000000000" pitchFamily="65" charset="-128"/>
              <a:cs typeface="Times New Roman" panose="02020603050405020304" pitchFamily="18" charset="0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632520" y="564910"/>
            <a:ext cx="3071949" cy="5850284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 vert="eaVert" wrap="square" lIns="180000" tIns="180000" rIns="180000" bIns="180000">
            <a:spAutoFit/>
          </a:bodyPr>
          <a:lstStyle/>
          <a:p>
            <a:r>
              <a:rPr lang="ja-JP" altLang="ja-JP" sz="4400" b="1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何事もはじめが大切</a:t>
            </a:r>
            <a:r>
              <a:rPr lang="ja-JP" altLang="ja-JP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だ</a:t>
            </a:r>
            <a:endParaRPr lang="en-US" altLang="ja-JP" sz="4400" b="1" dirty="0" smtClean="0">
              <a:latin typeface="AR教科書体M" panose="03000609000000000000" pitchFamily="65" charset="-128"/>
              <a:ea typeface="AR教科書体M" panose="03000609000000000000" pitchFamily="65" charset="-128"/>
              <a:cs typeface="Times New Roman" panose="02020603050405020304" pitchFamily="18" charset="0"/>
            </a:endParaRPr>
          </a:p>
          <a:p>
            <a:r>
              <a:rPr lang="ja-JP" altLang="ja-JP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から</a:t>
            </a:r>
            <a:r>
              <a:rPr lang="ja-JP" altLang="ja-JP" sz="4400" b="1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、しっかりと</a:t>
            </a:r>
            <a:r>
              <a:rPr lang="ja-JP" altLang="ja-JP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した</a:t>
            </a:r>
            <a:endParaRPr lang="en-US" altLang="ja-JP" sz="4400" b="1" dirty="0" smtClean="0">
              <a:latin typeface="AR教科書体M" panose="03000609000000000000" pitchFamily="65" charset="-128"/>
              <a:ea typeface="AR教科書体M" panose="03000609000000000000" pitchFamily="65" charset="-128"/>
              <a:cs typeface="Times New Roman" panose="02020603050405020304" pitchFamily="18" charset="0"/>
            </a:endParaRPr>
          </a:p>
          <a:p>
            <a:r>
              <a:rPr lang="ja-JP" altLang="ja-JP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目標</a:t>
            </a:r>
            <a:r>
              <a:rPr lang="ja-JP" altLang="ja-JP" sz="4400" b="1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をもち、計画を</a:t>
            </a:r>
            <a:r>
              <a:rPr lang="ja-JP" altLang="ja-JP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立</a:t>
            </a:r>
            <a:endParaRPr lang="en-US" altLang="ja-JP" sz="4400" b="1" dirty="0" smtClean="0">
              <a:latin typeface="AR教科書体M" panose="03000609000000000000" pitchFamily="65" charset="-128"/>
              <a:ea typeface="AR教科書体M" panose="03000609000000000000" pitchFamily="65" charset="-128"/>
              <a:cs typeface="Times New Roman" panose="02020603050405020304" pitchFamily="18" charset="0"/>
            </a:endParaRPr>
          </a:p>
          <a:p>
            <a:r>
              <a:rPr lang="ja-JP" altLang="ja-JP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てて</a:t>
            </a:r>
            <a:r>
              <a:rPr lang="ja-JP" altLang="ja-JP" sz="4400" b="1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、実行しよう</a:t>
            </a:r>
            <a:r>
              <a:rPr lang="ja-JP" altLang="ja-JP" sz="4400" b="1" dirty="0">
                <a:solidFill>
                  <a:schemeClr val="bg1"/>
                </a:solidFill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。</a:t>
            </a:r>
            <a:endParaRPr lang="ja-JP" altLang="en-US" sz="1200" dirty="0">
              <a:solidFill>
                <a:schemeClr val="bg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8869481" y="6216806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706447" y="625461"/>
            <a:ext cx="201295" cy="19838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3445418" y="625461"/>
            <a:ext cx="201295" cy="19838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706447" y="6182940"/>
            <a:ext cx="201295" cy="19838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3445418" y="6182940"/>
            <a:ext cx="201295" cy="19838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897847" y="738102"/>
            <a:ext cx="861774" cy="3963586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ja-JP" altLang="en-US" sz="44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ことわざの意味</a:t>
            </a:r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7753510" y="738102"/>
            <a:ext cx="861774" cy="285751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ja-JP" altLang="en-US" sz="44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ことわざ一</a:t>
            </a:r>
            <a:endParaRPr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635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724"/>
    </mc:Choice>
    <mc:Fallback>
      <p:transition spd="slow" advTm="1372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 animBg="1"/>
      <p:bldP spid="10" grpId="0" animBg="1"/>
      <p:bldP spid="11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4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8841432" y="332656"/>
            <a:ext cx="800219" cy="6120680"/>
          </a:xfrm>
          <a:prstGeom prst="rect">
            <a:avLst/>
          </a:prstGeom>
          <a:solidFill>
            <a:srgbClr val="FFFF99"/>
          </a:solidFill>
          <a:ln w="57150">
            <a:solidFill>
              <a:srgbClr val="FFFF99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4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ことわざを覚えましょう</a:t>
            </a:r>
            <a:endParaRPr kumimoji="1" lang="ja-JP" altLang="en-US" sz="4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62" name="円/楕円 61"/>
          <p:cNvSpPr/>
          <p:nvPr/>
        </p:nvSpPr>
        <p:spPr>
          <a:xfrm>
            <a:off x="9396287" y="366522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円/楕円 62"/>
          <p:cNvSpPr/>
          <p:nvPr/>
        </p:nvSpPr>
        <p:spPr>
          <a:xfrm>
            <a:off x="8877370" y="366522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円/楕円 67"/>
          <p:cNvSpPr/>
          <p:nvPr/>
        </p:nvSpPr>
        <p:spPr>
          <a:xfrm>
            <a:off x="9388398" y="6216806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縦巻き 18"/>
          <p:cNvSpPr/>
          <p:nvPr/>
        </p:nvSpPr>
        <p:spPr>
          <a:xfrm>
            <a:off x="4985769" y="625461"/>
            <a:ext cx="2734147" cy="5943870"/>
          </a:xfrm>
          <a:prstGeom prst="verticalScroll">
            <a:avLst>
              <a:gd name="adj" fmla="val 7172"/>
            </a:avLst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6000" b="1" kern="100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笑う門</a:t>
            </a:r>
            <a:r>
              <a:rPr lang="en-US" altLang="ja-JP" sz="3200" b="1" kern="100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(</a:t>
            </a:r>
            <a:r>
              <a:rPr lang="ja-JP" altLang="en-US" sz="3200" b="1" kern="100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かど</a:t>
            </a:r>
            <a:r>
              <a:rPr lang="en-US" altLang="ja-JP" sz="3200" b="1" kern="100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)</a:t>
            </a:r>
            <a:r>
              <a:rPr lang="ja-JP" altLang="en-US" sz="6000" b="1" kern="100" dirty="0" err="1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には</a:t>
            </a:r>
            <a:endParaRPr lang="en-US" altLang="ja-JP" sz="6000" b="1" kern="100" dirty="0" smtClean="0">
              <a:latin typeface="AR教科書体M" panose="03000609000000000000" pitchFamily="65" charset="-128"/>
              <a:ea typeface="AR教科書体M" panose="03000609000000000000" pitchFamily="65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6000" b="1" kern="100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福</a:t>
            </a:r>
            <a:r>
              <a:rPr lang="ja-JP" altLang="en-US" sz="6000" b="1" kern="100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来たる</a:t>
            </a:r>
            <a:endParaRPr lang="ja-JP" sz="800" kern="100" dirty="0">
              <a:effectLst/>
              <a:latin typeface="AR教科書体M" panose="03000609000000000000" pitchFamily="65" charset="-128"/>
              <a:ea typeface="AR教科書体M" panose="03000609000000000000" pitchFamily="65" charset="-128"/>
              <a:cs typeface="Times New Roman" panose="02020603050405020304" pitchFamily="18" charset="0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632520" y="564910"/>
            <a:ext cx="3071949" cy="5850284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 vert="eaVert" wrap="square" lIns="180000" tIns="180000" rIns="180000" bIns="180000">
            <a:spAutoFit/>
          </a:bodyPr>
          <a:lstStyle/>
          <a:p>
            <a:r>
              <a:rPr lang="ja-JP" altLang="en-US" sz="4400" b="1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今、つらいことが</a:t>
            </a:r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あっ</a:t>
            </a:r>
            <a:endParaRPr lang="en-US" altLang="ja-JP" sz="4400" b="1" dirty="0" smtClean="0">
              <a:latin typeface="AR教科書体M" panose="03000609000000000000" pitchFamily="65" charset="-128"/>
              <a:ea typeface="AR教科書体M" panose="03000609000000000000" pitchFamily="65" charset="-128"/>
              <a:cs typeface="Times New Roman" panose="02020603050405020304" pitchFamily="18" charset="0"/>
            </a:endParaRPr>
          </a:p>
          <a:p>
            <a:r>
              <a:rPr lang="ja-JP" altLang="en-US" sz="4400" b="1" dirty="0" err="1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ても</a:t>
            </a:r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希望を</a:t>
            </a:r>
            <a:r>
              <a:rPr lang="ja-JP" altLang="en-US" sz="4400" b="1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もって</a:t>
            </a:r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がん</a:t>
            </a:r>
            <a:endParaRPr lang="en-US" altLang="ja-JP" sz="4400" b="1" dirty="0" smtClean="0">
              <a:latin typeface="AR教科書体M" panose="03000609000000000000" pitchFamily="65" charset="-128"/>
              <a:ea typeface="AR教科書体M" panose="03000609000000000000" pitchFamily="65" charset="-128"/>
              <a:cs typeface="Times New Roman" panose="02020603050405020304" pitchFamily="18" charset="0"/>
            </a:endParaRPr>
          </a:p>
          <a:p>
            <a:r>
              <a:rPr lang="ja-JP" altLang="en-US" sz="4400" b="1" dirty="0" err="1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ばって</a:t>
            </a:r>
            <a:r>
              <a:rPr lang="ja-JP" altLang="en-US" sz="4400" b="1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いれば、し</a:t>
            </a:r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あわ</a:t>
            </a:r>
            <a:endParaRPr lang="en-US" altLang="ja-JP" sz="4400" b="1" dirty="0" smtClean="0">
              <a:latin typeface="AR教科書体M" panose="03000609000000000000" pitchFamily="65" charset="-128"/>
              <a:ea typeface="AR教科書体M" panose="03000609000000000000" pitchFamily="65" charset="-128"/>
              <a:cs typeface="Times New Roman" panose="02020603050405020304" pitchFamily="18" charset="0"/>
            </a:endParaRPr>
          </a:p>
          <a:p>
            <a:r>
              <a:rPr lang="ja-JP" altLang="en-US" sz="4400" b="1" dirty="0" err="1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せが</a:t>
            </a:r>
            <a:r>
              <a:rPr lang="ja-JP" altLang="en-US" sz="4400" b="1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やってくる。</a:t>
            </a:r>
            <a:r>
              <a:rPr lang="ja-JP" altLang="ja-JP" sz="4400" b="1" dirty="0" smtClean="0">
                <a:solidFill>
                  <a:schemeClr val="bg1"/>
                </a:solidFill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。</a:t>
            </a:r>
            <a:endParaRPr lang="ja-JP" altLang="en-US" sz="1200" dirty="0">
              <a:solidFill>
                <a:schemeClr val="bg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8869481" y="6216806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706447" y="625461"/>
            <a:ext cx="201295" cy="19838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3445418" y="625461"/>
            <a:ext cx="201295" cy="19838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706447" y="6182940"/>
            <a:ext cx="201295" cy="19838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3445418" y="6182940"/>
            <a:ext cx="201295" cy="19838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897847" y="738102"/>
            <a:ext cx="861774" cy="3963586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ja-JP" altLang="en-US" sz="44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ことわざの意味</a:t>
            </a:r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7753510" y="738102"/>
            <a:ext cx="861774" cy="285751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ja-JP" altLang="en-US" sz="44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ことわざ二</a:t>
            </a:r>
            <a:endParaRPr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90581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697"/>
    </mc:Choice>
    <mc:Fallback>
      <p:transition spd="slow" advTm="1369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 animBg="1"/>
      <p:bldP spid="10" grpId="0" uiExpand="1" animBg="1"/>
      <p:bldP spid="11" grpId="0" uiExpand="1" animBg="1"/>
      <p:bldP spid="13" grpId="0" uiExpand="1" animBg="1"/>
      <p:bldP spid="14" grpId="0" uiExpan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4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8841432" y="332656"/>
            <a:ext cx="800219" cy="6120680"/>
          </a:xfrm>
          <a:prstGeom prst="rect">
            <a:avLst/>
          </a:prstGeom>
          <a:solidFill>
            <a:srgbClr val="FFFF99"/>
          </a:solidFill>
          <a:ln w="57150">
            <a:solidFill>
              <a:srgbClr val="FFFF99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4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ことわざを覚えましょう</a:t>
            </a:r>
            <a:endParaRPr kumimoji="1" lang="ja-JP" altLang="en-US" sz="4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62" name="円/楕円 61"/>
          <p:cNvSpPr/>
          <p:nvPr/>
        </p:nvSpPr>
        <p:spPr>
          <a:xfrm>
            <a:off x="9396287" y="366522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円/楕円 62"/>
          <p:cNvSpPr/>
          <p:nvPr/>
        </p:nvSpPr>
        <p:spPr>
          <a:xfrm>
            <a:off x="8877370" y="366522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円/楕円 67"/>
          <p:cNvSpPr/>
          <p:nvPr/>
        </p:nvSpPr>
        <p:spPr>
          <a:xfrm>
            <a:off x="9388398" y="6216806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縦巻き 18"/>
          <p:cNvSpPr/>
          <p:nvPr/>
        </p:nvSpPr>
        <p:spPr>
          <a:xfrm>
            <a:off x="4985769" y="625461"/>
            <a:ext cx="2734147" cy="5943870"/>
          </a:xfrm>
          <a:prstGeom prst="verticalScroll">
            <a:avLst>
              <a:gd name="adj" fmla="val 7172"/>
            </a:avLst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6000" b="1" kern="100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人のふり見て</a:t>
            </a:r>
          </a:p>
          <a:p>
            <a:pPr>
              <a:spcAft>
                <a:spcPts val="0"/>
              </a:spcAft>
            </a:pPr>
            <a:r>
              <a:rPr lang="ja-JP" altLang="en-US" sz="6000" b="1" kern="100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わがふり直せ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632520" y="564910"/>
            <a:ext cx="3071949" cy="5850284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 vert="eaVert" wrap="square" lIns="180000" tIns="180000" rIns="180000" bIns="180000">
            <a:spAutoFit/>
          </a:bodyPr>
          <a:lstStyle/>
          <a:p>
            <a:r>
              <a:rPr lang="ja-JP" altLang="en-US" sz="4400" b="1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他人の姿や行動を</a:t>
            </a:r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見る</a:t>
            </a:r>
            <a:endParaRPr lang="en-US" altLang="ja-JP" sz="4400" b="1" dirty="0" smtClean="0">
              <a:latin typeface="AR教科書体M" panose="03000609000000000000" pitchFamily="65" charset="-128"/>
              <a:ea typeface="AR教科書体M" panose="03000609000000000000" pitchFamily="65" charset="-128"/>
              <a:cs typeface="Times New Roman" panose="02020603050405020304" pitchFamily="18" charset="0"/>
            </a:endParaRPr>
          </a:p>
          <a:p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こと</a:t>
            </a:r>
            <a:r>
              <a:rPr lang="ja-JP" altLang="en-US" sz="4400" b="1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によって、自分</a:t>
            </a:r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を</a:t>
            </a:r>
            <a:endParaRPr lang="en-US" altLang="ja-JP" sz="4400" b="1" dirty="0" smtClean="0">
              <a:latin typeface="AR教科書体M" panose="03000609000000000000" pitchFamily="65" charset="-128"/>
              <a:ea typeface="AR教科書体M" panose="03000609000000000000" pitchFamily="65" charset="-128"/>
              <a:cs typeface="Times New Roman" panose="02020603050405020304" pitchFamily="18" charset="0"/>
            </a:endParaRPr>
          </a:p>
          <a:p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ふり</a:t>
            </a:r>
            <a:r>
              <a:rPr lang="ja-JP" altLang="en-US" sz="4400" b="1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返り、悪い点を</a:t>
            </a:r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改</a:t>
            </a:r>
            <a:endParaRPr lang="en-US" altLang="ja-JP" sz="4400" b="1" dirty="0" smtClean="0">
              <a:latin typeface="AR教科書体M" panose="03000609000000000000" pitchFamily="65" charset="-128"/>
              <a:ea typeface="AR教科書体M" panose="03000609000000000000" pitchFamily="65" charset="-128"/>
              <a:cs typeface="Times New Roman" panose="02020603050405020304" pitchFamily="18" charset="0"/>
            </a:endParaRPr>
          </a:p>
          <a:p>
            <a:r>
              <a:rPr lang="ja-JP" altLang="en-US" sz="4400" b="1" dirty="0" err="1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めるよう</a:t>
            </a:r>
            <a:r>
              <a:rPr lang="ja-JP" altLang="en-US" sz="4400" b="1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心がける。</a:t>
            </a:r>
            <a:r>
              <a:rPr lang="ja-JP" altLang="ja-JP" sz="4400" b="1" dirty="0" smtClean="0">
                <a:solidFill>
                  <a:schemeClr val="bg1"/>
                </a:solidFill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。</a:t>
            </a:r>
            <a:endParaRPr lang="ja-JP" altLang="en-US" sz="1200" dirty="0">
              <a:solidFill>
                <a:schemeClr val="bg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8869481" y="6216806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706447" y="625461"/>
            <a:ext cx="201295" cy="19838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3445418" y="625461"/>
            <a:ext cx="201295" cy="19838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706447" y="6182940"/>
            <a:ext cx="201295" cy="19838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3445418" y="6182940"/>
            <a:ext cx="201295" cy="19838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897847" y="738102"/>
            <a:ext cx="861774" cy="3963586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ja-JP" altLang="en-US" sz="44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ことわざの意味</a:t>
            </a:r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7753510" y="738102"/>
            <a:ext cx="861774" cy="285751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ja-JP" altLang="en-US" sz="44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ことわざ三</a:t>
            </a:r>
            <a:endParaRPr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01487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385"/>
    </mc:Choice>
    <mc:Fallback>
      <p:transition spd="slow" advTm="1338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 animBg="1"/>
      <p:bldP spid="10" grpId="0" uiExpand="1" animBg="1"/>
      <p:bldP spid="11" grpId="0" uiExpand="1" animBg="1"/>
      <p:bldP spid="13" grpId="0" uiExpand="1" animBg="1"/>
      <p:bldP spid="14" grpId="0" uiExpan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4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8841432" y="332656"/>
            <a:ext cx="800219" cy="6120680"/>
          </a:xfrm>
          <a:prstGeom prst="rect">
            <a:avLst/>
          </a:prstGeom>
          <a:solidFill>
            <a:srgbClr val="FFFF99"/>
          </a:solidFill>
          <a:ln w="57150">
            <a:solidFill>
              <a:srgbClr val="FFFF99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4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ことわざを覚えましょう</a:t>
            </a:r>
            <a:endParaRPr kumimoji="1" lang="ja-JP" altLang="en-US" sz="4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62" name="円/楕円 61"/>
          <p:cNvSpPr/>
          <p:nvPr/>
        </p:nvSpPr>
        <p:spPr>
          <a:xfrm>
            <a:off x="9396287" y="366522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円/楕円 62"/>
          <p:cNvSpPr/>
          <p:nvPr/>
        </p:nvSpPr>
        <p:spPr>
          <a:xfrm>
            <a:off x="8877370" y="366522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円/楕円 67"/>
          <p:cNvSpPr/>
          <p:nvPr/>
        </p:nvSpPr>
        <p:spPr>
          <a:xfrm>
            <a:off x="9388398" y="6216806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縦巻き 18"/>
          <p:cNvSpPr/>
          <p:nvPr/>
        </p:nvSpPr>
        <p:spPr>
          <a:xfrm>
            <a:off x="4985769" y="625461"/>
            <a:ext cx="2734147" cy="5943870"/>
          </a:xfrm>
          <a:prstGeom prst="verticalScroll">
            <a:avLst>
              <a:gd name="adj" fmla="val 7172"/>
            </a:avLst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6000" b="1" kern="100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石橋を</a:t>
            </a:r>
            <a:r>
              <a:rPr lang="ja-JP" altLang="en-US" sz="6000" b="1" kern="100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たたいて</a:t>
            </a:r>
            <a:endParaRPr lang="en-US" altLang="ja-JP" sz="6000" b="1" kern="100" dirty="0" smtClean="0">
              <a:latin typeface="AR教科書体M" panose="03000609000000000000" pitchFamily="65" charset="-128"/>
              <a:ea typeface="AR教科書体M" panose="03000609000000000000" pitchFamily="65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6000" b="1" kern="100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渡</a:t>
            </a:r>
            <a:r>
              <a:rPr lang="en-US" altLang="ja-JP" sz="2400" b="1" kern="100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(</a:t>
            </a:r>
            <a:r>
              <a:rPr lang="ja-JP" altLang="en-US" sz="2400" b="1" kern="100" dirty="0" err="1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わた</a:t>
            </a:r>
            <a:r>
              <a:rPr lang="en-US" altLang="ja-JP" sz="2400" b="1" kern="100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)</a:t>
            </a:r>
            <a:r>
              <a:rPr lang="ja-JP" altLang="en-US" sz="6000" b="1" kern="100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る</a:t>
            </a:r>
            <a:endParaRPr lang="ja-JP" altLang="en-US" sz="6000" b="1" kern="100" dirty="0">
              <a:latin typeface="AR教科書体M" panose="03000609000000000000" pitchFamily="65" charset="-128"/>
              <a:ea typeface="AR教科書体M" panose="03000609000000000000" pitchFamily="65" charset="-128"/>
              <a:cs typeface="Times New Roman" panose="02020603050405020304" pitchFamily="18" charset="0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309628" y="564910"/>
            <a:ext cx="2394841" cy="5850284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 vert="eaVert" wrap="square" lIns="180000" tIns="180000" rIns="180000" bIns="180000">
            <a:spAutoFit/>
          </a:bodyPr>
          <a:lstStyle/>
          <a:p>
            <a:r>
              <a:rPr lang="ja-JP" altLang="en-US" sz="4400" b="1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用心を重ねて、物事</a:t>
            </a:r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を</a:t>
            </a:r>
            <a:endParaRPr lang="en-US" altLang="ja-JP" sz="4400" b="1" dirty="0" smtClean="0">
              <a:latin typeface="AR教科書体M" panose="03000609000000000000" pitchFamily="65" charset="-128"/>
              <a:ea typeface="AR教科書体M" panose="03000609000000000000" pitchFamily="65" charset="-128"/>
              <a:cs typeface="Times New Roman" panose="02020603050405020304" pitchFamily="18" charset="0"/>
            </a:endParaRPr>
          </a:p>
          <a:p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しんちょう</a:t>
            </a:r>
            <a:r>
              <a:rPr lang="ja-JP" altLang="en-US" sz="4400" b="1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に行う</a:t>
            </a:r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こと</a:t>
            </a:r>
            <a:endParaRPr lang="en-US" altLang="ja-JP" sz="4400" b="1" dirty="0" smtClean="0">
              <a:latin typeface="AR教科書体M" panose="03000609000000000000" pitchFamily="65" charset="-128"/>
              <a:ea typeface="AR教科書体M" panose="03000609000000000000" pitchFamily="65" charset="-128"/>
              <a:cs typeface="Times New Roman" panose="02020603050405020304" pitchFamily="18" charset="0"/>
            </a:endParaRPr>
          </a:p>
          <a:p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の</a:t>
            </a:r>
            <a:r>
              <a:rPr lang="ja-JP" altLang="en-US" sz="4400" b="1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たとえ</a:t>
            </a:r>
            <a:r>
              <a:rPr lang="ja-JP" altLang="en-US" sz="4400" b="1" dirty="0" err="1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。</a:t>
            </a:r>
            <a:r>
              <a:rPr lang="ja-JP" altLang="ja-JP" sz="4400" b="1" dirty="0" err="1" smtClean="0">
                <a:solidFill>
                  <a:schemeClr val="bg1"/>
                </a:solidFill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。</a:t>
            </a:r>
            <a:endParaRPr lang="ja-JP" altLang="en-US" sz="1200" dirty="0">
              <a:solidFill>
                <a:schemeClr val="bg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8869481" y="6216806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1367329" y="625461"/>
            <a:ext cx="201295" cy="19838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3445418" y="625461"/>
            <a:ext cx="201295" cy="19838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1367329" y="6182940"/>
            <a:ext cx="201295" cy="19838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3445418" y="6182940"/>
            <a:ext cx="201295" cy="19838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897847" y="738102"/>
            <a:ext cx="861774" cy="3963586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ja-JP" altLang="en-US" sz="44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ことわざの意味</a:t>
            </a:r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7753510" y="738102"/>
            <a:ext cx="861774" cy="285751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ja-JP" altLang="en-US" sz="44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ことわざ四</a:t>
            </a:r>
            <a:endParaRPr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39590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155"/>
    </mc:Choice>
    <mc:Fallback>
      <p:transition spd="slow" advTm="1315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 animBg="1"/>
      <p:bldP spid="10" grpId="0" uiExpand="1" animBg="1"/>
      <p:bldP spid="11" grpId="0" uiExpand="1" animBg="1"/>
      <p:bldP spid="13" grpId="0" uiExpand="1" animBg="1"/>
      <p:bldP spid="14" grpId="0" uiExpan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4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8841432" y="332656"/>
            <a:ext cx="800219" cy="6120680"/>
          </a:xfrm>
          <a:prstGeom prst="rect">
            <a:avLst/>
          </a:prstGeom>
          <a:solidFill>
            <a:srgbClr val="FFFF99"/>
          </a:solidFill>
          <a:ln w="57150">
            <a:solidFill>
              <a:srgbClr val="FFFF99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4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ことわざを覚えましょう</a:t>
            </a:r>
            <a:endParaRPr kumimoji="1" lang="ja-JP" altLang="en-US" sz="4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62" name="円/楕円 61"/>
          <p:cNvSpPr/>
          <p:nvPr/>
        </p:nvSpPr>
        <p:spPr>
          <a:xfrm>
            <a:off x="9396287" y="366522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円/楕円 62"/>
          <p:cNvSpPr/>
          <p:nvPr/>
        </p:nvSpPr>
        <p:spPr>
          <a:xfrm>
            <a:off x="8877370" y="366522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円/楕円 67"/>
          <p:cNvSpPr/>
          <p:nvPr/>
        </p:nvSpPr>
        <p:spPr>
          <a:xfrm>
            <a:off x="9388398" y="6216806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縦巻き 18"/>
          <p:cNvSpPr/>
          <p:nvPr/>
        </p:nvSpPr>
        <p:spPr>
          <a:xfrm>
            <a:off x="4985769" y="625461"/>
            <a:ext cx="2734147" cy="5943870"/>
          </a:xfrm>
          <a:prstGeom prst="verticalScroll">
            <a:avLst>
              <a:gd name="adj" fmla="val 7172"/>
            </a:avLst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6000" b="1" kern="100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後悔</a:t>
            </a:r>
            <a:r>
              <a:rPr lang="en-US" altLang="ja-JP" sz="2400" b="1" kern="100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(</a:t>
            </a:r>
            <a:r>
              <a:rPr lang="ja-JP" altLang="en-US" sz="2400" b="1" kern="100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こうかい</a:t>
            </a:r>
            <a:r>
              <a:rPr lang="en-US" altLang="ja-JP" sz="2400" b="1" kern="100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)</a:t>
            </a:r>
            <a:r>
              <a:rPr lang="ja-JP" altLang="en-US" sz="6000" b="1" kern="100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先に</a:t>
            </a:r>
            <a:endParaRPr lang="en-US" altLang="ja-JP" sz="6000" b="1" kern="100" dirty="0" smtClean="0">
              <a:latin typeface="AR教科書体M" panose="03000609000000000000" pitchFamily="65" charset="-128"/>
              <a:ea typeface="AR教科書体M" panose="03000609000000000000" pitchFamily="65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6000" b="1" kern="100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立たず</a:t>
            </a:r>
            <a:endParaRPr lang="ja-JP" altLang="en-US" sz="6000" b="1" kern="100" dirty="0">
              <a:latin typeface="AR教科書体M" panose="03000609000000000000" pitchFamily="65" charset="-128"/>
              <a:ea typeface="AR教科書体M" panose="03000609000000000000" pitchFamily="65" charset="-128"/>
              <a:cs typeface="Times New Roman" panose="02020603050405020304" pitchFamily="18" charset="0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632520" y="564910"/>
            <a:ext cx="3071949" cy="5850284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 vert="eaVert" wrap="square" lIns="180000" tIns="180000" rIns="180000" bIns="180000">
            <a:spAutoFit/>
          </a:bodyPr>
          <a:lstStyle/>
          <a:p>
            <a:r>
              <a:rPr lang="ja-JP" altLang="en-US" sz="4400" b="1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してしまったことは</a:t>
            </a:r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、</a:t>
            </a:r>
            <a:endParaRPr lang="en-US" altLang="ja-JP" sz="4400" b="1" dirty="0" smtClean="0">
              <a:latin typeface="AR教科書体M" panose="03000609000000000000" pitchFamily="65" charset="-128"/>
              <a:ea typeface="AR教科書体M" panose="03000609000000000000" pitchFamily="65" charset="-128"/>
              <a:cs typeface="Times New Roman" panose="02020603050405020304" pitchFamily="18" charset="0"/>
            </a:endParaRPr>
          </a:p>
          <a:p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あと</a:t>
            </a:r>
            <a:r>
              <a:rPr lang="ja-JP" altLang="en-US" sz="4400" b="1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に</a:t>
            </a:r>
            <a:r>
              <a:rPr lang="ja-JP" altLang="en-US" sz="4400" b="1" dirty="0" err="1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なってく</a:t>
            </a:r>
            <a:r>
              <a:rPr lang="ja-JP" altLang="en-US" sz="4400" b="1" dirty="0" err="1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やんで</a:t>
            </a:r>
            <a:endParaRPr lang="en-US" altLang="ja-JP" sz="4400" b="1" dirty="0" smtClean="0">
              <a:latin typeface="AR教科書体M" panose="03000609000000000000" pitchFamily="65" charset="-128"/>
              <a:ea typeface="AR教科書体M" panose="03000609000000000000" pitchFamily="65" charset="-128"/>
              <a:cs typeface="Times New Roman" panose="02020603050405020304" pitchFamily="18" charset="0"/>
            </a:endParaRPr>
          </a:p>
          <a:p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も</a:t>
            </a:r>
            <a:r>
              <a:rPr lang="ja-JP" altLang="en-US" sz="4400" b="1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取り返しが</a:t>
            </a:r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つかない</a:t>
            </a:r>
            <a:endParaRPr lang="en-US" altLang="ja-JP" sz="4400" b="1" dirty="0" smtClean="0">
              <a:latin typeface="AR教科書体M" panose="03000609000000000000" pitchFamily="65" charset="-128"/>
              <a:ea typeface="AR教科書体M" panose="03000609000000000000" pitchFamily="65" charset="-128"/>
              <a:cs typeface="Times New Roman" panose="02020603050405020304" pitchFamily="18" charset="0"/>
            </a:endParaRPr>
          </a:p>
          <a:p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こと</a:t>
            </a:r>
            <a:r>
              <a:rPr lang="ja-JP" altLang="en-US" sz="4400" b="1" dirty="0" err="1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。</a:t>
            </a:r>
            <a:r>
              <a:rPr lang="ja-JP" altLang="ja-JP" sz="4400" b="1" dirty="0" err="1" smtClean="0">
                <a:solidFill>
                  <a:schemeClr val="bg1"/>
                </a:solidFill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。</a:t>
            </a:r>
            <a:endParaRPr lang="ja-JP" altLang="en-US" sz="1200" dirty="0">
              <a:solidFill>
                <a:schemeClr val="bg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8869481" y="6216806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704528" y="625461"/>
            <a:ext cx="201295" cy="19838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3445418" y="625461"/>
            <a:ext cx="201295" cy="19838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704528" y="6182940"/>
            <a:ext cx="201295" cy="19838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3445418" y="6182940"/>
            <a:ext cx="201295" cy="19838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897847" y="738102"/>
            <a:ext cx="861774" cy="3963586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ja-JP" altLang="en-US" sz="44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ことわざの意味</a:t>
            </a:r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7753510" y="738102"/>
            <a:ext cx="861774" cy="285751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ja-JP" altLang="en-US" sz="44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ことわざ五</a:t>
            </a:r>
            <a:endParaRPr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5345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962"/>
    </mc:Choice>
    <mc:Fallback>
      <p:transition spd="slow" advTm="1296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10" grpId="0" animBg="1"/>
      <p:bldP spid="11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4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8841432" y="332656"/>
            <a:ext cx="800219" cy="6120680"/>
          </a:xfrm>
          <a:prstGeom prst="rect">
            <a:avLst/>
          </a:prstGeom>
          <a:solidFill>
            <a:srgbClr val="FFFF99"/>
          </a:solidFill>
          <a:ln w="57150">
            <a:solidFill>
              <a:srgbClr val="FFFF99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4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ことわざを覚えましょう</a:t>
            </a:r>
            <a:endParaRPr kumimoji="1" lang="ja-JP" altLang="en-US" sz="4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62" name="円/楕円 61"/>
          <p:cNvSpPr/>
          <p:nvPr/>
        </p:nvSpPr>
        <p:spPr>
          <a:xfrm>
            <a:off x="9396287" y="366522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円/楕円 62"/>
          <p:cNvSpPr/>
          <p:nvPr/>
        </p:nvSpPr>
        <p:spPr>
          <a:xfrm>
            <a:off x="8877370" y="366522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円/楕円 67"/>
          <p:cNvSpPr/>
          <p:nvPr/>
        </p:nvSpPr>
        <p:spPr>
          <a:xfrm>
            <a:off x="9388398" y="6216806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縦巻き 18"/>
          <p:cNvSpPr/>
          <p:nvPr/>
        </p:nvSpPr>
        <p:spPr>
          <a:xfrm>
            <a:off x="4985769" y="625461"/>
            <a:ext cx="2734147" cy="5943870"/>
          </a:xfrm>
          <a:prstGeom prst="verticalScroll">
            <a:avLst>
              <a:gd name="adj" fmla="val 7172"/>
            </a:avLst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6000" b="1" kern="100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好きこそ物</a:t>
            </a:r>
            <a:r>
              <a:rPr lang="ja-JP" altLang="en-US" sz="6000" b="1" kern="100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の</a:t>
            </a:r>
            <a:endParaRPr lang="en-US" altLang="ja-JP" sz="6000" b="1" kern="100" dirty="0" smtClean="0">
              <a:latin typeface="AR教科書体M" panose="03000609000000000000" pitchFamily="65" charset="-128"/>
              <a:ea typeface="AR教科書体M" panose="03000609000000000000" pitchFamily="65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6000" b="1" kern="100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上手</a:t>
            </a:r>
            <a:r>
              <a:rPr lang="ja-JP" altLang="en-US" sz="6000" b="1" kern="100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なれ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1309628" y="564910"/>
            <a:ext cx="2394841" cy="5850284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 vert="eaVert" wrap="square" lIns="180000" tIns="180000" rIns="180000" bIns="180000">
            <a:spAutoFit/>
          </a:bodyPr>
          <a:lstStyle/>
          <a:p>
            <a:r>
              <a:rPr lang="ja-JP" altLang="en-US" sz="4400" b="1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好きなことには、</a:t>
            </a:r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おの</a:t>
            </a:r>
            <a:endParaRPr lang="en-US" altLang="ja-JP" sz="4400" b="1" dirty="0" smtClean="0">
              <a:latin typeface="AR教科書体M" panose="03000609000000000000" pitchFamily="65" charset="-128"/>
              <a:ea typeface="AR教科書体M" panose="03000609000000000000" pitchFamily="65" charset="-128"/>
              <a:cs typeface="Times New Roman" panose="02020603050405020304" pitchFamily="18" charset="0"/>
            </a:endParaRPr>
          </a:p>
          <a:p>
            <a:r>
              <a:rPr lang="ja-JP" altLang="en-US" sz="4400" b="1" dirty="0" err="1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ずと</a:t>
            </a:r>
            <a:r>
              <a:rPr lang="ja-JP" altLang="en-US" sz="4400" b="1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熱中できるから</a:t>
            </a:r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、</a:t>
            </a:r>
            <a:endParaRPr lang="en-US" altLang="ja-JP" sz="4400" b="1" dirty="0" smtClean="0">
              <a:latin typeface="AR教科書体M" panose="03000609000000000000" pitchFamily="65" charset="-128"/>
              <a:ea typeface="AR教科書体M" panose="03000609000000000000" pitchFamily="65" charset="-128"/>
              <a:cs typeface="Times New Roman" panose="02020603050405020304" pitchFamily="18" charset="0"/>
            </a:endParaRPr>
          </a:p>
          <a:p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上達</a:t>
            </a:r>
            <a:r>
              <a:rPr lang="ja-JP" altLang="en-US" sz="4400" b="1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が早いという</a:t>
            </a:r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こと</a:t>
            </a:r>
            <a:r>
              <a:rPr lang="ja-JP" altLang="ja-JP" sz="4400" b="1" dirty="0" smtClean="0">
                <a:solidFill>
                  <a:schemeClr val="bg1"/>
                </a:solidFill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。</a:t>
            </a:r>
            <a:endParaRPr lang="ja-JP" altLang="en-US" sz="1200" dirty="0">
              <a:solidFill>
                <a:schemeClr val="bg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8869481" y="6216806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1352600" y="625461"/>
            <a:ext cx="201295" cy="19838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3445418" y="625461"/>
            <a:ext cx="201295" cy="19838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1352600" y="6182940"/>
            <a:ext cx="201295" cy="19838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3445418" y="6182940"/>
            <a:ext cx="201295" cy="19838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897847" y="738102"/>
            <a:ext cx="861774" cy="3963586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ja-JP" altLang="en-US" sz="44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ことわざの意味</a:t>
            </a:r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7753510" y="738102"/>
            <a:ext cx="861774" cy="285751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ja-JP" altLang="en-US" sz="44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ことわざ六</a:t>
            </a:r>
            <a:endParaRPr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2100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198"/>
    </mc:Choice>
    <mc:Fallback>
      <p:transition spd="slow" advTm="1319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 animBg="1"/>
      <p:bldP spid="10" grpId="0" uiExpand="1" animBg="1"/>
      <p:bldP spid="11" grpId="0" uiExpand="1" animBg="1"/>
      <p:bldP spid="13" grpId="0" uiExpand="1" animBg="1"/>
      <p:bldP spid="14" grpId="0" uiExpan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4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8841432" y="332656"/>
            <a:ext cx="800219" cy="6120680"/>
          </a:xfrm>
          <a:prstGeom prst="rect">
            <a:avLst/>
          </a:prstGeom>
          <a:solidFill>
            <a:srgbClr val="FFFF99"/>
          </a:solidFill>
          <a:ln w="57150">
            <a:solidFill>
              <a:srgbClr val="FFFF99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4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ことわざを覚えましょう</a:t>
            </a:r>
            <a:endParaRPr kumimoji="1" lang="ja-JP" altLang="en-US" sz="4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62" name="円/楕円 61"/>
          <p:cNvSpPr/>
          <p:nvPr/>
        </p:nvSpPr>
        <p:spPr>
          <a:xfrm>
            <a:off x="9396287" y="366522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円/楕円 62"/>
          <p:cNvSpPr/>
          <p:nvPr/>
        </p:nvSpPr>
        <p:spPr>
          <a:xfrm>
            <a:off x="8877370" y="366522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円/楕円 67"/>
          <p:cNvSpPr/>
          <p:nvPr/>
        </p:nvSpPr>
        <p:spPr>
          <a:xfrm>
            <a:off x="9388398" y="6216806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縦巻き 18"/>
          <p:cNvSpPr/>
          <p:nvPr/>
        </p:nvSpPr>
        <p:spPr>
          <a:xfrm>
            <a:off x="4985769" y="625461"/>
            <a:ext cx="2734147" cy="5943870"/>
          </a:xfrm>
          <a:prstGeom prst="verticalScroll">
            <a:avLst>
              <a:gd name="adj" fmla="val 7172"/>
            </a:avLst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6000" b="1" kern="100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火中</a:t>
            </a:r>
            <a:r>
              <a:rPr lang="en-US" altLang="ja-JP" sz="2400" b="1" kern="100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(</a:t>
            </a:r>
            <a:r>
              <a:rPr lang="ja-JP" altLang="en-US" sz="2400" b="1" kern="100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かちゅう</a:t>
            </a:r>
            <a:r>
              <a:rPr lang="en-US" altLang="ja-JP" sz="2400" b="1" kern="100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)</a:t>
            </a:r>
            <a:r>
              <a:rPr lang="ja-JP" altLang="en-US" sz="6000" b="1" kern="100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の</a:t>
            </a:r>
            <a:endParaRPr lang="en-US" altLang="ja-JP" sz="6000" b="1" kern="100" dirty="0" smtClean="0">
              <a:latin typeface="AR教科書体M" panose="03000609000000000000" pitchFamily="65" charset="-128"/>
              <a:ea typeface="AR教科書体M" panose="03000609000000000000" pitchFamily="65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6000" b="1" kern="100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栗</a:t>
            </a:r>
            <a:r>
              <a:rPr lang="en-US" altLang="ja-JP" sz="2400" b="1" kern="100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(</a:t>
            </a:r>
            <a:r>
              <a:rPr lang="ja-JP" altLang="en-US" sz="2400" b="1" kern="100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くり</a:t>
            </a:r>
            <a:r>
              <a:rPr lang="en-US" altLang="ja-JP" sz="2400" b="1" kern="100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)</a:t>
            </a:r>
            <a:r>
              <a:rPr lang="ja-JP" altLang="en-US" sz="6000" b="1" kern="100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を拾</a:t>
            </a:r>
            <a:r>
              <a:rPr lang="en-US" altLang="ja-JP" sz="2400" b="1" kern="100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(</a:t>
            </a:r>
            <a:r>
              <a:rPr lang="ja-JP" altLang="en-US" sz="2400" b="1" kern="100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ひろ</a:t>
            </a:r>
            <a:r>
              <a:rPr lang="en-US" altLang="ja-JP" sz="2400" b="1" kern="100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)</a:t>
            </a:r>
            <a:r>
              <a:rPr lang="ja-JP" altLang="en-US" sz="6000" b="1" kern="100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う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632520" y="564910"/>
            <a:ext cx="3071949" cy="5850284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 vert="eaVert" wrap="square" lIns="180000" tIns="180000" rIns="180000" bIns="180000">
            <a:spAutoFit/>
          </a:bodyPr>
          <a:lstStyle/>
          <a:p>
            <a:r>
              <a:rPr lang="ja-JP" altLang="en-US" sz="4400" b="1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自分の利益に</a:t>
            </a:r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ならない</a:t>
            </a:r>
            <a:endParaRPr lang="en-US" altLang="ja-JP" sz="4400" b="1" dirty="0" smtClean="0">
              <a:latin typeface="AR教科書体M" panose="03000609000000000000" pitchFamily="65" charset="-128"/>
              <a:ea typeface="AR教科書体M" panose="03000609000000000000" pitchFamily="65" charset="-128"/>
              <a:cs typeface="Times New Roman" panose="02020603050405020304" pitchFamily="18" charset="0"/>
            </a:endParaRPr>
          </a:p>
          <a:p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のに</a:t>
            </a:r>
            <a:r>
              <a:rPr lang="ja-JP" altLang="en-US" sz="4400" b="1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、あえて他人の</a:t>
            </a:r>
            <a:r>
              <a:rPr lang="ja-JP" altLang="en-US" sz="4400" b="1" dirty="0" err="1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た</a:t>
            </a:r>
            <a:endParaRPr lang="en-US" altLang="ja-JP" sz="4400" b="1" dirty="0" smtClean="0">
              <a:latin typeface="AR教科書体M" panose="03000609000000000000" pitchFamily="65" charset="-128"/>
              <a:ea typeface="AR教科書体M" panose="03000609000000000000" pitchFamily="65" charset="-128"/>
              <a:cs typeface="Times New Roman" panose="02020603050405020304" pitchFamily="18" charset="0"/>
            </a:endParaRPr>
          </a:p>
          <a:p>
            <a:r>
              <a:rPr lang="ja-JP" altLang="en-US" sz="4400" b="1" dirty="0" err="1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めに</a:t>
            </a:r>
            <a:r>
              <a:rPr lang="ja-JP" altLang="en-US" sz="4400" b="1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危険なことを</a:t>
            </a:r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する</a:t>
            </a:r>
            <a:endParaRPr lang="en-US" altLang="ja-JP" sz="4400" b="1" dirty="0" smtClean="0">
              <a:latin typeface="AR教科書体M" panose="03000609000000000000" pitchFamily="65" charset="-128"/>
              <a:ea typeface="AR教科書体M" panose="03000609000000000000" pitchFamily="65" charset="-128"/>
              <a:cs typeface="Times New Roman" panose="02020603050405020304" pitchFamily="18" charset="0"/>
            </a:endParaRPr>
          </a:p>
          <a:p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たとえ</a:t>
            </a:r>
            <a:r>
              <a:rPr lang="ja-JP" altLang="en-US" sz="4400" b="1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。</a:t>
            </a:r>
            <a:r>
              <a:rPr lang="ja-JP" altLang="ja-JP" sz="4400" b="1" dirty="0" smtClean="0">
                <a:solidFill>
                  <a:schemeClr val="bg1"/>
                </a:solidFill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。</a:t>
            </a:r>
            <a:endParaRPr lang="ja-JP" altLang="en-US" sz="1200" dirty="0">
              <a:solidFill>
                <a:schemeClr val="bg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8869481" y="6216806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704528" y="625461"/>
            <a:ext cx="201295" cy="19838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3445418" y="625461"/>
            <a:ext cx="201295" cy="19838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704528" y="6182940"/>
            <a:ext cx="201295" cy="19838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3445418" y="6182940"/>
            <a:ext cx="201295" cy="19838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897847" y="738102"/>
            <a:ext cx="861774" cy="3963586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ja-JP" altLang="en-US" sz="44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ことわざの意味</a:t>
            </a:r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7753510" y="738102"/>
            <a:ext cx="861774" cy="285751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ja-JP" altLang="en-US" sz="44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ことわざ七</a:t>
            </a:r>
            <a:endParaRPr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1953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001"/>
    </mc:Choice>
    <mc:Fallback>
      <p:transition spd="slow" advTm="1300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10" grpId="0" animBg="1"/>
      <p:bldP spid="11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4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8841432" y="332656"/>
            <a:ext cx="800219" cy="6120680"/>
          </a:xfrm>
          <a:prstGeom prst="rect">
            <a:avLst/>
          </a:prstGeom>
          <a:solidFill>
            <a:srgbClr val="FFFF99"/>
          </a:solidFill>
          <a:ln w="57150">
            <a:solidFill>
              <a:srgbClr val="FFFF99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4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ことわざを覚えましょう</a:t>
            </a:r>
            <a:endParaRPr kumimoji="1" lang="ja-JP" altLang="en-US" sz="4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62" name="円/楕円 61"/>
          <p:cNvSpPr/>
          <p:nvPr/>
        </p:nvSpPr>
        <p:spPr>
          <a:xfrm>
            <a:off x="9396287" y="366522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円/楕円 62"/>
          <p:cNvSpPr/>
          <p:nvPr/>
        </p:nvSpPr>
        <p:spPr>
          <a:xfrm>
            <a:off x="8877370" y="366522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円/楕円 67"/>
          <p:cNvSpPr/>
          <p:nvPr/>
        </p:nvSpPr>
        <p:spPr>
          <a:xfrm>
            <a:off x="9388398" y="6216806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縦巻き 18"/>
          <p:cNvSpPr/>
          <p:nvPr/>
        </p:nvSpPr>
        <p:spPr>
          <a:xfrm>
            <a:off x="4985769" y="625461"/>
            <a:ext cx="2734147" cy="5943870"/>
          </a:xfrm>
          <a:prstGeom prst="verticalScroll">
            <a:avLst>
              <a:gd name="adj" fmla="val 7172"/>
            </a:avLst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6000" b="1" kern="100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河童</a:t>
            </a:r>
            <a:r>
              <a:rPr lang="en-US" altLang="ja-JP" sz="2400" b="1" kern="100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(</a:t>
            </a:r>
            <a:r>
              <a:rPr lang="ja-JP" altLang="en-US" sz="2400" b="1" kern="100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かっぱ</a:t>
            </a:r>
            <a:r>
              <a:rPr lang="en-US" altLang="ja-JP" sz="2400" b="1" kern="100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)</a:t>
            </a:r>
            <a:r>
              <a:rPr lang="ja-JP" altLang="en-US" sz="6000" b="1" kern="100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の</a:t>
            </a:r>
            <a:r>
              <a:rPr lang="ja-JP" altLang="en-US" sz="6000" b="1" kern="100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川流</a:t>
            </a:r>
            <a:endParaRPr lang="en-US" altLang="ja-JP" sz="6000" b="1" kern="100" dirty="0" smtClean="0">
              <a:latin typeface="AR教科書体M" panose="03000609000000000000" pitchFamily="65" charset="-128"/>
              <a:ea typeface="AR教科書体M" panose="03000609000000000000" pitchFamily="65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6000" b="1" kern="100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れ</a:t>
            </a:r>
            <a:endParaRPr lang="ja-JP" altLang="en-US" sz="6000" b="1" kern="100" dirty="0">
              <a:latin typeface="AR教科書体M" panose="03000609000000000000" pitchFamily="65" charset="-128"/>
              <a:ea typeface="AR教科書体M" panose="03000609000000000000" pitchFamily="65" charset="-128"/>
              <a:cs typeface="Times New Roman" panose="02020603050405020304" pitchFamily="18" charset="0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309628" y="564910"/>
            <a:ext cx="2394841" cy="5850284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 vert="eaVert" wrap="square" lIns="180000" tIns="180000" rIns="180000" bIns="180000">
            <a:spAutoFit/>
          </a:bodyPr>
          <a:lstStyle/>
          <a:p>
            <a:r>
              <a:rPr lang="ja-JP" altLang="en-US" sz="4400" b="1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何かの名人であっても</a:t>
            </a:r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、</a:t>
            </a:r>
            <a:endParaRPr lang="en-US" altLang="ja-JP" sz="4400" b="1" dirty="0" smtClean="0">
              <a:latin typeface="AR教科書体M" panose="03000609000000000000" pitchFamily="65" charset="-128"/>
              <a:ea typeface="AR教科書体M" panose="03000609000000000000" pitchFamily="65" charset="-128"/>
              <a:cs typeface="Times New Roman" panose="02020603050405020304" pitchFamily="18" charset="0"/>
            </a:endParaRPr>
          </a:p>
          <a:p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油断</a:t>
            </a:r>
            <a:r>
              <a:rPr lang="ja-JP" altLang="en-US" sz="4400" b="1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して、時には</a:t>
            </a:r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失敗</a:t>
            </a:r>
            <a:endParaRPr lang="en-US" altLang="ja-JP" sz="4400" b="1" dirty="0" smtClean="0">
              <a:latin typeface="AR教科書体M" panose="03000609000000000000" pitchFamily="65" charset="-128"/>
              <a:ea typeface="AR教科書体M" panose="03000609000000000000" pitchFamily="65" charset="-128"/>
              <a:cs typeface="Times New Roman" panose="02020603050405020304" pitchFamily="18" charset="0"/>
            </a:endParaRPr>
          </a:p>
          <a:p>
            <a:r>
              <a:rPr lang="ja-JP" altLang="en-US" sz="4400" b="1" dirty="0" smtClean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する</a:t>
            </a:r>
            <a:r>
              <a:rPr lang="ja-JP" altLang="en-US" sz="4400" b="1" dirty="0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ということ</a:t>
            </a:r>
            <a:r>
              <a:rPr lang="ja-JP" altLang="en-US" sz="4400" b="1" dirty="0" err="1"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。</a:t>
            </a:r>
            <a:r>
              <a:rPr lang="ja-JP" altLang="ja-JP" sz="4400" b="1" dirty="0" err="1" smtClean="0">
                <a:solidFill>
                  <a:schemeClr val="bg1"/>
                </a:solidFill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。</a:t>
            </a:r>
            <a:endParaRPr lang="ja-JP" altLang="en-US" sz="1200" dirty="0">
              <a:solidFill>
                <a:schemeClr val="bg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8869481" y="6216806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1352600" y="625461"/>
            <a:ext cx="201295" cy="19838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3445418" y="625461"/>
            <a:ext cx="201295" cy="19838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1352600" y="6182940"/>
            <a:ext cx="201295" cy="19838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3445418" y="6182940"/>
            <a:ext cx="201295" cy="19838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897847" y="738102"/>
            <a:ext cx="861774" cy="3963586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ja-JP" altLang="en-US" sz="44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ことわざの意味</a:t>
            </a:r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7753510" y="738102"/>
            <a:ext cx="861774" cy="285751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ja-JP" altLang="en-US" sz="44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  <a:cs typeface="Times New Roman" panose="02020603050405020304" pitchFamily="18" charset="0"/>
              </a:rPr>
              <a:t>ことわざ八</a:t>
            </a:r>
            <a:endParaRPr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01387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127"/>
    </mc:Choice>
    <mc:Fallback>
      <p:transition spd="slow" advTm="1312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 animBg="1"/>
      <p:bldP spid="10" grpId="0" uiExpand="1" animBg="1"/>
      <p:bldP spid="11" grpId="0" uiExpand="1" animBg="1"/>
      <p:bldP spid="13" grpId="0" uiExpand="1" animBg="1"/>
      <p:bldP spid="14" grpId="0" uiExpan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3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3.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3.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3.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3.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3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3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3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3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3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3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3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3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3.6"/>
</p:tagLst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FF66"/>
        </a:solidFill>
        <a:ln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4431</TotalTime>
  <Words>557</Words>
  <Application>Microsoft Office PowerPoint</Application>
  <PresentationFormat>A4 210 x 297 mm</PresentationFormat>
  <Paragraphs>132</Paragraphs>
  <Slides>16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6" baseType="lpstr">
      <vt:lpstr>AR P丸ゴシック体E</vt:lpstr>
      <vt:lpstr>AR P教科書体M</vt:lpstr>
      <vt:lpstr>AR教科書体M</vt:lpstr>
      <vt:lpstr>ＭＳ Ｐゴシック</vt:lpstr>
      <vt:lpstr>ＭＳ Ｐ明朝</vt:lpstr>
      <vt:lpstr>Arial</vt:lpstr>
      <vt:lpstr>Calibri</vt:lpstr>
      <vt:lpstr>Calibri Light</vt:lpstr>
      <vt:lpstr>Times New Roman</vt:lpstr>
      <vt:lpstr>デザインの設定</vt:lpstr>
      <vt:lpstr>小学生のうちに 覚えたいことわざ１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小泉 浩</dc:creator>
  <cp:lastModifiedBy>小泉 浩</cp:lastModifiedBy>
  <cp:revision>287</cp:revision>
  <dcterms:created xsi:type="dcterms:W3CDTF">2008-01-09T07:37:16Z</dcterms:created>
  <dcterms:modified xsi:type="dcterms:W3CDTF">2020-06-12T09:14:02Z</dcterms:modified>
</cp:coreProperties>
</file>