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7" r:id="rId2"/>
    <p:sldId id="340" r:id="rId3"/>
    <p:sldId id="344" r:id="rId4"/>
    <p:sldId id="345" r:id="rId5"/>
    <p:sldId id="346" r:id="rId6"/>
    <p:sldId id="347" r:id="rId7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1" autoAdjust="0"/>
    <p:restoredTop sz="99401" autoAdjust="0"/>
  </p:normalViewPr>
  <p:slideViewPr>
    <p:cSldViewPr showGuides="1">
      <p:cViewPr varScale="1">
        <p:scale>
          <a:sx n="71" d="100"/>
          <a:sy n="71" d="100"/>
        </p:scale>
        <p:origin x="438" y="6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1.jpeg"/><Relationship Id="rId5" Type="http://schemas.openxmlformats.org/officeDocument/2006/relationships/image" Target="../media/image2.png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1.jpeg"/><Relationship Id="rId5" Type="http://schemas.openxmlformats.org/officeDocument/2006/relationships/image" Target="../media/image2.png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1.jpeg"/><Relationship Id="rId5" Type="http://schemas.openxmlformats.org/officeDocument/2006/relationships/image" Target="../media/image2.png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image" Target="../media/image1.jpeg"/><Relationship Id="rId5" Type="http://schemas.openxmlformats.org/officeDocument/2006/relationships/image" Target="../media/image2.png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84547" y="979821"/>
            <a:ext cx="8136905" cy="1513075"/>
          </a:xfrm>
          <a:ln w="38100"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合体漢字クイズ</a:t>
            </a:r>
            <a:endParaRPr lang="ja-JP" altLang="en-US" sz="8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" name="正方形/長方形 1"/>
          <p:cNvSpPr/>
          <p:nvPr/>
        </p:nvSpPr>
        <p:spPr>
          <a:xfrm>
            <a:off x="1496616" y="3431902"/>
            <a:ext cx="69127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小学校で習う漢字</a:t>
            </a:r>
            <a:r>
              <a:rPr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のパーツを並び替えて</a:t>
            </a:r>
            <a:endParaRPr lang="en-US" altLang="ja-JP" sz="32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合体漢字を完成させましょう。</a:t>
            </a:r>
            <a:endParaRPr lang="ja-JP" altLang="en-US" sz="32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直方体 30"/>
          <p:cNvSpPr/>
          <p:nvPr/>
        </p:nvSpPr>
        <p:spPr>
          <a:xfrm>
            <a:off x="7498103" y="156010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日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日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月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5" name="四角形 21">
            <a:extLst>
              <a:ext uri="{FF2B5EF4-FFF2-40B4-BE49-F238E27FC236}">
                <a16:creationId xmlns:a16="http://schemas.microsoft.com/office/drawing/2014/main" xmlns="" id="{C1329FB1-0575-C145-A4CE-CD2F70BE4170}"/>
              </a:ext>
            </a:extLst>
          </p:cNvPr>
          <p:cNvSpPr/>
          <p:nvPr/>
        </p:nvSpPr>
        <p:spPr>
          <a:xfrm>
            <a:off x="2144688" y="3870412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2" name="四角形 21">
            <a:extLst>
              <a:ext uri="{FF2B5EF4-FFF2-40B4-BE49-F238E27FC236}">
                <a16:creationId xmlns:a16="http://schemas.microsoft.com/office/drawing/2014/main" xmlns="" id="{C1329FB1-0575-C145-A4CE-CD2F70BE4170}"/>
              </a:ext>
            </a:extLst>
          </p:cNvPr>
          <p:cNvSpPr/>
          <p:nvPr/>
        </p:nvSpPr>
        <p:spPr>
          <a:xfrm>
            <a:off x="5504953" y="3838669"/>
            <a:ext cx="2367486" cy="2367486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xmlns="" id="{E4AECE6E-5A3B-3F49-AA61-E71DF939C952}"/>
              </a:ext>
            </a:extLst>
          </p:cNvPr>
          <p:cNvSpPr txBox="1"/>
          <p:nvPr/>
        </p:nvSpPr>
        <p:spPr>
          <a:xfrm>
            <a:off x="5504953" y="3826197"/>
            <a:ext cx="2304000" cy="23040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>
                <a:latin typeface="AR教科書体M" panose="03000609000000000000" pitchFamily="65" charset="-128"/>
                <a:ea typeface="AR教科書体M" panose="03000609000000000000" pitchFamily="65" charset="-128"/>
              </a:rPr>
              <a:t>日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xmlns="" id="{85620856-2E62-9543-9C13-F8107EA0D795}"/>
              </a:ext>
            </a:extLst>
          </p:cNvPr>
          <p:cNvSpPr txBox="1"/>
          <p:nvPr/>
        </p:nvSpPr>
        <p:spPr>
          <a:xfrm>
            <a:off x="2143020" y="3793628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>
                <a:latin typeface="AR教科書体M" panose="03000609000000000000" pitchFamily="65" charset="-128"/>
                <a:ea typeface="AR教科書体M" panose="03000609000000000000" pitchFamily="65" charset="-128"/>
              </a:rPr>
              <a:t>明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１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組み合わせてできる漢字を答えよう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日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3" name="直方体 22"/>
          <p:cNvSpPr/>
          <p:nvPr/>
        </p:nvSpPr>
        <p:spPr>
          <a:xfrm>
            <a:off x="7498103" y="155334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日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月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843" y="70704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557590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500"/>
                            </p:stCondLst>
                            <p:childTnLst>
                              <p:par>
                                <p:cTn id="4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4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3.58974E-6 0.19051 C 3.58974E-6 0.27593 0.0492 0.38125 0.0891 0.38125 L 0.17836 0.38125 " pathEditMode="relative" rAng="0" ptsTypes="AAAA">
                                      <p:cBhvr>
                                        <p:cTn id="6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10" y="19051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-5.12821E-7 0.19051 C -5.12821E-7 0.27592 0.0492 0.38125 0.0891 0.38125 L 0.17837 0.38125 " pathEditMode="relative" rAng="0" ptsTypes="AAAA">
                                      <p:cBhvr>
                                        <p:cTn id="6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10" y="19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3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0.00047 L -5.12821E-7 0.18936 C -5.12821E-7 0.27385 -0.04487 0.37871 -0.08125 0.37871 L -0.16234 0.37871 " pathEditMode="relative" rAng="0" ptsTypes="AAAA">
                                      <p:cBhvr>
                                        <p:cTn id="7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25" y="18912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0.00047 L -5.12821E-7 0.18936 C -5.12821E-7 0.27385 -0.04487 0.37871 -0.08125 0.37871 L -0.16234 0.37871 " pathEditMode="relative" rAng="0" ptsTypes="AAAA">
                                      <p:cBhvr>
                                        <p:cTn id="8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25" y="18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0"/>
                            </p:stCondLst>
                            <p:childTnLst>
                              <p:par>
                                <p:cTn id="82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3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3.84615E-6 0.19005 C 3.84615E-6 0.275 -0.06875 0.38033 -0.12404 0.38033 L -0.24792 0.38033 " pathEditMode="relative" rAng="0" ptsTypes="AAAA">
                                      <p:cBhvr>
                                        <p:cTn id="9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404" y="19005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4.10256E-6 0.19004 C 4.10256E-6 0.275 -0.06875 0.38032 -0.12404 0.38032 L -0.24792 0.38032 " pathEditMode="relative" rAng="0" ptsTypes="AAAA">
                                      <p:cBhvr>
                                        <p:cTn id="9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404" y="190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3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9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35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31" grpId="0" animBg="1"/>
      <p:bldP spid="30" grpId="0" animBg="1"/>
      <p:bldP spid="29" grpId="0" animBg="1"/>
      <p:bldP spid="25" grpId="0" animBg="1"/>
      <p:bldP spid="22" grpId="0" animBg="1"/>
      <p:bldP spid="14" grpId="0"/>
      <p:bldP spid="19" grpId="0"/>
      <p:bldP spid="17" grpId="0"/>
      <p:bldP spid="21" grpId="0" animBg="1"/>
      <p:bldP spid="21" grpId="1" animBg="1"/>
      <p:bldP spid="21" grpId="2" animBg="1"/>
      <p:bldP spid="23" grpId="0" animBg="1"/>
      <p:bldP spid="23" grpId="1" animBg="1"/>
      <p:bldP spid="23" grpId="2" animBg="1"/>
      <p:bldP spid="24" grpId="0"/>
      <p:bldP spid="2" grpId="0" animBg="1"/>
      <p:bldP spid="2" grpId="1" animBg="1"/>
      <p:bldP spid="2" grpId="3" animBg="1"/>
      <p:bldP spid="3" grpId="0" animBg="1"/>
      <p:bldP spid="5" grpId="0"/>
      <p:bldP spid="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直方体 30"/>
          <p:cNvSpPr/>
          <p:nvPr/>
        </p:nvSpPr>
        <p:spPr>
          <a:xfrm>
            <a:off x="4296024" y="1700808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80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木</a:t>
            </a:r>
            <a:endParaRPr lang="ja-JP" altLang="en-US" sz="800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>
            <a:spLocks noChangeAspect="1"/>
          </p:cNvSpPr>
          <p:nvPr/>
        </p:nvSpPr>
        <p:spPr>
          <a:xfrm>
            <a:off x="2378276" y="1716688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80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木</a:t>
            </a:r>
            <a:endParaRPr lang="ja-JP" altLang="en-US" sz="880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>
            <a:spLocks noChangeAspect="1"/>
          </p:cNvSpPr>
          <p:nvPr/>
        </p:nvSpPr>
        <p:spPr>
          <a:xfrm>
            <a:off x="458700" y="1714876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80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木</a:t>
            </a:r>
            <a:endParaRPr kumimoji="1" lang="ja-JP" altLang="en-US" sz="8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5" name="四角形 21">
            <a:extLst>
              <a:ext uri="{FF2B5EF4-FFF2-40B4-BE49-F238E27FC236}">
                <a16:creationId xmlns:a16="http://schemas.microsoft.com/office/drawing/2014/main" xmlns="" id="{C1329FB1-0575-C145-A4CE-CD2F70BE4170}"/>
              </a:ext>
            </a:extLst>
          </p:cNvPr>
          <p:cNvSpPr/>
          <p:nvPr/>
        </p:nvSpPr>
        <p:spPr>
          <a:xfrm>
            <a:off x="2144688" y="3870412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2" name="四角形 21">
            <a:extLst>
              <a:ext uri="{FF2B5EF4-FFF2-40B4-BE49-F238E27FC236}">
                <a16:creationId xmlns:a16="http://schemas.microsoft.com/office/drawing/2014/main" xmlns="" id="{C1329FB1-0575-C145-A4CE-CD2F70BE4170}"/>
              </a:ext>
            </a:extLst>
          </p:cNvPr>
          <p:cNvSpPr/>
          <p:nvPr/>
        </p:nvSpPr>
        <p:spPr>
          <a:xfrm>
            <a:off x="5504953" y="3838669"/>
            <a:ext cx="2367486" cy="2367486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xmlns="" id="{E4AECE6E-5A3B-3F49-AA61-E71DF939C952}"/>
              </a:ext>
            </a:extLst>
          </p:cNvPr>
          <p:cNvSpPr txBox="1"/>
          <p:nvPr/>
        </p:nvSpPr>
        <p:spPr>
          <a:xfrm>
            <a:off x="5504953" y="3806723"/>
            <a:ext cx="2304000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林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xmlns="" id="{85620856-2E62-9543-9C13-F8107EA0D795}"/>
              </a:ext>
            </a:extLst>
          </p:cNvPr>
          <p:cNvSpPr txBox="1"/>
          <p:nvPr/>
        </p:nvSpPr>
        <p:spPr>
          <a:xfrm>
            <a:off x="2143020" y="3793628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森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２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組み合わせてできる漢字を答えよう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3585863" y="1933309"/>
            <a:ext cx="7829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4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21" name="直方体 20"/>
          <p:cNvSpPr>
            <a:spLocks noChangeAspect="1"/>
          </p:cNvSpPr>
          <p:nvPr/>
        </p:nvSpPr>
        <p:spPr>
          <a:xfrm>
            <a:off x="2374704" y="1720592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80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木</a:t>
            </a:r>
            <a:endParaRPr lang="ja-JP" altLang="en-US" sz="800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" name="直方体 1"/>
          <p:cNvSpPr>
            <a:spLocks noChangeAspect="1"/>
          </p:cNvSpPr>
          <p:nvPr/>
        </p:nvSpPr>
        <p:spPr>
          <a:xfrm>
            <a:off x="458224" y="1720592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80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木</a:t>
            </a:r>
            <a:endParaRPr kumimoji="1" lang="ja-JP" altLang="en-US" sz="80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3" name="直方体 22"/>
          <p:cNvSpPr>
            <a:spLocks noChangeAspect="1"/>
          </p:cNvSpPr>
          <p:nvPr/>
        </p:nvSpPr>
        <p:spPr>
          <a:xfrm>
            <a:off x="4291184" y="1720592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80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木</a:t>
            </a:r>
            <a:endParaRPr lang="ja-JP" altLang="en-US" sz="800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2" name="直方体 31"/>
          <p:cNvSpPr/>
          <p:nvPr/>
        </p:nvSpPr>
        <p:spPr>
          <a:xfrm>
            <a:off x="6205272" y="1714876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80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木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3" name="直方体 32"/>
          <p:cNvSpPr>
            <a:spLocks noChangeAspect="1"/>
          </p:cNvSpPr>
          <p:nvPr/>
        </p:nvSpPr>
        <p:spPr>
          <a:xfrm>
            <a:off x="6207664" y="1720592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80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木</a:t>
            </a:r>
            <a:endParaRPr lang="ja-JP" altLang="en-US" sz="800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4" name="直方体 33"/>
          <p:cNvSpPr/>
          <p:nvPr/>
        </p:nvSpPr>
        <p:spPr>
          <a:xfrm>
            <a:off x="8125995" y="1714876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80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木</a:t>
            </a:r>
            <a:endParaRPr lang="ja-JP" altLang="en-US" sz="800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5" name="直方体 34"/>
          <p:cNvSpPr>
            <a:spLocks noChangeAspect="1"/>
          </p:cNvSpPr>
          <p:nvPr/>
        </p:nvSpPr>
        <p:spPr>
          <a:xfrm>
            <a:off x="8124144" y="1720592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80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木</a:t>
            </a:r>
            <a:endParaRPr lang="ja-JP" altLang="en-US" sz="800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1681158" y="1947117"/>
            <a:ext cx="7829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4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5506438" y="1929410"/>
            <a:ext cx="7829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4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7427013" y="1947116"/>
            <a:ext cx="7829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4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816" y="793923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7672" y="805455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528" y="775680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1916" y="78899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6581" y="805455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36203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8500"/>
                            </p:stCondLst>
                            <p:childTnLst>
                              <p:par>
                                <p:cTn id="6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4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9487E-6 4.81481E-6 L 0.17628 0.45995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14" y="22986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8205E-6 -3.7037E-7 L 0.17195 0.46042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90" y="230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500"/>
                            </p:stCondLst>
                            <p:childTnLst>
                              <p:par>
                                <p:cTn id="85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6 4.44444E-6 L 0.31619 0.39768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01" y="19884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79487E-6 -3.7037E-7 L 0.31715 0.38866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49" y="19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-0.11714 0.45579 " pathEditMode="relative" rAng="0" ptsTypes="AA">
                                      <p:cBhvr>
                                        <p:cTn id="11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65" y="22778"/>
                                    </p:animMotion>
                                  </p:childTnLst>
                                </p:cTn>
                              </p:par>
                              <p:par>
                                <p:cTn id="116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30769E-6 -3.7037E-7 L -0.10433 0.46134 " pathEditMode="relative" rAng="0" ptsTypes="AA">
                                      <p:cBhvr>
                                        <p:cTn id="11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24" y="23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19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0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7692E-6 -7.40741E-7 L 0.03878 0.39745 " pathEditMode="relative" rAng="0" ptsTypes="AA">
                                      <p:cBhvr>
                                        <p:cTn id="132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39" y="19861"/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82051E-6 -3.7037E-7 L 0.04022 0.38912 " pathEditMode="relative" rAng="0" ptsTypes="AA">
                                      <p:cBhvr>
                                        <p:cTn id="13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3" y="1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000"/>
                            </p:stCondLst>
                            <p:childTnLst>
                              <p:par>
                                <p:cTn id="136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7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7692E-6 -3.7037E-7 L -0.5476 0.29653 " pathEditMode="relative" rAng="0" ptsTypes="AA">
                                      <p:cBhvr>
                                        <p:cTn id="14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388" y="14815"/>
                                    </p:animMotion>
                                  </p:childTnLst>
                                </p:cTn>
                              </p:par>
                              <p:par>
                                <p:cTn id="15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8205E-6 4.44444E-6 L -0.54727 0.30925 " pathEditMode="relative" rAng="0" ptsTypes="AA">
                                      <p:cBhvr>
                                        <p:cTn id="151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372" y="15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000"/>
                            </p:stCondLst>
                            <p:childTnLst>
                              <p:par>
                                <p:cTn id="153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4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1000"/>
                            </p:stCondLst>
                            <p:childTnLst>
                              <p:par>
                                <p:cTn id="19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00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31" grpId="0" animBg="1"/>
      <p:bldP spid="30" grpId="0" animBg="1"/>
      <p:bldP spid="29" grpId="0" animBg="1"/>
      <p:bldP spid="25" grpId="0" animBg="1"/>
      <p:bldP spid="22" grpId="0" animBg="1"/>
      <p:bldP spid="19" grpId="0"/>
      <p:bldP spid="17" grpId="0"/>
      <p:bldP spid="24" grpId="0"/>
      <p:bldP spid="3" grpId="0" animBg="1"/>
      <p:bldP spid="5" grpId="0"/>
      <p:bldP spid="5" grpId="1"/>
      <p:bldP spid="21" grpId="0" animBg="1"/>
      <p:bldP spid="21" grpId="1" animBg="1"/>
      <p:bldP spid="21" grpId="2" animBg="1"/>
      <p:bldP spid="2" grpId="0" animBg="1"/>
      <p:bldP spid="2" grpId="1" animBg="1"/>
      <p:bldP spid="2" grpId="2" animBg="1"/>
      <p:bldP spid="23" grpId="0" animBg="1"/>
      <p:bldP spid="23" grpId="2" animBg="1"/>
      <p:bldP spid="23" grpId="3" animBg="1"/>
      <p:bldP spid="32" grpId="0" animBg="1"/>
      <p:bldP spid="33" grpId="0" animBg="1"/>
      <p:bldP spid="33" grpId="2" animBg="1"/>
      <p:bldP spid="33" grpId="3" animBg="1"/>
      <p:bldP spid="34" grpId="0" animBg="1"/>
      <p:bldP spid="35" grpId="0" animBg="1"/>
      <p:bldP spid="35" grpId="2" animBg="1"/>
      <p:bldP spid="35" grpId="3" animBg="1"/>
      <p:bldP spid="37" grpId="0"/>
      <p:bldP spid="38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四角形 21">
            <a:extLst>
              <a:ext uri="{FF2B5EF4-FFF2-40B4-BE49-F238E27FC236}">
                <a16:creationId xmlns:a16="http://schemas.microsoft.com/office/drawing/2014/main" xmlns="" id="{C1329FB1-0575-C145-A4CE-CD2F70BE4170}"/>
              </a:ext>
            </a:extLst>
          </p:cNvPr>
          <p:cNvSpPr/>
          <p:nvPr/>
        </p:nvSpPr>
        <p:spPr>
          <a:xfrm>
            <a:off x="2144688" y="3870412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2" name="四角形 21">
            <a:extLst>
              <a:ext uri="{FF2B5EF4-FFF2-40B4-BE49-F238E27FC236}">
                <a16:creationId xmlns:a16="http://schemas.microsoft.com/office/drawing/2014/main" xmlns="" id="{C1329FB1-0575-C145-A4CE-CD2F70BE4170}"/>
              </a:ext>
            </a:extLst>
          </p:cNvPr>
          <p:cNvSpPr/>
          <p:nvPr/>
        </p:nvSpPr>
        <p:spPr>
          <a:xfrm>
            <a:off x="5504953" y="3838669"/>
            <a:ext cx="2367486" cy="2367486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xmlns="" id="{E4AECE6E-5A3B-3F49-AA61-E71DF939C952}"/>
              </a:ext>
            </a:extLst>
          </p:cNvPr>
          <p:cNvSpPr txBox="1"/>
          <p:nvPr/>
        </p:nvSpPr>
        <p:spPr>
          <a:xfrm>
            <a:off x="5504953" y="3806723"/>
            <a:ext cx="2304000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間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xmlns="" id="{85620856-2E62-9543-9C13-F8107EA0D795}"/>
              </a:ext>
            </a:extLst>
          </p:cNvPr>
          <p:cNvSpPr txBox="1"/>
          <p:nvPr/>
        </p:nvSpPr>
        <p:spPr>
          <a:xfrm>
            <a:off x="2143020" y="3793628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時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３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組み合わせてできる漢字を答えよう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3585863" y="1933309"/>
            <a:ext cx="7829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4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31" name="直方体 土後ろ"/>
          <p:cNvSpPr/>
          <p:nvPr/>
        </p:nvSpPr>
        <p:spPr>
          <a:xfrm>
            <a:off x="4296024" y="1700808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80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土</a:t>
            </a:r>
            <a:endParaRPr lang="ja-JP" altLang="en-US" sz="800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2" name="直方体 寸後ろ"/>
          <p:cNvSpPr/>
          <p:nvPr/>
        </p:nvSpPr>
        <p:spPr>
          <a:xfrm>
            <a:off x="6205272" y="1714876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80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寸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門後ろ"/>
          <p:cNvSpPr>
            <a:spLocks noChangeAspect="1"/>
          </p:cNvSpPr>
          <p:nvPr/>
        </p:nvSpPr>
        <p:spPr>
          <a:xfrm>
            <a:off x="2378276" y="1716688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80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門</a:t>
            </a:r>
            <a:endParaRPr lang="ja-JP" altLang="en-US" sz="800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4" name="直方体 日２後ろ"/>
          <p:cNvSpPr/>
          <p:nvPr/>
        </p:nvSpPr>
        <p:spPr>
          <a:xfrm>
            <a:off x="8125995" y="1714876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80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日</a:t>
            </a:r>
            <a:endParaRPr lang="ja-JP" altLang="en-US" sz="800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日後ろ"/>
          <p:cNvSpPr>
            <a:spLocks noChangeAspect="1"/>
          </p:cNvSpPr>
          <p:nvPr/>
        </p:nvSpPr>
        <p:spPr>
          <a:xfrm>
            <a:off x="458700" y="1714876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8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日</a:t>
            </a:r>
            <a:endParaRPr kumimoji="1" lang="ja-JP" altLang="en-US" sz="8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門"/>
          <p:cNvSpPr>
            <a:spLocks noChangeAspect="1"/>
          </p:cNvSpPr>
          <p:nvPr/>
        </p:nvSpPr>
        <p:spPr>
          <a:xfrm>
            <a:off x="2374704" y="1720592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80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門</a:t>
            </a:r>
            <a:endParaRPr lang="ja-JP" altLang="en-US" sz="800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5" name="直方体日２"/>
          <p:cNvSpPr>
            <a:spLocks noChangeAspect="1"/>
          </p:cNvSpPr>
          <p:nvPr/>
        </p:nvSpPr>
        <p:spPr>
          <a:xfrm>
            <a:off x="8124144" y="1720592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80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日</a:t>
            </a:r>
            <a:endParaRPr lang="ja-JP" altLang="en-US" sz="800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" name="直方体日"/>
          <p:cNvSpPr>
            <a:spLocks noChangeAspect="1"/>
          </p:cNvSpPr>
          <p:nvPr/>
        </p:nvSpPr>
        <p:spPr>
          <a:xfrm>
            <a:off x="458224" y="1720592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80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日</a:t>
            </a:r>
            <a:endParaRPr kumimoji="1" lang="ja-JP" altLang="en-US" sz="80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3" name="直方体寸"/>
          <p:cNvSpPr>
            <a:spLocks noChangeAspect="1"/>
          </p:cNvSpPr>
          <p:nvPr/>
        </p:nvSpPr>
        <p:spPr>
          <a:xfrm>
            <a:off x="6207664" y="1720592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80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寸</a:t>
            </a:r>
            <a:endParaRPr lang="ja-JP" altLang="en-US" sz="800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3" name="直方体土"/>
          <p:cNvSpPr>
            <a:spLocks noChangeAspect="1"/>
          </p:cNvSpPr>
          <p:nvPr/>
        </p:nvSpPr>
        <p:spPr>
          <a:xfrm>
            <a:off x="4291184" y="1720592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80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土</a:t>
            </a:r>
            <a:endParaRPr lang="ja-JP" altLang="en-US" sz="800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1681158" y="1947117"/>
            <a:ext cx="7829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4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5506438" y="1929410"/>
            <a:ext cx="7829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4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7427013" y="1947116"/>
            <a:ext cx="7829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4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816" y="793923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7672" y="805455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528" y="775680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1916" y="78899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6581" y="805455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稲妻 3"/>
          <p:cNvSpPr/>
          <p:nvPr/>
        </p:nvSpPr>
        <p:spPr>
          <a:xfrm rot="12107174" flipH="1">
            <a:off x="7668487" y="3733915"/>
            <a:ext cx="610138" cy="83217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5975" y="2953805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46869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8500"/>
                            </p:stCondLst>
                            <p:childTnLst>
                              <p:par>
                                <p:cTn id="6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4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9487E-6 4.81481E-6 L 0.17628 0.45995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14" y="22986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8205E-6 -3.7037E-7 L 0.17195 0.40139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90" y="200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500"/>
                            </p:stCondLst>
                            <p:childTnLst>
                              <p:par>
                                <p:cTn id="85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6 4.44444E-6 L 0.39311 0.37476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47" y="18727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79487E-6 -3.7037E-7 L 0.39102 0.39144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51" y="195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-0.11682 0.30486 " pathEditMode="relative" rAng="0" ptsTypes="AA">
                                      <p:cBhvr>
                                        <p:cTn id="11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49" y="15231"/>
                                    </p:animMotion>
                                  </p:childTnLst>
                                </p:cTn>
                              </p:par>
                              <p:par>
                                <p:cTn id="116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30769E-6 -3.7037E-7 L -0.11843 0.30093 " pathEditMode="relative" rAng="0" ptsTypes="AA">
                                      <p:cBhvr>
                                        <p:cTn id="11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29" y="150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19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0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7692E-6 -3.7037E-7 L -0.20337 0.45694 " pathEditMode="relative" rAng="0" ptsTypes="AA">
                                      <p:cBhvr>
                                        <p:cTn id="13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76" y="22847"/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8205E-6 4.44444E-6 L -0.20144 0.44768 " pathEditMode="relative" rAng="0" ptsTypes="AA">
                                      <p:cBhvr>
                                        <p:cTn id="13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80" y="22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500"/>
                            </p:stCondLst>
                            <p:childTnLst>
                              <p:par>
                                <p:cTn id="13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7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7692E-6 -7.40741E-7 L -0.31282 0.47847 " pathEditMode="relative" rAng="0" ptsTypes="AA">
                                      <p:cBhvr>
                                        <p:cTn id="149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41" y="23912"/>
                                    </p:animMotion>
                                  </p:childTnLst>
                                </p:cTn>
                              </p:par>
                              <p:par>
                                <p:cTn id="150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82051E-6 -3.7037E-7 L -0.30994 0.46273 " pathEditMode="relative" rAng="0" ptsTypes="AA">
                                      <p:cBhvr>
                                        <p:cTn id="151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97" y="23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000"/>
                            </p:stCondLst>
                            <p:childTnLst>
                              <p:par>
                                <p:cTn id="153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4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00"/>
                            </p:stCondLst>
                            <p:childTnLst>
                              <p:par>
                                <p:cTn id="164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6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64"/>
                                            </p:cond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750"/>
                            </p:stCondLst>
                            <p:childTnLst>
                              <p:par>
                                <p:cTn id="168" presetID="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9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220000" y="2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3750"/>
                            </p:stCondLst>
                            <p:childTnLst>
                              <p:par>
                                <p:cTn id="171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2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4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0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6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1000"/>
                            </p:stCondLst>
                            <p:childTnLst>
                              <p:par>
                                <p:cTn id="20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18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25" grpId="0" animBg="1"/>
      <p:bldP spid="22" grpId="0" animBg="1"/>
      <p:bldP spid="19" grpId="0"/>
      <p:bldP spid="17" grpId="0"/>
      <p:bldP spid="24" grpId="0"/>
      <p:bldP spid="3" grpId="0" animBg="1"/>
      <p:bldP spid="5" grpId="0"/>
      <p:bldP spid="5" grpId="1"/>
      <p:bldP spid="31" grpId="0" animBg="1"/>
      <p:bldP spid="32" grpId="0" animBg="1"/>
      <p:bldP spid="30" grpId="0" animBg="1"/>
      <p:bldP spid="34" grpId="0" animBg="1"/>
      <p:bldP spid="29" grpId="0" animBg="1"/>
      <p:bldP spid="21" grpId="0" animBg="1"/>
      <p:bldP spid="21" grpId="1" animBg="1"/>
      <p:bldP spid="21" grpId="2" animBg="1"/>
      <p:bldP spid="21" grpId="3" animBg="1"/>
      <p:bldP spid="35" grpId="0" animBg="1"/>
      <p:bldP spid="35" grpId="1" animBg="1"/>
      <p:bldP spid="35" grpId="2" animBg="1"/>
      <p:bldP spid="2" grpId="0" animBg="1"/>
      <p:bldP spid="2" grpId="1" animBg="1"/>
      <p:bldP spid="2" grpId="2" animBg="1"/>
      <p:bldP spid="33" grpId="0" animBg="1"/>
      <p:bldP spid="33" grpId="1" animBg="1"/>
      <p:bldP spid="33" grpId="2" animBg="1"/>
      <p:bldP spid="23" grpId="0" animBg="1"/>
      <p:bldP spid="23" grpId="1" animBg="1"/>
      <p:bldP spid="23" grpId="2" animBg="1"/>
      <p:bldP spid="37" grpId="0"/>
      <p:bldP spid="38" grpId="0"/>
      <p:bldP spid="39" grpId="0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四角形 21">
            <a:extLst>
              <a:ext uri="{FF2B5EF4-FFF2-40B4-BE49-F238E27FC236}">
                <a16:creationId xmlns:a16="http://schemas.microsoft.com/office/drawing/2014/main" xmlns="" id="{C1329FB1-0575-C145-A4CE-CD2F70BE4170}"/>
              </a:ext>
            </a:extLst>
          </p:cNvPr>
          <p:cNvSpPr/>
          <p:nvPr/>
        </p:nvSpPr>
        <p:spPr>
          <a:xfrm>
            <a:off x="2144688" y="3870412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2" name="四角形 21">
            <a:extLst>
              <a:ext uri="{FF2B5EF4-FFF2-40B4-BE49-F238E27FC236}">
                <a16:creationId xmlns:a16="http://schemas.microsoft.com/office/drawing/2014/main" xmlns="" id="{C1329FB1-0575-C145-A4CE-CD2F70BE4170}"/>
              </a:ext>
            </a:extLst>
          </p:cNvPr>
          <p:cNvSpPr/>
          <p:nvPr/>
        </p:nvSpPr>
        <p:spPr>
          <a:xfrm>
            <a:off x="5504953" y="3838669"/>
            <a:ext cx="2367486" cy="2367486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xmlns="" id="{E4AECE6E-5A3B-3F49-AA61-E71DF939C952}"/>
              </a:ext>
            </a:extLst>
          </p:cNvPr>
          <p:cNvSpPr txBox="1"/>
          <p:nvPr/>
        </p:nvSpPr>
        <p:spPr>
          <a:xfrm>
            <a:off x="5504953" y="3806723"/>
            <a:ext cx="2304000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語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xmlns="" id="{85620856-2E62-9543-9C13-F8107EA0D795}"/>
              </a:ext>
            </a:extLst>
          </p:cNvPr>
          <p:cNvSpPr txBox="1"/>
          <p:nvPr/>
        </p:nvSpPr>
        <p:spPr>
          <a:xfrm>
            <a:off x="2143020" y="3793628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国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４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組み合わせてできる漢字を答えよう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3585863" y="1933309"/>
            <a:ext cx="7829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4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34" name="直方体 五２後ろ"/>
          <p:cNvSpPr/>
          <p:nvPr/>
        </p:nvSpPr>
        <p:spPr>
          <a:xfrm>
            <a:off x="8125995" y="1714876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80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五</a:t>
            </a:r>
            <a:endParaRPr lang="ja-JP" altLang="en-US" sz="800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1" name="直方体 玉後ろ"/>
          <p:cNvSpPr/>
          <p:nvPr/>
        </p:nvSpPr>
        <p:spPr>
          <a:xfrm>
            <a:off x="4296024" y="1700808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80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玉</a:t>
            </a:r>
            <a:endParaRPr lang="ja-JP" altLang="en-US" sz="800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口2後ろ"/>
          <p:cNvSpPr>
            <a:spLocks noChangeAspect="1"/>
          </p:cNvSpPr>
          <p:nvPr/>
        </p:nvSpPr>
        <p:spPr>
          <a:xfrm>
            <a:off x="2378276" y="1716688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80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口</a:t>
            </a:r>
            <a:endParaRPr lang="ja-JP" altLang="en-US" sz="800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2" name="直方体 言う後ろ"/>
          <p:cNvSpPr/>
          <p:nvPr/>
        </p:nvSpPr>
        <p:spPr>
          <a:xfrm>
            <a:off x="6205272" y="1714876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80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言</a:t>
            </a:r>
            <a:endParaRPr lang="ja-JP" altLang="en-US" sz="800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口後ろ"/>
          <p:cNvSpPr>
            <a:spLocks noChangeAspect="1"/>
          </p:cNvSpPr>
          <p:nvPr/>
        </p:nvSpPr>
        <p:spPr>
          <a:xfrm>
            <a:off x="458700" y="1714876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8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口</a:t>
            </a:r>
            <a:endParaRPr kumimoji="1" lang="ja-JP" altLang="en-US" sz="8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3" name="直方体言"/>
          <p:cNvSpPr>
            <a:spLocks noChangeAspect="1"/>
          </p:cNvSpPr>
          <p:nvPr/>
        </p:nvSpPr>
        <p:spPr>
          <a:xfrm>
            <a:off x="6207664" y="1720592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80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言</a:t>
            </a:r>
            <a:endParaRPr lang="ja-JP" altLang="en-US" sz="800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口2"/>
          <p:cNvSpPr>
            <a:spLocks noChangeAspect="1"/>
          </p:cNvSpPr>
          <p:nvPr/>
        </p:nvSpPr>
        <p:spPr>
          <a:xfrm>
            <a:off x="2374704" y="1720592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80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口</a:t>
            </a:r>
            <a:endParaRPr lang="ja-JP" altLang="en-US" sz="800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5" name="直方体五"/>
          <p:cNvSpPr>
            <a:spLocks noChangeAspect="1"/>
          </p:cNvSpPr>
          <p:nvPr/>
        </p:nvSpPr>
        <p:spPr>
          <a:xfrm>
            <a:off x="8124144" y="1720592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80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五</a:t>
            </a:r>
            <a:endParaRPr lang="ja-JP" altLang="en-US" sz="800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" name="直方体口"/>
          <p:cNvSpPr>
            <a:spLocks noChangeAspect="1"/>
          </p:cNvSpPr>
          <p:nvPr/>
        </p:nvSpPr>
        <p:spPr>
          <a:xfrm>
            <a:off x="458224" y="1720592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80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口</a:t>
            </a:r>
            <a:endParaRPr kumimoji="1" lang="ja-JP" altLang="en-US" sz="80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3" name="直方体土"/>
          <p:cNvSpPr>
            <a:spLocks noChangeAspect="1"/>
          </p:cNvSpPr>
          <p:nvPr/>
        </p:nvSpPr>
        <p:spPr>
          <a:xfrm>
            <a:off x="4291184" y="1720592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80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玉</a:t>
            </a:r>
            <a:endParaRPr lang="ja-JP" altLang="en-US" sz="800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1681158" y="1947117"/>
            <a:ext cx="7829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4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5506438" y="1929410"/>
            <a:ext cx="7829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4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7427013" y="1947116"/>
            <a:ext cx="7829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4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816" y="793923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7672" y="805455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528" y="775680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1916" y="78899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6581" y="805455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稲妻 3"/>
          <p:cNvSpPr/>
          <p:nvPr/>
        </p:nvSpPr>
        <p:spPr>
          <a:xfrm rot="12107174" flipH="1">
            <a:off x="4140912" y="3733915"/>
            <a:ext cx="610138" cy="83217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8400" y="2953805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89367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8500"/>
                            </p:stCondLst>
                            <p:childTnLst>
                              <p:par>
                                <p:cTn id="6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4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9487E-6 4.81481E-6 L 0.22949 0.43009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74" y="21505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8205E-6 -3.7037E-7 L 0.22676 0.40139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30" y="200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500"/>
                            </p:stCondLst>
                            <p:childTnLst>
                              <p:par>
                                <p:cTn id="85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6 4.44444E-6 L 0.41859 0.44375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929" y="22176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79487E-6 -3.7037E-7 L 0.42099 0.46042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042" y="230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-0.15897 0.36921 " pathEditMode="relative" rAng="0" ptsTypes="AA">
                                      <p:cBhvr>
                                        <p:cTn id="11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49" y="18449"/>
                                    </p:animMotion>
                                  </p:childTnLst>
                                </p:cTn>
                              </p:par>
                              <p:par>
                                <p:cTn id="116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30769E-6 -3.7037E-7 L -0.1617 0.40139 " pathEditMode="relative" rAng="0" ptsTypes="AA">
                                      <p:cBhvr>
                                        <p:cTn id="11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93" y="200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19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0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7692E-6 -3.7037E-7 L -0.16122 0.31227 " pathEditMode="relative" rAng="0" ptsTypes="AA">
                                      <p:cBhvr>
                                        <p:cTn id="13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61" y="15602"/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8205E-6 4.44444E-6 L -0.14952 0.30555 " pathEditMode="relative" rAng="0" ptsTypes="AA">
                                      <p:cBhvr>
                                        <p:cTn id="13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84" y="15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500"/>
                            </p:stCondLst>
                            <p:childTnLst>
                              <p:par>
                                <p:cTn id="13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7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7692E-6 -7.40741E-7 L -0.08398 0.36736 " pathEditMode="relative" rAng="0" ptsTypes="AA">
                                      <p:cBhvr>
                                        <p:cTn id="149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99" y="18356"/>
                                    </p:animMotion>
                                  </p:childTnLst>
                                </p:cTn>
                              </p:par>
                              <p:par>
                                <p:cTn id="150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82051E-6 -3.7037E-7 L -0.07452 0.39607 " pathEditMode="relative" rAng="0" ptsTypes="AA">
                                      <p:cBhvr>
                                        <p:cTn id="151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34" y="1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000"/>
                            </p:stCondLst>
                            <p:childTnLst>
                              <p:par>
                                <p:cTn id="153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4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00"/>
                            </p:stCondLst>
                            <p:childTnLst>
                              <p:par>
                                <p:cTn id="164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6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64"/>
                                            </p:cond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750"/>
                            </p:stCondLst>
                            <p:childTnLst>
                              <p:par>
                                <p:cTn id="168" presetID="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9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300000" y="3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3750"/>
                            </p:stCondLst>
                            <p:childTnLst>
                              <p:par>
                                <p:cTn id="171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2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4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0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6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1000"/>
                            </p:stCondLst>
                            <p:childTnLst>
                              <p:par>
                                <p:cTn id="20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18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25" grpId="0" animBg="1"/>
      <p:bldP spid="22" grpId="0" animBg="1"/>
      <p:bldP spid="19" grpId="0"/>
      <p:bldP spid="17" grpId="0"/>
      <p:bldP spid="24" grpId="0"/>
      <p:bldP spid="3" grpId="0" animBg="1"/>
      <p:bldP spid="5" grpId="0"/>
      <p:bldP spid="5" grpId="1"/>
      <p:bldP spid="34" grpId="0" animBg="1"/>
      <p:bldP spid="31" grpId="0" animBg="1"/>
      <p:bldP spid="30" grpId="0" animBg="1"/>
      <p:bldP spid="32" grpId="0" animBg="1"/>
      <p:bldP spid="29" grpId="0" animBg="1"/>
      <p:bldP spid="33" grpId="0" animBg="1"/>
      <p:bldP spid="33" grpId="1" animBg="1"/>
      <p:bldP spid="33" grpId="2" animBg="1"/>
      <p:bldP spid="21" grpId="0" animBg="1"/>
      <p:bldP spid="21" grpId="1" animBg="1"/>
      <p:bldP spid="21" grpId="2" animBg="1"/>
      <p:bldP spid="35" grpId="0" animBg="1"/>
      <p:bldP spid="35" grpId="1" animBg="1"/>
      <p:bldP spid="35" grpId="2" animBg="1"/>
      <p:bldP spid="2" grpId="0" animBg="1"/>
      <p:bldP spid="2" grpId="1" animBg="1"/>
      <p:bldP spid="2" grpId="2" animBg="1"/>
      <p:bldP spid="2" grpId="3" animBg="1"/>
      <p:bldP spid="23" grpId="0" animBg="1"/>
      <p:bldP spid="23" grpId="1" animBg="1"/>
      <p:bldP spid="23" grpId="2" animBg="1"/>
      <p:bldP spid="37" grpId="0"/>
      <p:bldP spid="38" grpId="0"/>
      <p:bldP spid="39" grpId="0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四角形 21">
            <a:extLst>
              <a:ext uri="{FF2B5EF4-FFF2-40B4-BE49-F238E27FC236}">
                <a16:creationId xmlns:a16="http://schemas.microsoft.com/office/drawing/2014/main" xmlns="" id="{C1329FB1-0575-C145-A4CE-CD2F70BE4170}"/>
              </a:ext>
            </a:extLst>
          </p:cNvPr>
          <p:cNvSpPr/>
          <p:nvPr/>
        </p:nvSpPr>
        <p:spPr>
          <a:xfrm>
            <a:off x="2144688" y="3870412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2" name="四角形 21">
            <a:extLst>
              <a:ext uri="{FF2B5EF4-FFF2-40B4-BE49-F238E27FC236}">
                <a16:creationId xmlns:a16="http://schemas.microsoft.com/office/drawing/2014/main" xmlns="" id="{C1329FB1-0575-C145-A4CE-CD2F70BE4170}"/>
              </a:ext>
            </a:extLst>
          </p:cNvPr>
          <p:cNvSpPr/>
          <p:nvPr/>
        </p:nvSpPr>
        <p:spPr>
          <a:xfrm>
            <a:off x="5504953" y="3838669"/>
            <a:ext cx="2367486" cy="2367486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xmlns="" id="{E4AECE6E-5A3B-3F49-AA61-E71DF939C952}"/>
              </a:ext>
            </a:extLst>
          </p:cNvPr>
          <p:cNvSpPr txBox="1"/>
          <p:nvPr/>
        </p:nvSpPr>
        <p:spPr>
          <a:xfrm>
            <a:off x="5504953" y="3806723"/>
            <a:ext cx="2304000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転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xmlns="" id="{85620856-2E62-9543-9C13-F8107EA0D795}"/>
              </a:ext>
            </a:extLst>
          </p:cNvPr>
          <p:cNvSpPr txBox="1"/>
          <p:nvPr/>
        </p:nvSpPr>
        <p:spPr>
          <a:xfrm>
            <a:off x="2143020" y="3793628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回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５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組み合わせてできる漢字を答えよう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3585863" y="1933309"/>
            <a:ext cx="7829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4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32" name="直方体 車後ろ"/>
          <p:cNvSpPr/>
          <p:nvPr/>
        </p:nvSpPr>
        <p:spPr>
          <a:xfrm>
            <a:off x="6205272" y="1714876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80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車</a:t>
            </a:r>
            <a:endParaRPr lang="ja-JP" altLang="en-US" sz="800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4" name="直方体 二後ろ"/>
          <p:cNvSpPr/>
          <p:nvPr/>
        </p:nvSpPr>
        <p:spPr>
          <a:xfrm>
            <a:off x="8125995" y="1714876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80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二</a:t>
            </a:r>
            <a:endParaRPr lang="ja-JP" altLang="en-US" sz="800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1" name="直方体 口後ろ"/>
          <p:cNvSpPr/>
          <p:nvPr/>
        </p:nvSpPr>
        <p:spPr>
          <a:xfrm>
            <a:off x="4296024" y="1700808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80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口</a:t>
            </a:r>
            <a:endParaRPr lang="ja-JP" altLang="en-US" sz="800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ム後ろ"/>
          <p:cNvSpPr>
            <a:spLocks noChangeAspect="1"/>
          </p:cNvSpPr>
          <p:nvPr/>
        </p:nvSpPr>
        <p:spPr>
          <a:xfrm>
            <a:off x="2378276" y="1716688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80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ム</a:t>
            </a:r>
            <a:endParaRPr lang="ja-JP" altLang="en-US" sz="800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口後ろ"/>
          <p:cNvSpPr>
            <a:spLocks noChangeAspect="1"/>
          </p:cNvSpPr>
          <p:nvPr/>
        </p:nvSpPr>
        <p:spPr>
          <a:xfrm>
            <a:off x="458700" y="1714876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8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口</a:t>
            </a:r>
            <a:endParaRPr kumimoji="1" lang="ja-JP" altLang="en-US" sz="8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3" name="直方体車"/>
          <p:cNvSpPr>
            <a:spLocks noChangeAspect="1"/>
          </p:cNvSpPr>
          <p:nvPr/>
        </p:nvSpPr>
        <p:spPr>
          <a:xfrm>
            <a:off x="6207664" y="1720592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80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車</a:t>
            </a:r>
            <a:endParaRPr lang="ja-JP" altLang="en-US" sz="800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ム"/>
          <p:cNvSpPr>
            <a:spLocks noChangeAspect="1"/>
          </p:cNvSpPr>
          <p:nvPr/>
        </p:nvSpPr>
        <p:spPr>
          <a:xfrm>
            <a:off x="2374704" y="1720592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80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ム</a:t>
            </a:r>
            <a:endParaRPr lang="ja-JP" altLang="en-US" sz="800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5" name="直方体二"/>
          <p:cNvSpPr>
            <a:spLocks noChangeAspect="1"/>
          </p:cNvSpPr>
          <p:nvPr/>
        </p:nvSpPr>
        <p:spPr>
          <a:xfrm>
            <a:off x="8124144" y="1720592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80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二</a:t>
            </a:r>
            <a:endParaRPr lang="ja-JP" altLang="en-US" sz="800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" name="直方体口"/>
          <p:cNvSpPr>
            <a:spLocks noChangeAspect="1"/>
          </p:cNvSpPr>
          <p:nvPr/>
        </p:nvSpPr>
        <p:spPr>
          <a:xfrm>
            <a:off x="458224" y="1720592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80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口</a:t>
            </a:r>
            <a:endParaRPr kumimoji="1" lang="ja-JP" altLang="en-US" sz="80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3" name="直方体口"/>
          <p:cNvSpPr>
            <a:spLocks noChangeAspect="1"/>
          </p:cNvSpPr>
          <p:nvPr/>
        </p:nvSpPr>
        <p:spPr>
          <a:xfrm>
            <a:off x="4291184" y="1720592"/>
            <a:ext cx="1296000" cy="1296000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80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口</a:t>
            </a:r>
            <a:endParaRPr lang="ja-JP" altLang="en-US" sz="800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1681158" y="1947117"/>
            <a:ext cx="7829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4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5506438" y="1929410"/>
            <a:ext cx="7829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4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7427013" y="1947116"/>
            <a:ext cx="7829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4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816" y="793923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7672" y="805455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528" y="775680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1916" y="78899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6581" y="805455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稲妻 3"/>
          <p:cNvSpPr/>
          <p:nvPr/>
        </p:nvSpPr>
        <p:spPr>
          <a:xfrm rot="12107174" flipH="1">
            <a:off x="4140912" y="3733915"/>
            <a:ext cx="610138" cy="83217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8400" y="2953805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77510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8500"/>
                            </p:stCondLst>
                            <p:childTnLst>
                              <p:par>
                                <p:cTn id="6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4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9487E-6 4.81481E-6 L 0.22949 0.43009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74" y="21505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8205E-6 -3.7037E-7 L 0.22676 0.40139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30" y="200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500"/>
                            </p:stCondLst>
                            <p:childTnLst>
                              <p:par>
                                <p:cTn id="85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6 4.44444E-6 L 0.41859 0.44375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929" y="22176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79487E-6 -3.7037E-7 L 0.42099 0.46042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042" y="230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-0.15897 0.36921 " pathEditMode="relative" rAng="0" ptsTypes="AA">
                                      <p:cBhvr>
                                        <p:cTn id="11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49" y="18449"/>
                                    </p:animMotion>
                                  </p:childTnLst>
                                </p:cTn>
                              </p:par>
                              <p:par>
                                <p:cTn id="116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30769E-6 -3.7037E-7 L -0.1617 0.40139 " pathEditMode="relative" rAng="0" ptsTypes="AA">
                                      <p:cBhvr>
                                        <p:cTn id="11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93" y="200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19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0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7692E-6 -3.7037E-7 L -0.16122 0.31227 " pathEditMode="relative" rAng="0" ptsTypes="AA">
                                      <p:cBhvr>
                                        <p:cTn id="13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61" y="15602"/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8205E-6 4.44444E-6 L -0.14952 0.30555 " pathEditMode="relative" rAng="0" ptsTypes="AA">
                                      <p:cBhvr>
                                        <p:cTn id="13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84" y="15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500"/>
                            </p:stCondLst>
                            <p:childTnLst>
                              <p:par>
                                <p:cTn id="13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7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7692E-6 -7.40741E-7 L -0.08398 0.36736 " pathEditMode="relative" rAng="0" ptsTypes="AA">
                                      <p:cBhvr>
                                        <p:cTn id="149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99" y="18356"/>
                                    </p:animMotion>
                                  </p:childTnLst>
                                </p:cTn>
                              </p:par>
                              <p:par>
                                <p:cTn id="150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82051E-6 -3.7037E-7 L -0.07452 0.39607 " pathEditMode="relative" rAng="0" ptsTypes="AA">
                                      <p:cBhvr>
                                        <p:cTn id="151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34" y="1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000"/>
                            </p:stCondLst>
                            <p:childTnLst>
                              <p:par>
                                <p:cTn id="153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4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00"/>
                            </p:stCondLst>
                            <p:childTnLst>
                              <p:par>
                                <p:cTn id="164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6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64"/>
                                            </p:cond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750"/>
                            </p:stCondLst>
                            <p:childTnLst>
                              <p:par>
                                <p:cTn id="168" presetID="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9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300000" y="3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3750"/>
                            </p:stCondLst>
                            <p:childTnLst>
                              <p:par>
                                <p:cTn id="171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2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4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0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6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1000"/>
                            </p:stCondLst>
                            <p:childTnLst>
                              <p:par>
                                <p:cTn id="20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18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25" grpId="0" animBg="1"/>
      <p:bldP spid="22" grpId="0" animBg="1"/>
      <p:bldP spid="19" grpId="0"/>
      <p:bldP spid="17" grpId="0"/>
      <p:bldP spid="24" grpId="0"/>
      <p:bldP spid="3" grpId="0" animBg="1"/>
      <p:bldP spid="5" grpId="0"/>
      <p:bldP spid="5" grpId="1"/>
      <p:bldP spid="32" grpId="0" animBg="1"/>
      <p:bldP spid="34" grpId="0" animBg="1"/>
      <p:bldP spid="31" grpId="0" animBg="1"/>
      <p:bldP spid="30" grpId="0" animBg="1"/>
      <p:bldP spid="29" grpId="0" animBg="1"/>
      <p:bldP spid="33" grpId="0" animBg="1"/>
      <p:bldP spid="33" grpId="1" animBg="1"/>
      <p:bldP spid="33" grpId="2" animBg="1"/>
      <p:bldP spid="21" grpId="0" animBg="1"/>
      <p:bldP spid="21" grpId="1" animBg="1"/>
      <p:bldP spid="21" grpId="2" animBg="1"/>
      <p:bldP spid="35" grpId="0" animBg="1"/>
      <p:bldP spid="35" grpId="1" animBg="1"/>
      <p:bldP spid="35" grpId="2" animBg="1"/>
      <p:bldP spid="2" grpId="0" animBg="1"/>
      <p:bldP spid="2" grpId="1" animBg="1"/>
      <p:bldP spid="2" grpId="2" animBg="1"/>
      <p:bldP spid="2" grpId="3" animBg="1"/>
      <p:bldP spid="23" grpId="0" animBg="1"/>
      <p:bldP spid="23" grpId="1" animBg="1"/>
      <p:bldP spid="23" grpId="2" animBg="1"/>
      <p:bldP spid="37" grpId="0"/>
      <p:bldP spid="38" grpId="0"/>
      <p:bldP spid="39" grpId="0"/>
      <p:bldP spid="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1.7|2.8|3.7|3.1|2.8|2.8|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1.1|2.6|3.9|3.4|3|4|3.7|6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8|2.8|3.9|3.4|2.9|3.7|3.1|6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8|2.9|3.8|2.9|2.9|2.8|3|6.7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1713</TotalTime>
  <Words>147</Words>
  <Application>Microsoft Office PowerPoint</Application>
  <PresentationFormat>A4 210 x 297 mm</PresentationFormat>
  <Paragraphs>98</Paragraphs>
  <Slides>6</Slides>
  <Notes>1</Notes>
  <HiddenSlides>0</HiddenSlides>
  <MMClips>5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7" baseType="lpstr">
      <vt:lpstr>AR P丸ゴシック体E</vt:lpstr>
      <vt:lpstr>AR P教科書体M</vt:lpstr>
      <vt:lpstr>AR教科書体M</vt:lpstr>
      <vt:lpstr>ＤＦ平成ゴシック体W5</vt:lpstr>
      <vt:lpstr>HGS創英角ｺﾞｼｯｸUB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合体漢字クイズ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139</cp:revision>
  <dcterms:created xsi:type="dcterms:W3CDTF">2008-01-09T07:37:16Z</dcterms:created>
  <dcterms:modified xsi:type="dcterms:W3CDTF">2020-06-01T03:52:06Z</dcterms:modified>
</cp:coreProperties>
</file>