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6"/>
  </p:notesMasterIdLst>
  <p:sldIdLst>
    <p:sldId id="288" r:id="rId2"/>
    <p:sldId id="289" r:id="rId3"/>
    <p:sldId id="291" r:id="rId4"/>
    <p:sldId id="292" r:id="rId5"/>
  </p:sldIdLst>
  <p:sldSz cx="9144000" cy="6858000" type="screen4x3"/>
  <p:notesSz cx="6858000" cy="9144000"/>
  <p:embeddedFontLst>
    <p:embeddedFont>
      <p:font typeface="AR P教科書体M" panose="03000600000000000000" pitchFamily="66" charset="-128"/>
      <p:regular r:id="rId7"/>
    </p:embeddedFont>
    <p:embeddedFont>
      <p:font typeface="AR P丸ゴシック体E" panose="020F0900000000000000" pitchFamily="50" charset="-128"/>
      <p:regular r:id="rId8"/>
    </p:embeddedFont>
    <p:embeddedFont>
      <p:font typeface="Calibri" panose="020F0502020204030204" pitchFamily="34" charset="0"/>
      <p:regular r:id="rId9"/>
      <p:bold r:id="rId10"/>
      <p:italic r:id="rId11"/>
      <p:boldItalic r:id="rId12"/>
    </p:embeddedFont>
    <p:embeddedFont>
      <p:font typeface="HG丸ｺﾞｼｯｸM-PRO" panose="020F0600000000000000" pitchFamily="50" charset="-128"/>
      <p:regular r:id="rId13"/>
    </p:embeddedFont>
    <p:embeddedFont>
      <p:font typeface="AR教科書体M" panose="03000609000000000000" pitchFamily="65" charset="-128"/>
      <p:regular r:id="rId14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925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99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540" y="78"/>
      </p:cViewPr>
      <p:guideLst>
        <p:guide pos="2925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2020/7/27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dirty="0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107456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9771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82977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43090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9202" y="794135"/>
            <a:ext cx="8579296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9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算法童子問</a:t>
            </a:r>
            <a:endParaRPr kumimoji="1" lang="ja-JP" altLang="en-US" sz="9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82352" y="2416622"/>
            <a:ext cx="8579296" cy="3892697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江戸時代の</a:t>
            </a:r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算術</a:t>
            </a:r>
            <a:endParaRPr lang="en-US" altLang="ja-JP" sz="66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和算</a:t>
            </a:r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を</a:t>
            </a:r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学ぼう１０</a:t>
            </a:r>
            <a:endParaRPr lang="en-US" altLang="ja-JP" sz="66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6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割合算</a:t>
            </a:r>
            <a:endParaRPr lang="en-US" altLang="ja-JP" sz="60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パワポで解説</a:t>
            </a:r>
            <a:endParaRPr lang="ja-JP" altLang="en-US" sz="48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479975" y="501747"/>
            <a:ext cx="611636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/>
            <a:r>
              <a:rPr lang="ja-JP" altLang="en-US" sz="3200" b="1" kern="0" dirty="0" err="1" smtClean="0">
                <a:ln w="9525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FFFFFF">
                      <a:lumMod val="50000"/>
                    </a:srgb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さんぽう</a:t>
            </a:r>
            <a:r>
              <a:rPr lang="ja-JP" altLang="en-US" sz="3200" b="1" kern="0" dirty="0" smtClean="0">
                <a:ln w="9525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FFFFFF">
                      <a:lumMod val="50000"/>
                    </a:srgb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どうじもん</a:t>
            </a:r>
            <a:endParaRPr lang="ja-JP" altLang="en-US" sz="14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700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1475656" y="260648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『</a:t>
            </a:r>
            <a:r>
              <a:rPr kumimoji="1" lang="ja-JP" altLang="en-US" dirty="0" smtClean="0"/>
              <a:t>算法童子問</a:t>
            </a:r>
            <a:r>
              <a:rPr kumimoji="1" lang="en-US" altLang="ja-JP" dirty="0" smtClean="0"/>
              <a:t>』</a:t>
            </a:r>
            <a:endParaRPr kumimoji="1" lang="ja-JP" altLang="en-US" dirty="0"/>
          </a:p>
        </p:txBody>
      </p:sp>
      <p:sp>
        <p:nvSpPr>
          <p:cNvPr id="27" name="角丸四角形吹き出し 26"/>
          <p:cNvSpPr/>
          <p:nvPr/>
        </p:nvSpPr>
        <p:spPr>
          <a:xfrm>
            <a:off x="1268213" y="617545"/>
            <a:ext cx="7462589" cy="3171496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ここ</a:t>
            </a:r>
            <a:r>
              <a:rPr kumimoji="0" lang="ja-JP" altLang="en-US" sz="24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に，９２８０万円の財産がある。これを生前に長男、次男、三男、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四男の</a:t>
            </a:r>
            <a:r>
              <a:rPr kumimoji="0" lang="ja-JP" altLang="en-US" sz="24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４人に分け与えることにしたが、その家の家風にしたがって、</a:t>
            </a:r>
          </a:p>
          <a:p>
            <a:pPr lvl="0">
              <a:defRPr/>
            </a:pPr>
            <a:r>
              <a:rPr kumimoji="0" lang="ja-JP" altLang="en-US" sz="24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長男：次男＝７：３</a:t>
            </a:r>
          </a:p>
          <a:p>
            <a:pPr lvl="0">
              <a:defRPr/>
            </a:pPr>
            <a:r>
              <a:rPr kumimoji="0" lang="ja-JP" altLang="en-US" sz="24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次男：三男＝７：３</a:t>
            </a:r>
          </a:p>
          <a:p>
            <a:pPr lvl="0">
              <a:defRPr/>
            </a:pPr>
            <a:r>
              <a:rPr kumimoji="0" lang="ja-JP" altLang="en-US" sz="24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三男：四男＝７：３</a:t>
            </a:r>
          </a:p>
          <a:p>
            <a:pPr lvl="0">
              <a:defRPr/>
            </a:pPr>
            <a:r>
              <a:rPr kumimoji="0" lang="ja-JP" altLang="en-US" sz="24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の比率で配分することにした。</a:t>
            </a:r>
          </a:p>
          <a:p>
            <a:pPr lvl="0">
              <a:defRPr/>
            </a:pPr>
            <a:r>
              <a:rPr kumimoji="0" lang="ja-JP" altLang="en-US" sz="24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４人にいくらずつの財産を譲ればよいか。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endParaRPr kumimoji="0" lang="ja-JP" altLang="en-US" sz="24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2988401" y="292141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現代語訳</a:t>
            </a:r>
            <a:endParaRPr lang="ja-JP" altLang="en-US" dirty="0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888" y="4311667"/>
            <a:ext cx="1619250" cy="1619250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1026" y="4311667"/>
            <a:ext cx="1619250" cy="1619250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9094" y="4311667"/>
            <a:ext cx="1619250" cy="1619250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2957" y="4311667"/>
            <a:ext cx="1619250" cy="1619250"/>
          </a:xfrm>
          <a:prstGeom prst="rect">
            <a:avLst/>
          </a:prstGeom>
        </p:spPr>
      </p:pic>
      <p:sp>
        <p:nvSpPr>
          <p:cNvPr id="37" name="正方形/長方形 36"/>
          <p:cNvSpPr/>
          <p:nvPr/>
        </p:nvSpPr>
        <p:spPr>
          <a:xfrm>
            <a:off x="1874403" y="5912346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ja-JP" altLang="en-US" sz="24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長男</a:t>
            </a:r>
            <a:endParaRPr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3475735" y="5912345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ja-JP" altLang="en-US" sz="24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次男</a:t>
            </a:r>
            <a:endParaRPr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4976884" y="5912344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ja-JP" altLang="en-US" sz="24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三男</a:t>
            </a:r>
            <a:endParaRPr lang="ja-JP" altLang="en-US" dirty="0"/>
          </a:p>
        </p:txBody>
      </p:sp>
      <p:sp>
        <p:nvSpPr>
          <p:cNvPr id="44" name="正方形/長方形 43"/>
          <p:cNvSpPr/>
          <p:nvPr/>
        </p:nvSpPr>
        <p:spPr>
          <a:xfrm>
            <a:off x="6476528" y="5912343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ja-JP" altLang="en-US" sz="24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四男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7881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7" grpId="0" animBg="1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68213" y="332657"/>
            <a:ext cx="7462589" cy="1258762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９２８０万円の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財産を、長男</a:t>
            </a:r>
            <a:r>
              <a:rPr kumimoji="0" lang="ja-JP" altLang="en-US" sz="24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：次男＝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７：３　次男</a:t>
            </a:r>
            <a:r>
              <a:rPr kumimoji="0" lang="ja-JP" altLang="en-US" sz="24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：三男＝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７：３　三男</a:t>
            </a:r>
            <a:r>
              <a:rPr kumimoji="0" lang="ja-JP" altLang="en-US" sz="24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：四男＝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７：３　の</a:t>
            </a:r>
            <a:r>
              <a:rPr kumimoji="0" lang="ja-JP" altLang="en-US" sz="24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比率で配分することにした。</a:t>
            </a:r>
          </a:p>
          <a:p>
            <a:pPr lvl="0">
              <a:defRPr/>
            </a:pPr>
            <a:r>
              <a:rPr kumimoji="0" lang="ja-JP" altLang="en-US" sz="24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４人にいくらずつの財産を譲ればよいか。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endParaRPr kumimoji="0" lang="ja-JP" altLang="en-US" sz="24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23528" y="1664517"/>
            <a:ext cx="3168352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算法童子問での</a:t>
            </a:r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解き方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4292" y="2199280"/>
            <a:ext cx="8263257" cy="286232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AR教科書体M" panose="03000609000000000000" pitchFamily="65" charset="-128"/>
                <a:ea typeface="AR教科書体M" panose="03000609000000000000" pitchFamily="65" charset="-128"/>
              </a:rPr>
              <a:t>長男：次男：三男：四男の比率を求めればよい。</a:t>
            </a:r>
            <a:endParaRPr lang="en-US" altLang="ja-JP" sz="20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r>
              <a:rPr kumimoji="1"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①長男：次男：三男の比率の求め方</a:t>
            </a:r>
            <a:endParaRPr kumimoji="1" lang="en-US" altLang="ja-JP" sz="2000" dirty="0" smtClean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r>
              <a:rPr kumimoji="1"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　長男：次男　　　＝７：３</a:t>
            </a:r>
            <a:endParaRPr kumimoji="1" lang="en-US" altLang="ja-JP" sz="2000" dirty="0" smtClean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r>
              <a:rPr kumimoji="1"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　　　　次男：三男＝　　７：３</a:t>
            </a:r>
            <a:endParaRPr kumimoji="1" lang="en-US" altLang="ja-JP" sz="2000" dirty="0" smtClean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r>
              <a:rPr kumimoji="1"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　次男を３と７の公倍数の２１にすると</a:t>
            </a:r>
            <a:endParaRPr kumimoji="1" lang="en-US" altLang="ja-JP" sz="2000" dirty="0" smtClean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r>
              <a:rPr kumimoji="1"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　</a:t>
            </a:r>
            <a:r>
              <a:rPr lang="ja-JP" altLang="en-US" sz="2000" dirty="0">
                <a:latin typeface="AR教科書体M" panose="03000609000000000000" pitchFamily="65" charset="-128"/>
                <a:ea typeface="AR教科書体M" panose="03000609000000000000" pitchFamily="65" charset="-128"/>
              </a:rPr>
              <a:t>長男：次男　　　</a:t>
            </a:r>
            <a:r>
              <a:rPr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＝４９：２１</a:t>
            </a:r>
            <a:endParaRPr lang="en-US" altLang="ja-JP" sz="20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r>
              <a:rPr lang="ja-JP" altLang="en-US" sz="2000" dirty="0">
                <a:latin typeface="AR教科書体M" panose="03000609000000000000" pitchFamily="65" charset="-128"/>
                <a:ea typeface="AR教科書体M" panose="03000609000000000000" pitchFamily="65" charset="-128"/>
              </a:rPr>
              <a:t>　　　　次男：三男</a:t>
            </a:r>
            <a:r>
              <a:rPr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＝　　　２１：９</a:t>
            </a:r>
            <a:endParaRPr lang="en-US" altLang="ja-JP" sz="2000" dirty="0" smtClean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r>
              <a:rPr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　これより、</a:t>
            </a:r>
            <a:endParaRPr lang="en-US" altLang="ja-JP" sz="2000" dirty="0" smtClean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r>
              <a:rPr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　長男：次男：三男＝４９：２１：９</a:t>
            </a:r>
            <a:endParaRPr kumimoji="1"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93244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14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68213" y="332657"/>
            <a:ext cx="7462589" cy="1258762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９２８０万円の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財産を、長男</a:t>
            </a:r>
            <a:r>
              <a:rPr kumimoji="0" lang="ja-JP" altLang="en-US" sz="24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：次男＝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７：３　次男</a:t>
            </a:r>
            <a:r>
              <a:rPr kumimoji="0" lang="ja-JP" altLang="en-US" sz="24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：三男＝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７：３　三男</a:t>
            </a:r>
            <a:r>
              <a:rPr kumimoji="0" lang="ja-JP" altLang="en-US" sz="24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：四男＝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７：３　の</a:t>
            </a:r>
            <a:r>
              <a:rPr kumimoji="0" lang="ja-JP" altLang="en-US" sz="24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比率で配分することにした。</a:t>
            </a:r>
          </a:p>
          <a:p>
            <a:pPr lvl="0">
              <a:defRPr/>
            </a:pPr>
            <a:r>
              <a:rPr kumimoji="0" lang="ja-JP" altLang="en-US" sz="24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４人にいくらずつの財産を譲ればよいか。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endParaRPr kumimoji="0" lang="ja-JP" altLang="en-US" sz="24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23528" y="1664517"/>
            <a:ext cx="3168352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算法童子問での</a:t>
            </a:r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解き方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4292" y="2199280"/>
            <a:ext cx="8263257" cy="440120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②長男：次男：三男：四男の比率の求め方</a:t>
            </a:r>
            <a:endParaRPr kumimoji="1" lang="en-US" altLang="ja-JP" sz="2000" dirty="0" smtClean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r>
              <a:rPr kumimoji="1"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　長男：次男：三男　　　＝４９：２１：９　</a:t>
            </a:r>
            <a:endParaRPr kumimoji="1" lang="en-US" altLang="ja-JP" sz="2000" dirty="0" smtClean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r>
              <a:rPr kumimoji="1"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　　　　　　　三男：四男＝　　　　　　７：３</a:t>
            </a:r>
            <a:endParaRPr kumimoji="1" lang="en-US" altLang="ja-JP" sz="2000" dirty="0" smtClean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r>
              <a:rPr kumimoji="1"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　三</a:t>
            </a:r>
            <a:r>
              <a:rPr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男を９と７</a:t>
            </a:r>
            <a:r>
              <a:rPr lang="ja-JP" altLang="en-US" sz="2000" dirty="0">
                <a:latin typeface="AR教科書体M" panose="03000609000000000000" pitchFamily="65" charset="-128"/>
                <a:ea typeface="AR教科書体M" panose="03000609000000000000" pitchFamily="65" charset="-128"/>
              </a:rPr>
              <a:t>の公倍数</a:t>
            </a:r>
            <a:r>
              <a:rPr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の６３に</a:t>
            </a:r>
            <a:r>
              <a:rPr lang="ja-JP" altLang="en-US" sz="2000" dirty="0">
                <a:latin typeface="AR教科書体M" panose="03000609000000000000" pitchFamily="65" charset="-128"/>
                <a:ea typeface="AR教科書体M" panose="03000609000000000000" pitchFamily="65" charset="-128"/>
              </a:rPr>
              <a:t>すると</a:t>
            </a:r>
            <a:endParaRPr lang="en-US" altLang="ja-JP" sz="20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r>
              <a:rPr kumimoji="1"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　</a:t>
            </a:r>
            <a:r>
              <a:rPr lang="ja-JP" altLang="en-US" sz="2000" dirty="0">
                <a:latin typeface="AR教科書体M" panose="03000609000000000000" pitchFamily="65" charset="-128"/>
                <a:ea typeface="AR教科書体M" panose="03000609000000000000" pitchFamily="65" charset="-128"/>
              </a:rPr>
              <a:t>長男：次男：三男　　　</a:t>
            </a:r>
            <a:r>
              <a:rPr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＝３４３：１４７：６３</a:t>
            </a:r>
            <a:r>
              <a:rPr lang="ja-JP" altLang="en-US" sz="2000" dirty="0">
                <a:latin typeface="AR教科書体M" panose="03000609000000000000" pitchFamily="65" charset="-128"/>
                <a:ea typeface="AR教科書体M" panose="03000609000000000000" pitchFamily="65" charset="-128"/>
              </a:rPr>
              <a:t>　</a:t>
            </a:r>
            <a:endParaRPr lang="en-US" altLang="ja-JP" sz="20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r>
              <a:rPr lang="ja-JP" altLang="en-US" sz="2000" dirty="0">
                <a:latin typeface="AR教科書体M" panose="03000609000000000000" pitchFamily="65" charset="-128"/>
                <a:ea typeface="AR教科書体M" panose="03000609000000000000" pitchFamily="65" charset="-128"/>
              </a:rPr>
              <a:t>　　　　　　　三男：四男＝　　　　　　</a:t>
            </a:r>
            <a:r>
              <a:rPr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　　６３：２７</a:t>
            </a:r>
            <a:endParaRPr lang="en-US" altLang="ja-JP" sz="20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r>
              <a:rPr kumimoji="1"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これより、４人に配分する比率は、</a:t>
            </a:r>
            <a:endParaRPr kumimoji="1" lang="en-US" altLang="ja-JP" sz="2000" dirty="0" smtClean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r>
              <a:rPr kumimoji="1"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長男：次男：三男：四男＝３４３：１４７：６３：２７　となる。</a:t>
            </a:r>
            <a:endParaRPr kumimoji="1" lang="en-US" altLang="ja-JP" sz="2000" dirty="0" smtClean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r>
              <a:rPr kumimoji="1"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財産９２８０万円を、３４３＋１４７＋６３＋２７＝５８０で割り、</a:t>
            </a:r>
            <a:endParaRPr kumimoji="1" lang="en-US" altLang="ja-JP" sz="2000" dirty="0" smtClean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r>
              <a:rPr kumimoji="1"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それぞれの比率に配分すると</a:t>
            </a:r>
            <a:endParaRPr kumimoji="1" lang="en-US" altLang="ja-JP" sz="2000" dirty="0" smtClean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r>
              <a:rPr kumimoji="1"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長男＝９２８０</a:t>
            </a:r>
            <a:r>
              <a:rPr kumimoji="1" lang="en-US" altLang="ja-JP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×</a:t>
            </a:r>
            <a:r>
              <a:rPr kumimoji="1"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３４３</a:t>
            </a:r>
            <a:r>
              <a:rPr kumimoji="1" lang="en-US" altLang="ja-JP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÷</a:t>
            </a:r>
            <a:r>
              <a:rPr kumimoji="1"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５８０＝５４８８万円</a:t>
            </a:r>
            <a:endParaRPr kumimoji="1" lang="en-US" altLang="ja-JP" sz="2000" dirty="0" smtClean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r>
              <a:rPr kumimoji="1"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次男＝９２８０</a:t>
            </a:r>
            <a:r>
              <a:rPr kumimoji="1" lang="en-US" altLang="ja-JP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×</a:t>
            </a:r>
            <a:r>
              <a:rPr kumimoji="1"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１４７</a:t>
            </a:r>
            <a:r>
              <a:rPr kumimoji="1" lang="en-US" altLang="ja-JP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÷</a:t>
            </a:r>
            <a:r>
              <a:rPr kumimoji="1"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５８０＝２３５２万円</a:t>
            </a:r>
            <a:endParaRPr kumimoji="1" lang="en-US" altLang="ja-JP" sz="2000" dirty="0" smtClean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r>
              <a:rPr kumimoji="1"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三男＝９２８０</a:t>
            </a:r>
            <a:r>
              <a:rPr kumimoji="1" lang="en-US" altLang="ja-JP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×</a:t>
            </a:r>
            <a:r>
              <a:rPr kumimoji="1"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　６３</a:t>
            </a:r>
            <a:r>
              <a:rPr kumimoji="1" lang="en-US" altLang="ja-JP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÷</a:t>
            </a:r>
            <a:r>
              <a:rPr kumimoji="1"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５８０＝１００８万円</a:t>
            </a:r>
            <a:endParaRPr kumimoji="1" lang="en-US" altLang="ja-JP" sz="2000" dirty="0" smtClean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r>
              <a:rPr kumimoji="1"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四男＝９２８０</a:t>
            </a:r>
            <a:r>
              <a:rPr kumimoji="1" lang="en-US" altLang="ja-JP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×</a:t>
            </a:r>
            <a:r>
              <a:rPr kumimoji="1"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　２７</a:t>
            </a:r>
            <a:r>
              <a:rPr kumimoji="1" lang="en-US" altLang="ja-JP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÷</a:t>
            </a:r>
            <a:r>
              <a:rPr kumimoji="1"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５８０＝</a:t>
            </a:r>
            <a:r>
              <a:rPr kumimoji="1" lang="ja-JP" altLang="en-US" sz="200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　４３２万円</a:t>
            </a:r>
            <a:r>
              <a:rPr kumimoji="1" lang="ja-JP" altLang="en-US" sz="2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　となる。</a:t>
            </a:r>
            <a:endParaRPr kumimoji="1"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95735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3|2.9|6.3|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3|2.9|6.3|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3|2.9|6.3|9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66FFFF"/>
        </a:solidFill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57150">
          <a:solidFill>
            <a:srgbClr val="FF99FF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6288</TotalTime>
  <Words>104</Words>
  <Application>Microsoft Office PowerPoint</Application>
  <PresentationFormat>画面に合わせる (4:3)</PresentationFormat>
  <Paragraphs>51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2" baseType="lpstr">
      <vt:lpstr>Arial</vt:lpstr>
      <vt:lpstr>AR P教科書体M</vt:lpstr>
      <vt:lpstr>AR P丸ゴシック体E</vt:lpstr>
      <vt:lpstr>Calibri</vt:lpstr>
      <vt:lpstr>ＭＳ Ｐゴシック</vt:lpstr>
      <vt:lpstr>HG丸ｺﾞｼｯｸM-PRO</vt:lpstr>
      <vt:lpstr>AR教科書体M</vt:lpstr>
      <vt:lpstr>フラッシュ１</vt:lpstr>
      <vt:lpstr>算法童子問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打ち消しの言葉</dc:title>
  <dc:creator>小泉 浩</dc:creator>
  <cp:lastModifiedBy>小泉 浩</cp:lastModifiedBy>
  <cp:revision>213</cp:revision>
  <dcterms:created xsi:type="dcterms:W3CDTF">2015-06-25T04:58:05Z</dcterms:created>
  <dcterms:modified xsi:type="dcterms:W3CDTF">2020-07-27T04:19:01Z</dcterms:modified>
</cp:coreProperties>
</file>