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9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0"/>
    </p:embeddedFont>
    <p:embeddedFont>
      <p:font typeface="AR丸ゴシック体M" panose="020F0609000000000000" pitchFamily="49" charset="-128"/>
      <p:regular r:id="rId11"/>
    </p:embeddedFont>
    <p:embeddedFont>
      <p:font typeface="AR P丸ゴシック体M" panose="020F0600000000000000" pitchFamily="50" charset="-128"/>
      <p:regular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HG丸ｺﾞｼｯｸM-PRO" panose="020F0600000000000000" pitchFamily="50" charset="-128"/>
      <p:regular r:id="rId17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FF99"/>
    <a:srgbClr val="FF99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8" autoAdjust="0"/>
    <p:restoredTop sz="94424" autoAdjust="0"/>
  </p:normalViewPr>
  <p:slideViewPr>
    <p:cSldViewPr>
      <p:cViewPr>
        <p:scale>
          <a:sx n="75" d="100"/>
          <a:sy n="75" d="100"/>
        </p:scale>
        <p:origin x="132" y="-312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1804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5225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0471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3847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6531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en-US" altLang="ja-JP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</a:t>
            </a:r>
            <a:r>
              <a:rPr kumimoji="1"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年「たし算とひき算」</a:t>
            </a:r>
            <a:endParaRPr kumimoji="1" lang="ja-JP" alt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3407973"/>
            <a:ext cx="8579296" cy="122840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筆算の補助数字の書き方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ja-JP" altLang="en-US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341630"/>
              </p:ext>
            </p:extLst>
          </p:nvPr>
        </p:nvGraphicFramePr>
        <p:xfrm>
          <a:off x="2301201" y="2402755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4255832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３５＋２９の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195103"/>
              </p:ext>
            </p:extLst>
          </p:nvPr>
        </p:nvGraphicFramePr>
        <p:xfrm>
          <a:off x="3562833" y="2415086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784297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＋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561201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一のくらい</a:t>
            </a:r>
            <a:endParaRPr kumimoji="1" lang="ja-JP" altLang="en-US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280241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十のくらい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789129" y="1153874"/>
            <a:ext cx="26468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くらいを　たてに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そろえて　書く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789129" y="2032141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89129" y="3348075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789129" y="2690108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５＋９＝１４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3071011" y="966892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785355" y="2420888"/>
            <a:ext cx="2856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2000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5789129" y="3990812"/>
            <a:ext cx="203132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１と３で４、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４＋２＝６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89129" y="5750586"/>
            <a:ext cx="2646878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３５＋２９＝６４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821924" y="5149570"/>
            <a:ext cx="7264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548118" y="5149570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07179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4" grpId="0"/>
      <p:bldP spid="20" grpId="0" animBg="1"/>
      <p:bldP spid="21" grpId="0" animBg="1"/>
      <p:bldP spid="22" grpId="0"/>
      <p:bldP spid="23" grpId="0" animBg="1"/>
      <p:bldP spid="5" grpId="0"/>
      <p:bldP spid="7" grpId="0" animBg="1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341630"/>
              </p:ext>
            </p:extLst>
          </p:nvPr>
        </p:nvGraphicFramePr>
        <p:xfrm>
          <a:off x="2301201" y="2402755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4255832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７６＋５８の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195103"/>
              </p:ext>
            </p:extLst>
          </p:nvPr>
        </p:nvGraphicFramePr>
        <p:xfrm>
          <a:off x="3562833" y="2415086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712614"/>
              </p:ext>
            </p:extLst>
          </p:nvPr>
        </p:nvGraphicFramePr>
        <p:xfrm>
          <a:off x="1041201" y="2420888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＋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561201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一のくらい</a:t>
            </a:r>
            <a:endParaRPr kumimoji="1" lang="ja-JP" altLang="en-US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280241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十のくらい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789129" y="1153874"/>
            <a:ext cx="26468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くらいを　たてに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そろえて　書く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789129" y="2032141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89129" y="3348075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789129" y="2690108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６＋８＝１４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3071011" y="966892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くり上げる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785355" y="2420888"/>
            <a:ext cx="2856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2000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5789129" y="3990812"/>
            <a:ext cx="203132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くり上げた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１と７で８、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８＋５＝１３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89129" y="5750586"/>
            <a:ext cx="2954655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７６＋５８＝１３４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821924" y="5149570"/>
            <a:ext cx="7264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548118" y="5149570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727392"/>
              </p:ext>
            </p:extLst>
          </p:nvPr>
        </p:nvGraphicFramePr>
        <p:xfrm>
          <a:off x="1041201" y="2417269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" name="正方形/長方形 23"/>
          <p:cNvSpPr/>
          <p:nvPr/>
        </p:nvSpPr>
        <p:spPr>
          <a:xfrm>
            <a:off x="1385872" y="5154793"/>
            <a:ext cx="51488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角丸四角形吹き出し 25"/>
          <p:cNvSpPr/>
          <p:nvPr/>
        </p:nvSpPr>
        <p:spPr>
          <a:xfrm>
            <a:off x="670013" y="3304258"/>
            <a:ext cx="2088232" cy="847160"/>
          </a:xfrm>
          <a:prstGeom prst="wedgeRoundRectCallout">
            <a:avLst>
              <a:gd name="adj1" fmla="val 7964"/>
              <a:gd name="adj2" fmla="val 174417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を書く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36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4" grpId="0"/>
      <p:bldP spid="20" grpId="0" animBg="1"/>
      <p:bldP spid="21" grpId="0" animBg="1"/>
      <p:bldP spid="22" grpId="0"/>
      <p:bldP spid="23" grpId="0" animBg="1"/>
      <p:bldP spid="5" grpId="0"/>
      <p:bldP spid="7" grpId="0" animBg="1"/>
      <p:bldP spid="12" grpId="0"/>
      <p:bldP spid="14" grpId="0"/>
      <p:bldP spid="24" grpId="0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341630"/>
              </p:ext>
            </p:extLst>
          </p:nvPr>
        </p:nvGraphicFramePr>
        <p:xfrm>
          <a:off x="2301201" y="2402755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4255832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４７－１８の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195103"/>
              </p:ext>
            </p:extLst>
          </p:nvPr>
        </p:nvGraphicFramePr>
        <p:xfrm>
          <a:off x="3562833" y="2415086"/>
          <a:ext cx="126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18325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561201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一のくらい</a:t>
            </a:r>
            <a:endParaRPr kumimoji="1" lang="ja-JP" altLang="en-US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280241" y="1890465"/>
            <a:ext cx="1260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dirty="0" smtClean="0"/>
              <a:t>十のくらい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777323" y="687495"/>
            <a:ext cx="26468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くらいを　たてに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そろえて　書く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777323" y="1567382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77323" y="4098270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777323" y="2115113"/>
            <a:ext cx="233910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７から８は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ひけないので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十のくらいから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１くり下げる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１７－８＝９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3071011" y="966892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くり下げる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785355" y="242088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777323" y="4676565"/>
            <a:ext cx="264687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１くり下げたので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３－１＝２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89129" y="6035268"/>
            <a:ext cx="2646878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４７－１８＝２９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828335" y="5149570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568155" y="5149570"/>
            <a:ext cx="67358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760812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" name="直線コネクタ 10"/>
          <p:cNvCxnSpPr/>
          <p:nvPr/>
        </p:nvCxnSpPr>
        <p:spPr>
          <a:xfrm>
            <a:off x="2685143" y="2873829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3871875" y="2820998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 flipH="1">
            <a:off x="3946039" y="2440002"/>
            <a:ext cx="5695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17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37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4" grpId="0"/>
      <p:bldP spid="20" grpId="0" animBg="1"/>
      <p:bldP spid="21" grpId="0" animBg="1"/>
      <p:bldP spid="23" grpId="0" animBg="1"/>
      <p:bldP spid="5" grpId="0"/>
      <p:bldP spid="7" grpId="0" animBg="1"/>
      <p:bldP spid="12" grpId="0"/>
      <p:bldP spid="14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438"/>
              </p:ext>
            </p:extLst>
          </p:nvPr>
        </p:nvGraphicFramePr>
        <p:xfrm>
          <a:off x="187982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4453"/>
              </p:ext>
            </p:extLst>
          </p:nvPr>
        </p:nvGraphicFramePr>
        <p:xfrm>
          <a:off x="2832313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4464849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１２９－５３の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828097"/>
              </p:ext>
            </p:extLst>
          </p:nvPr>
        </p:nvGraphicFramePr>
        <p:xfrm>
          <a:off x="3806849" y="239785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262891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800769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一のくらい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840061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十のくらい</a:t>
            </a:r>
            <a:endParaRPr kumimoji="1" lang="ja-JP" altLang="en-US" sz="1600" dirty="0"/>
          </a:p>
        </p:txBody>
      </p:sp>
      <p:sp>
        <p:nvSpPr>
          <p:cNvPr id="4" name="正方形/長方形 3"/>
          <p:cNvSpPr/>
          <p:nvPr/>
        </p:nvSpPr>
        <p:spPr>
          <a:xfrm>
            <a:off x="5777323" y="1327517"/>
            <a:ext cx="26468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くらいを　たてに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そろえて　書く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777323" y="2207404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89128" y="3249012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777323" y="275513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９－３＝６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2475802" y="927653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くり下げる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078772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89129" y="6035268"/>
            <a:ext cx="2954655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１２９－５３＝７６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29781" y="5145511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97239" y="5145511"/>
            <a:ext cx="67358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340869"/>
              </p:ext>
            </p:extLst>
          </p:nvPr>
        </p:nvGraphicFramePr>
        <p:xfrm>
          <a:off x="896061" y="239005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" name="直線コネクタ 10"/>
          <p:cNvCxnSpPr/>
          <p:nvPr/>
        </p:nvCxnSpPr>
        <p:spPr>
          <a:xfrm>
            <a:off x="2130830" y="2852738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2996715" y="2879754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四角形吹き出し 27"/>
          <p:cNvSpPr/>
          <p:nvPr/>
        </p:nvSpPr>
        <p:spPr>
          <a:xfrm>
            <a:off x="186031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百のくらい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789128" y="3794264"/>
            <a:ext cx="233910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２から５は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ひけないので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百のくらいから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１くり下げる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１２－５＝７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" name="メモ 5"/>
          <p:cNvSpPr/>
          <p:nvPr/>
        </p:nvSpPr>
        <p:spPr>
          <a:xfrm rot="10800000">
            <a:off x="5777322" y="4581128"/>
            <a:ext cx="1602989" cy="360040"/>
          </a:xfrm>
          <a:prstGeom prst="foldedCorner">
            <a:avLst/>
          </a:prstGeom>
          <a:solidFill>
            <a:srgbClr val="92D050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2159959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０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492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4" grpId="0"/>
      <p:bldP spid="20" grpId="0" animBg="1"/>
      <p:bldP spid="21" grpId="0" animBg="1"/>
      <p:bldP spid="23" grpId="0" animBg="1"/>
      <p:bldP spid="5" grpId="0"/>
      <p:bldP spid="7" grpId="0" animBg="1"/>
      <p:bldP spid="12" grpId="0"/>
      <p:bldP spid="14" grpId="0"/>
      <p:bldP spid="28" grpId="0" animBg="1"/>
      <p:bldP spid="6" grpId="0" animBg="1"/>
      <p:bldP spid="6" grpId="1" animBg="1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438"/>
              </p:ext>
            </p:extLst>
          </p:nvPr>
        </p:nvGraphicFramePr>
        <p:xfrm>
          <a:off x="187982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4453"/>
              </p:ext>
            </p:extLst>
          </p:nvPr>
        </p:nvGraphicFramePr>
        <p:xfrm>
          <a:off x="2832313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4464849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１４６－８９の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828097"/>
              </p:ext>
            </p:extLst>
          </p:nvPr>
        </p:nvGraphicFramePr>
        <p:xfrm>
          <a:off x="3806849" y="239785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262891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800769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一のくらい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840061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十のくらい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5777321" y="836712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77321" y="3258288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3572872" y="927055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くり下げる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078772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89129" y="6035268"/>
            <a:ext cx="2954655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１４６－８９＝５７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56230" y="5145511"/>
            <a:ext cx="66075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77202" y="5145511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381798"/>
              </p:ext>
            </p:extLst>
          </p:nvPr>
        </p:nvGraphicFramePr>
        <p:xfrm>
          <a:off x="896061" y="239005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" name="直線コネクタ 10"/>
          <p:cNvCxnSpPr/>
          <p:nvPr/>
        </p:nvCxnSpPr>
        <p:spPr>
          <a:xfrm>
            <a:off x="3083043" y="2877696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3983109" y="2852738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四角形吹き出し 27"/>
          <p:cNvSpPr/>
          <p:nvPr/>
        </p:nvSpPr>
        <p:spPr>
          <a:xfrm>
            <a:off x="186031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百のくらい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789128" y="1319296"/>
            <a:ext cx="233910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６から９は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ひけないので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十のくらいから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１くり下げる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１６－９＝７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" name="メモ 5"/>
          <p:cNvSpPr/>
          <p:nvPr/>
        </p:nvSpPr>
        <p:spPr>
          <a:xfrm rot="10800000">
            <a:off x="5808641" y="2097676"/>
            <a:ext cx="1602989" cy="360040"/>
          </a:xfrm>
          <a:prstGeom prst="foldedCorner">
            <a:avLst/>
          </a:prstGeom>
          <a:solidFill>
            <a:srgbClr val="92D050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4040833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789128" y="3710093"/>
            <a:ext cx="233910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３から８は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ひけないので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百のくらいから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１くり下げる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１３－８＝５</a:t>
            </a:r>
            <a:endParaRPr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1444758" y="938895"/>
            <a:ext cx="2088232" cy="847160"/>
          </a:xfrm>
          <a:prstGeom prst="wedgeRoundRectCallout">
            <a:avLst>
              <a:gd name="adj1" fmla="val 5966"/>
              <a:gd name="adj2" fmla="val 149360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くり下げる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2080249" y="2812304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3174901" y="2549942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3035721" y="2222009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13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メモ 34"/>
          <p:cNvSpPr/>
          <p:nvPr/>
        </p:nvSpPr>
        <p:spPr>
          <a:xfrm rot="10800000">
            <a:off x="5783916" y="4499569"/>
            <a:ext cx="1602989" cy="360040"/>
          </a:xfrm>
          <a:prstGeom prst="foldedCorner">
            <a:avLst/>
          </a:prstGeom>
          <a:solidFill>
            <a:srgbClr val="92D050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2159959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０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12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1" grpId="0" animBg="1"/>
      <p:bldP spid="23" grpId="0" animBg="1"/>
      <p:bldP spid="5" grpId="0"/>
      <p:bldP spid="7" grpId="0" animBg="1"/>
      <p:bldP spid="12" grpId="0"/>
      <p:bldP spid="14" grpId="0"/>
      <p:bldP spid="28" grpId="0" animBg="1"/>
      <p:bldP spid="6" grpId="1" animBg="1"/>
      <p:bldP spid="6" grpId="2" animBg="1"/>
      <p:bldP spid="25" grpId="0"/>
      <p:bldP spid="30" grpId="0" animBg="1"/>
      <p:bldP spid="33" grpId="0"/>
      <p:bldP spid="35" grpId="0" animBg="1"/>
      <p:bldP spid="35" grpId="1" animBg="1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7438"/>
              </p:ext>
            </p:extLst>
          </p:nvPr>
        </p:nvGraphicFramePr>
        <p:xfrm>
          <a:off x="1879826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4453"/>
              </p:ext>
            </p:extLst>
          </p:nvPr>
        </p:nvGraphicFramePr>
        <p:xfrm>
          <a:off x="2832313" y="239150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4464849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１０２－６５の　</a:t>
            </a:r>
            <a:r>
              <a:rPr kumimoji="0" lang="ja-JP" altLang="en-US" sz="2400" b="1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ひっ算の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828097"/>
              </p:ext>
            </p:extLst>
          </p:nvPr>
        </p:nvGraphicFramePr>
        <p:xfrm>
          <a:off x="3806849" y="2397850"/>
          <a:ext cx="972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表 1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262891"/>
              </p:ext>
            </p:extLst>
          </p:nvPr>
        </p:nvGraphicFramePr>
        <p:xfrm>
          <a:off x="888313" y="238024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四角形吹き出し 2"/>
          <p:cNvSpPr/>
          <p:nvPr/>
        </p:nvSpPr>
        <p:spPr>
          <a:xfrm>
            <a:off x="3800769" y="191222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99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一のくらい</a:t>
            </a:r>
            <a:endParaRPr kumimoji="1" lang="ja-JP" altLang="en-US" sz="1600" dirty="0"/>
          </a:p>
        </p:txBody>
      </p:sp>
      <p:sp>
        <p:nvSpPr>
          <p:cNvPr id="19" name="四角形吹き出し 18"/>
          <p:cNvSpPr/>
          <p:nvPr/>
        </p:nvSpPr>
        <p:spPr>
          <a:xfrm>
            <a:off x="2840061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FFFF99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十のくらい</a:t>
            </a:r>
            <a:endParaRPr kumimoji="1" lang="ja-JP" altLang="en-US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5777321" y="1951122"/>
            <a:ext cx="2844048" cy="461665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86826" y="4725555"/>
            <a:ext cx="2844048" cy="461665"/>
          </a:xfrm>
          <a:prstGeom prst="rect">
            <a:avLst/>
          </a:prstGeom>
          <a:solidFill>
            <a:srgbClr val="FFFF99">
              <a:alpha val="50000"/>
            </a:srgbClr>
          </a:solidFill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十のくらいの　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3572872" y="927055"/>
            <a:ext cx="2088232" cy="847160"/>
          </a:xfrm>
          <a:prstGeom prst="wedgeRoundRectCallout">
            <a:avLst>
              <a:gd name="adj1" fmla="val -46945"/>
              <a:gd name="adj2" fmla="val 141864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くり下げる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078772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10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789129" y="6035268"/>
            <a:ext cx="2954655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１０２－６５＝３７</a:t>
            </a:r>
            <a:endParaRPr lang="ja-JP" altLang="en-US" sz="2400" b="1" dirty="0">
              <a:solidFill>
                <a:srgbClr val="00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56230" y="5145511"/>
            <a:ext cx="66075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77202" y="5145511"/>
            <a:ext cx="7136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6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66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917917"/>
              </p:ext>
            </p:extLst>
          </p:nvPr>
        </p:nvGraphicFramePr>
        <p:xfrm>
          <a:off x="896061" y="2390055"/>
          <a:ext cx="3888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972000"/>
                <a:gridCol w="972000"/>
                <a:gridCol w="972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－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" name="直線コネクタ 10"/>
          <p:cNvCxnSpPr/>
          <p:nvPr/>
        </p:nvCxnSpPr>
        <p:spPr>
          <a:xfrm>
            <a:off x="3083043" y="2877696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3983109" y="2852738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四角形吹き出し 27"/>
          <p:cNvSpPr/>
          <p:nvPr/>
        </p:nvSpPr>
        <p:spPr>
          <a:xfrm>
            <a:off x="1860313" y="1902414"/>
            <a:ext cx="972000" cy="360040"/>
          </a:xfrm>
          <a:prstGeom prst="wedgeRectCallout">
            <a:avLst>
              <a:gd name="adj1" fmla="val 10012"/>
              <a:gd name="adj2" fmla="val 98866"/>
            </a:avLst>
          </a:prstGeom>
          <a:solidFill>
            <a:srgbClr val="CCFFFF">
              <a:alpha val="50000"/>
            </a:srgb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 smtClean="0"/>
              <a:t>百のくらい</a:t>
            </a:r>
            <a:endParaRPr kumimoji="1" lang="ja-JP" altLang="en-US" sz="16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718828" y="2455322"/>
            <a:ext cx="3262432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くり下げられないので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はじめに、百のくらいから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十のくらいに１くり下げる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つぎに、十のくらいから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一のくらいに１くり下げる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１２－５＝７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040833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777321" y="5241394"/>
            <a:ext cx="24929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１くり下げたので９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９－６＝３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1444758" y="938895"/>
            <a:ext cx="2088232" cy="847160"/>
          </a:xfrm>
          <a:prstGeom prst="wedgeRoundRectCallout">
            <a:avLst>
              <a:gd name="adj1" fmla="val 5966"/>
              <a:gd name="adj2" fmla="val 149360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十のくらいに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くり下げる</a:t>
            </a:r>
            <a:endParaRPr kumimoji="0" lang="en-US" altLang="ja-JP" sz="2000" kern="0" dirty="0" smtClean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2080249" y="2812304"/>
            <a:ext cx="556594" cy="63055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3174901" y="2549942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3098636" y="2222009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786826" y="1173155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くらいを　たてに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そろえて　書く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159959" y="24526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０</a:t>
            </a:r>
            <a:endParaRPr lang="ja-JP" altLang="en-US" sz="2000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80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500"/>
                            </p:stCondLst>
                            <p:childTnLst>
                              <p:par>
                                <p:cTn id="1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1" grpId="0" animBg="1"/>
      <p:bldP spid="23" grpId="0" animBg="1"/>
      <p:bldP spid="5" grpId="0"/>
      <p:bldP spid="7" grpId="0" animBg="1"/>
      <p:bldP spid="12" grpId="0"/>
      <p:bldP spid="14" grpId="0"/>
      <p:bldP spid="28" grpId="0" animBg="1"/>
      <p:bldP spid="25" grpId="0"/>
      <p:bldP spid="30" grpId="0" animBg="1"/>
      <p:bldP spid="33" grpId="0"/>
      <p:bldP spid="34" grpId="0"/>
      <p:bldP spid="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4.6|1.8|1.5|1.6|2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4.6|1.8|1.5|1.6|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4.6|1.8|1.5|1.6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4.6|1.8|1.5|1.6|2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4.6|1.8|1.5|1.6|2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4.6|1.8|1.5|1.6|2.4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17573</TotalTime>
  <Words>437</Words>
  <Application>Microsoft Office PowerPoint</Application>
  <PresentationFormat>画面に合わせる (4:3)</PresentationFormat>
  <Paragraphs>191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AR P丸ゴシック体E</vt:lpstr>
      <vt:lpstr>AR丸ゴシック体M</vt:lpstr>
      <vt:lpstr>AR P丸ゴシック体M</vt:lpstr>
      <vt:lpstr>Arial</vt:lpstr>
      <vt:lpstr>Calibri</vt:lpstr>
      <vt:lpstr>ＭＳ Ｐゴシック</vt:lpstr>
      <vt:lpstr>HG丸ｺﾞｼｯｸM-PRO</vt:lpstr>
      <vt:lpstr>フラッシュ１</vt:lpstr>
      <vt:lpstr>2年「たし算とひき算」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464</cp:revision>
  <dcterms:created xsi:type="dcterms:W3CDTF">2015-06-25T04:58:05Z</dcterms:created>
  <dcterms:modified xsi:type="dcterms:W3CDTF">2020-08-31T04:30:47Z</dcterms:modified>
</cp:coreProperties>
</file>