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
  </p:notesMasterIdLst>
  <p:sldIdLst>
    <p:sldId id="288" r:id="rId2"/>
    <p:sldId id="289" r:id="rId3"/>
    <p:sldId id="309" r:id="rId4"/>
    <p:sldId id="310" r:id="rId5"/>
    <p:sldId id="311" r:id="rId6"/>
  </p:sldIdLst>
  <p:sldSz cx="9144000" cy="6858000" type="screen4x3"/>
  <p:notesSz cx="6858000" cy="9144000"/>
  <p:embeddedFontLst>
    <p:embeddedFont>
      <p:font typeface="AR P丸ゴシック体E" panose="020F0900000000000000" pitchFamily="50" charset="-128"/>
      <p:regular r:id="rId8"/>
    </p:embeddedFont>
    <p:embeddedFont>
      <p:font typeface="AR P教科書体M" panose="03000600000000000000" pitchFamily="66" charset="-128"/>
      <p:regular r:id="rId9"/>
    </p:embeddedFont>
    <p:embeddedFont>
      <p:font typeface="Calibri" panose="020F0502020204030204" pitchFamily="34" charset="0"/>
      <p:regular r:id="rId10"/>
      <p:bold r:id="rId11"/>
      <p:italic r:id="rId12"/>
      <p:boldItalic r:id="rId13"/>
    </p:embeddedFont>
    <p:embeddedFont>
      <p:font typeface="HG丸ｺﾞｼｯｸM-PRO" panose="020F0600000000000000" pitchFamily="50" charset="-128"/>
      <p:regular r:id="rId1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25" userDrawn="1">
          <p15:clr>
            <a:srgbClr val="A4A3A4"/>
          </p15:clr>
        </p15:guide>
        <p15:guide id="3" orient="horz" pos="17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FFFF"/>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2" autoAdjust="0"/>
    <p:restoredTop sz="94424" autoAdjust="0"/>
  </p:normalViewPr>
  <p:slideViewPr>
    <p:cSldViewPr>
      <p:cViewPr varScale="1">
        <p:scale>
          <a:sx n="66" d="100"/>
          <a:sy n="66" d="100"/>
        </p:scale>
        <p:origin x="816" y="78"/>
      </p:cViewPr>
      <p:guideLst>
        <p:guide pos="2925"/>
        <p:guide orient="horz" pos="1797"/>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11D78-99EB-45F5-BE76-59F7C1EE38A1}" type="datetimeFigureOut">
              <a:rPr kumimoji="1" lang="ja-JP" altLang="en-US" smtClean="0"/>
              <a:pPr/>
              <a:t>2020/8/3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8D5A8-10A7-4DCC-953B-A0DFE8C090F8}" type="slidenum">
              <a:rPr kumimoji="1" lang="ja-JP" altLang="en-US" smtClean="0"/>
              <a:pPr/>
              <a:t>‹#›</a:t>
            </a:fld>
            <a:endParaRPr kumimoji="1" lang="ja-JP" altLang="en-US"/>
          </a:p>
        </p:txBody>
      </p:sp>
    </p:spTree>
    <p:extLst>
      <p:ext uri="{BB962C8B-B14F-4D97-AF65-F5344CB8AC3E}">
        <p14:creationId xmlns:p14="http://schemas.microsoft.com/office/powerpoint/2010/main" val="949418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ja-JP" altLang="en-US" dirty="0" smtClean="0">
              <a:ea typeface="HG丸ｺﾞｼｯｸM-PRO" pitchFamily="50" charset="-128"/>
            </a:endParaRPr>
          </a:p>
        </p:txBody>
      </p:sp>
    </p:spTree>
    <p:extLst>
      <p:ext uri="{BB962C8B-B14F-4D97-AF65-F5344CB8AC3E}">
        <p14:creationId xmlns:p14="http://schemas.microsoft.com/office/powerpoint/2010/main" val="107456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2</a:t>
            </a:fld>
            <a:endParaRPr lang="ja-JP" altLang="en-US"/>
          </a:p>
        </p:txBody>
      </p:sp>
    </p:spTree>
    <p:extLst>
      <p:ext uri="{BB962C8B-B14F-4D97-AF65-F5344CB8AC3E}">
        <p14:creationId xmlns:p14="http://schemas.microsoft.com/office/powerpoint/2010/main" val="252977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3</a:t>
            </a:fld>
            <a:endParaRPr lang="ja-JP" altLang="en-US"/>
          </a:p>
        </p:txBody>
      </p:sp>
    </p:spTree>
    <p:extLst>
      <p:ext uri="{BB962C8B-B14F-4D97-AF65-F5344CB8AC3E}">
        <p14:creationId xmlns:p14="http://schemas.microsoft.com/office/powerpoint/2010/main" val="168703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4</a:t>
            </a:fld>
            <a:endParaRPr lang="ja-JP" altLang="en-US"/>
          </a:p>
        </p:txBody>
      </p:sp>
    </p:spTree>
    <p:extLst>
      <p:ext uri="{BB962C8B-B14F-4D97-AF65-F5344CB8AC3E}">
        <p14:creationId xmlns:p14="http://schemas.microsoft.com/office/powerpoint/2010/main" val="345309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5</a:t>
            </a:fld>
            <a:endParaRPr lang="ja-JP" altLang="en-US"/>
          </a:p>
        </p:txBody>
      </p:sp>
    </p:spTree>
    <p:extLst>
      <p:ext uri="{BB962C8B-B14F-4D97-AF65-F5344CB8AC3E}">
        <p14:creationId xmlns:p14="http://schemas.microsoft.com/office/powerpoint/2010/main" val="10267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AE9A76-35C8-4A70-8067-20351694DD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542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A3108E-37EE-40F3-A7E9-6899F63596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243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4C405E-A102-49B9-B3A2-80B02F81FEA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838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1B0B-99D3-471D-BBED-1E118E1736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5155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4077BF-9493-434C-A213-3E7224163A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205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491BFB-C57D-477A-B859-9DE1900547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1680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9D2E8A-C900-43AA-BE49-B445B7D41B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643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6A0A67-8D7F-4FCB-9834-DDEA8D66E9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582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8FED89-17F0-4FF8-996E-FF4865A50D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728201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9DE7F0-2060-4D18-807E-4E41A775D2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3385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9BDCEA-35AD-4F34-8DCA-7B11E83D078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393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4C2060B-D9AE-4BD5-AEED-56855F7B1B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8" name="フレーム 7"/>
          <p:cNvSpPr/>
          <p:nvPr userDrawn="1"/>
        </p:nvSpPr>
        <p:spPr>
          <a:xfrm>
            <a:off x="0" y="0"/>
            <a:ext cx="9144000" cy="6858000"/>
          </a:xfrm>
          <a:prstGeom prst="frame">
            <a:avLst>
              <a:gd name="adj1" fmla="val 32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srgbClr val="000000"/>
              </a:solidFill>
            </a:endParaRPr>
          </a:p>
        </p:txBody>
      </p:sp>
    </p:spTree>
    <p:extLst>
      <p:ext uri="{BB962C8B-B14F-4D97-AF65-F5344CB8AC3E}">
        <p14:creationId xmlns:p14="http://schemas.microsoft.com/office/powerpoint/2010/main" val="1014562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202" y="794135"/>
            <a:ext cx="8579296" cy="1482737"/>
          </a:xfrm>
          <a:scene3d>
            <a:camera prst="orthographicFront">
              <a:rot lat="0" lon="0" rev="0"/>
            </a:camera>
            <a:lightRig rig="threePt" dir="t"/>
          </a:scene3d>
        </p:spPr>
        <p:txBody>
          <a:bodyPr anchor="t">
            <a:scene3d>
              <a:camera prst="isometricRightUp"/>
              <a:lightRig rig="threePt" dir="t"/>
            </a:scene3d>
          </a:bodyPr>
          <a:lstStyle/>
          <a:p>
            <a:r>
              <a:rPr kumimoji="1" lang="ja-JP" altLang="en-US" sz="9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年齢算</a:t>
            </a:r>
            <a:endParaRPr kumimoji="1" lang="ja-JP" altLang="en-US" sz="9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bwMode="auto">
          <a:xfrm>
            <a:off x="282352" y="2416622"/>
            <a:ext cx="8579296" cy="389269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isometricRightUp">
                <a:rot lat="2100000" lon="0" rev="0"/>
              </a:camera>
              <a:lightRig rig="threePt" dir="t"/>
            </a:scene3d>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66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算数の文章</a:t>
            </a:r>
            <a:r>
              <a:rPr lang="ja-JP" altLang="en-US" sz="66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問題</a:t>
            </a:r>
            <a:endParaRPr lang="en-US" altLang="ja-JP" sz="66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a:p>
            <a:r>
              <a:rPr lang="ja-JP" altLang="en-US" b="1" kern="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年齢に関する計算</a:t>
            </a:r>
            <a:r>
              <a:rPr lang="ja-JP" altLang="en-US"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問題</a:t>
            </a:r>
            <a:endParaRPr lang="en-US" altLang="ja-JP" b="1" kern="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a:p>
            <a:r>
              <a:rPr lang="ja-JP" altLang="en-US" sz="48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パワポ</a:t>
            </a:r>
            <a:r>
              <a:rPr lang="ja-JP" altLang="en-US" sz="48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で解説</a:t>
            </a:r>
            <a:endParaRPr lang="ja-JP" altLang="en-US" sz="4800" b="1" kern="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p:txBody>
      </p:sp>
      <p:sp>
        <p:nvSpPr>
          <p:cNvPr id="56" name="フレーム 55"/>
          <p:cNvSpPr/>
          <p:nvPr/>
        </p:nvSpPr>
        <p:spPr>
          <a:xfrm>
            <a:off x="0" y="0"/>
            <a:ext cx="9144000" cy="6858000"/>
          </a:xfrm>
          <a:prstGeom prst="frame">
            <a:avLst>
              <a:gd name="adj1" fmla="val 32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srgbClr val="000000"/>
              </a:solidFill>
            </a:endParaRPr>
          </a:p>
        </p:txBody>
      </p:sp>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954871" y="4537660"/>
            <a:ext cx="2790825" cy="1905000"/>
          </a:xfrm>
          <a:prstGeom prst="rect">
            <a:avLst/>
          </a:prstGeom>
        </p:spPr>
      </p:pic>
      <p:pic>
        <p:nvPicPr>
          <p:cNvPr id="19" name="図 18"/>
          <p:cNvPicPr>
            <a:picLocks noChangeAspect="1"/>
          </p:cNvPicPr>
          <p:nvPr/>
        </p:nvPicPr>
        <p:blipFill rotWithShape="1">
          <a:blip r:embed="rId5">
            <a:extLst>
              <a:ext uri="{28A0092B-C50C-407E-A947-70E740481C1C}">
                <a14:useLocalDpi xmlns:a14="http://schemas.microsoft.com/office/drawing/2010/main" val="0"/>
              </a:ext>
            </a:extLst>
          </a:blip>
          <a:srcRect b="36770"/>
          <a:stretch/>
        </p:blipFill>
        <p:spPr>
          <a:xfrm>
            <a:off x="191778" y="4678660"/>
            <a:ext cx="1876154" cy="1764000"/>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4328045"/>
            <a:ext cx="2121024" cy="2121024"/>
          </a:xfrm>
          <a:prstGeom prst="rect">
            <a:avLst/>
          </a:prstGeom>
        </p:spPr>
      </p:pic>
    </p:spTree>
    <p:custDataLst>
      <p:tags r:id="rId1"/>
    </p:custDataLst>
    <p:extLst>
      <p:ext uri="{BB962C8B-B14F-4D97-AF65-F5344CB8AC3E}">
        <p14:creationId xmlns:p14="http://schemas.microsoft.com/office/powerpoint/2010/main" val="3667002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1259632" y="980728"/>
            <a:ext cx="7462589" cy="867239"/>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年齢算は</a:t>
            </a:r>
            <a:r>
              <a:rPr kumimoji="0" lang="ja-JP" altLang="en-US" sz="2400" kern="0" dirty="0">
                <a:solidFill>
                  <a:prstClr val="black"/>
                </a:solidFill>
                <a:latin typeface="AR P教科書体M" panose="03000600000000000000" pitchFamily="66" charset="-128"/>
                <a:ea typeface="AR P教科書体M" panose="03000600000000000000" pitchFamily="66" charset="-128"/>
              </a:rPr>
              <a:t>、年齢に関する計算問題（文章題）で親子の年齢を比べたりする</a:t>
            </a: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問題のことです。</a:t>
            </a:r>
            <a:endParaRPr kumimoji="0" lang="ja-JP" altLang="en-US" sz="2400" kern="0" dirty="0">
              <a:solidFill>
                <a:prstClr val="black"/>
              </a:solidFill>
              <a:latin typeface="AR P教科書体M" panose="03000600000000000000" pitchFamily="66" charset="-128"/>
              <a:ea typeface="AR P教科書体M" panose="03000600000000000000" pitchFamily="66" charset="-128"/>
            </a:endParaRPr>
          </a:p>
        </p:txBody>
      </p:sp>
      <p:sp>
        <p:nvSpPr>
          <p:cNvPr id="4" name="横巻き 3"/>
          <p:cNvSpPr/>
          <p:nvPr/>
        </p:nvSpPr>
        <p:spPr>
          <a:xfrm>
            <a:off x="1157040" y="260648"/>
            <a:ext cx="1712366"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年齢算</a:t>
            </a:r>
            <a:r>
              <a:rPr lang="ja-JP" altLang="en-US" sz="2400" b="1" dirty="0">
                <a:solidFill>
                  <a:srgbClr val="000000"/>
                </a:solidFill>
                <a:latin typeface="AR P教科書体M" panose="03000600000000000000" pitchFamily="66" charset="-128"/>
                <a:ea typeface="AR P教科書体M" panose="03000600000000000000" pitchFamily="66" charset="-128"/>
              </a:rPr>
              <a:t>とは</a:t>
            </a:r>
          </a:p>
        </p:txBody>
      </p:sp>
      <p:sp>
        <p:nvSpPr>
          <p:cNvPr id="16" name="横巻き 15"/>
          <p:cNvSpPr/>
          <p:nvPr/>
        </p:nvSpPr>
        <p:spPr>
          <a:xfrm>
            <a:off x="1178811" y="1922534"/>
            <a:ext cx="2385078"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年齢算</a:t>
            </a:r>
            <a:r>
              <a:rPr lang="ja-JP" altLang="en-US" sz="2400" b="1" dirty="0" smtClean="0">
                <a:solidFill>
                  <a:srgbClr val="000000"/>
                </a:solidFill>
                <a:latin typeface="AR P教科書体M" panose="03000600000000000000" pitchFamily="66" charset="-128"/>
                <a:ea typeface="AR P教科書体M" panose="03000600000000000000" pitchFamily="66" charset="-128"/>
              </a:rPr>
              <a:t>の解き方</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sp>
        <p:nvSpPr>
          <p:cNvPr id="17" name="角丸四角形吹き出し 16"/>
          <p:cNvSpPr/>
          <p:nvPr/>
        </p:nvSpPr>
        <p:spPr>
          <a:xfrm>
            <a:off x="1259632" y="2656948"/>
            <a:ext cx="7462589" cy="907671"/>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t"/>
          <a:lstStyle/>
          <a:p>
            <a:pPr lvl="0">
              <a:defRPr/>
            </a:pPr>
            <a:r>
              <a:rPr kumimoji="0" lang="ja-JP" altLang="en-US" sz="2400" kern="0" dirty="0">
                <a:solidFill>
                  <a:prstClr val="black"/>
                </a:solidFill>
                <a:latin typeface="AR P教科書体M" panose="03000600000000000000" pitchFamily="66" charset="-128"/>
                <a:ea typeface="AR P教科書体M" panose="03000600000000000000" pitchFamily="66" charset="-128"/>
              </a:rPr>
              <a:t>★何年たっても二人の年齢差は</a:t>
            </a: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変わらないこと</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★こどもの年齢を「１」として、親子の年齢差から考えます。</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p:txBody>
      </p:sp>
      <p:grpSp>
        <p:nvGrpSpPr>
          <p:cNvPr id="5" name="グループ化 4"/>
          <p:cNvGrpSpPr/>
          <p:nvPr/>
        </p:nvGrpSpPr>
        <p:grpSpPr>
          <a:xfrm>
            <a:off x="1207411" y="4005064"/>
            <a:ext cx="3553918" cy="1905000"/>
            <a:chOff x="1207411" y="4005064"/>
            <a:chExt cx="3553918" cy="1905000"/>
          </a:xfrm>
        </p:grpSpPr>
        <p:pic>
          <p:nvPicPr>
            <p:cNvPr id="20" name="図 19"/>
            <p:cNvPicPr>
              <a:picLocks noChangeAspect="1"/>
            </p:cNvPicPr>
            <p:nvPr/>
          </p:nvPicPr>
          <p:blipFill rotWithShape="1">
            <a:blip r:embed="rId5">
              <a:extLst>
                <a:ext uri="{28A0092B-C50C-407E-A947-70E740481C1C}">
                  <a14:useLocalDpi xmlns:a14="http://schemas.microsoft.com/office/drawing/2010/main" val="0"/>
                </a:ext>
              </a:extLst>
            </a:blip>
            <a:srcRect b="50000"/>
            <a:stretch/>
          </p:blipFill>
          <p:spPr>
            <a:xfrm>
              <a:off x="1970504" y="4005064"/>
              <a:ext cx="2790825" cy="1905000"/>
            </a:xfrm>
            <a:prstGeom prst="rect">
              <a:avLst/>
            </a:prstGeom>
          </p:spPr>
        </p:pic>
        <p:pic>
          <p:nvPicPr>
            <p:cNvPr id="21" name="図 20"/>
            <p:cNvPicPr>
              <a:picLocks noChangeAspect="1"/>
            </p:cNvPicPr>
            <p:nvPr/>
          </p:nvPicPr>
          <p:blipFill rotWithShape="1">
            <a:blip r:embed="rId6">
              <a:extLst>
                <a:ext uri="{28A0092B-C50C-407E-A947-70E740481C1C}">
                  <a14:useLocalDpi xmlns:a14="http://schemas.microsoft.com/office/drawing/2010/main" val="0"/>
                </a:ext>
              </a:extLst>
            </a:blip>
            <a:srcRect b="36770"/>
            <a:stretch/>
          </p:blipFill>
          <p:spPr>
            <a:xfrm>
              <a:off x="1207411" y="4146064"/>
              <a:ext cx="1876154" cy="1764000"/>
            </a:xfrm>
            <a:prstGeom prst="rect">
              <a:avLst/>
            </a:prstGeom>
          </p:spPr>
        </p:pic>
      </p:grpSp>
      <p:pic>
        <p:nvPicPr>
          <p:cNvPr id="22" name="図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3673490"/>
            <a:ext cx="2337048" cy="2337048"/>
          </a:xfrm>
          <a:prstGeom prst="rect">
            <a:avLst/>
          </a:prstGeom>
        </p:spPr>
      </p:pic>
      <p:sp>
        <p:nvSpPr>
          <p:cNvPr id="3" name="正方形/長方形 2"/>
          <p:cNvSpPr/>
          <p:nvPr/>
        </p:nvSpPr>
        <p:spPr>
          <a:xfrm>
            <a:off x="1479921" y="5882411"/>
            <a:ext cx="2911374" cy="830997"/>
          </a:xfrm>
          <a:prstGeom prst="rect">
            <a:avLst/>
          </a:prstGeom>
        </p:spPr>
        <p:txBody>
          <a:bodyPr wrap="none">
            <a:spAutoFit/>
          </a:bodyPr>
          <a:lstStyle/>
          <a:p>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こども７才、父</a:t>
            </a:r>
            <a:r>
              <a:rPr kumimoji="0" lang="en-US" altLang="ja-JP" sz="2400" kern="0" dirty="0" smtClean="0">
                <a:solidFill>
                  <a:prstClr val="black"/>
                </a:solidFill>
                <a:latin typeface="AR P教科書体M" panose="03000600000000000000" pitchFamily="66" charset="-128"/>
                <a:ea typeface="AR P教科書体M" panose="03000600000000000000" pitchFamily="66" charset="-128"/>
              </a:rPr>
              <a:t>35</a:t>
            </a: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才</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何年後に３倍になる？</a:t>
            </a:r>
            <a:endParaRPr lang="ja-JP" altLang="en-US" dirty="0"/>
          </a:p>
        </p:txBody>
      </p:sp>
      <p:sp>
        <p:nvSpPr>
          <p:cNvPr id="23" name="正方形/長方形 22"/>
          <p:cNvSpPr/>
          <p:nvPr/>
        </p:nvSpPr>
        <p:spPr>
          <a:xfrm>
            <a:off x="5796136" y="5881036"/>
            <a:ext cx="3190297" cy="830997"/>
          </a:xfrm>
          <a:prstGeom prst="rect">
            <a:avLst/>
          </a:prstGeom>
        </p:spPr>
        <p:txBody>
          <a:bodyPr wrap="none">
            <a:spAutoFit/>
          </a:bodyPr>
          <a:lstStyle/>
          <a:p>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母</a:t>
            </a:r>
            <a:r>
              <a:rPr kumimoji="0" lang="en-US" altLang="ja-JP" sz="2400" kern="0" dirty="0" smtClean="0">
                <a:solidFill>
                  <a:prstClr val="black"/>
                </a:solidFill>
                <a:latin typeface="AR P教科書体M" panose="03000600000000000000" pitchFamily="66" charset="-128"/>
                <a:ea typeface="AR P教科書体M" panose="03000600000000000000" pitchFamily="66" charset="-128"/>
              </a:rPr>
              <a:t>45</a:t>
            </a: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才、こども１</a:t>
            </a:r>
            <a:r>
              <a:rPr kumimoji="0" lang="en-US" altLang="ja-JP" sz="2400" kern="0" dirty="0" smtClean="0">
                <a:solidFill>
                  <a:prstClr val="black"/>
                </a:solidFill>
                <a:latin typeface="AR P教科書体M" panose="03000600000000000000" pitchFamily="66" charset="-128"/>
                <a:ea typeface="AR P教科書体M" panose="03000600000000000000" pitchFamily="66" charset="-128"/>
              </a:rPr>
              <a:t>5</a:t>
            </a: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才</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何年前に７倍だったか？</a:t>
            </a:r>
            <a:endParaRPr lang="ja-JP" altLang="en-US" dirty="0"/>
          </a:p>
        </p:txBody>
      </p:sp>
    </p:spTree>
    <p:custDataLst>
      <p:tags r:id="rId1"/>
    </p:custDataLst>
    <p:extLst>
      <p:ext uri="{BB962C8B-B14F-4D97-AF65-F5344CB8AC3E}">
        <p14:creationId xmlns:p14="http://schemas.microsoft.com/office/powerpoint/2010/main" val="1677881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wipe(left)">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16" grpId="0" animBg="1"/>
      <p:bldP spid="17" grpId="0" animBg="1"/>
      <p:bldP spid="3"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1259632" y="281657"/>
            <a:ext cx="7632847" cy="1010877"/>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７才のひろと君のお父さんの年齢は、ひろと君の５倍ちょうどです。ひろと君のお父さんの年齢が、ひろと君の年齢の３倍ちょうどになるのは何年後でしょう</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32" name="角丸四角形吹き出し 31"/>
          <p:cNvSpPr/>
          <p:nvPr/>
        </p:nvSpPr>
        <p:spPr>
          <a:xfrm>
            <a:off x="1259632" y="1372451"/>
            <a:ext cx="7416824" cy="665612"/>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お父さんの年齢がひろと君の３倍になったときのひろと君の年齢を「１」と</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し</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ます。お父さんは、「３」になります。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pic>
        <p:nvPicPr>
          <p:cNvPr id="104" name="図 103"/>
          <p:cNvPicPr>
            <a:picLocks noChangeAspect="1"/>
          </p:cNvPicPr>
          <p:nvPr/>
        </p:nvPicPr>
        <p:blipFill rotWithShape="1">
          <a:blip r:embed="rId5">
            <a:extLst>
              <a:ext uri="{28A0092B-C50C-407E-A947-70E740481C1C}">
                <a14:useLocalDpi xmlns:a14="http://schemas.microsoft.com/office/drawing/2010/main" val="0"/>
              </a:ext>
            </a:extLst>
          </a:blip>
          <a:srcRect b="50000"/>
          <a:stretch/>
        </p:blipFill>
        <p:spPr>
          <a:xfrm>
            <a:off x="-140731" y="3324815"/>
            <a:ext cx="2196000" cy="1498982"/>
          </a:xfrm>
          <a:prstGeom prst="rect">
            <a:avLst/>
          </a:prstGeom>
        </p:spPr>
      </p:pic>
      <p:pic>
        <p:nvPicPr>
          <p:cNvPr id="105" name="図 104"/>
          <p:cNvPicPr>
            <a:picLocks noChangeAspect="1"/>
          </p:cNvPicPr>
          <p:nvPr/>
        </p:nvPicPr>
        <p:blipFill rotWithShape="1">
          <a:blip r:embed="rId6">
            <a:extLst>
              <a:ext uri="{28A0092B-C50C-407E-A947-70E740481C1C}">
                <a14:useLocalDpi xmlns:a14="http://schemas.microsoft.com/office/drawing/2010/main" val="0"/>
              </a:ext>
            </a:extLst>
          </a:blip>
          <a:srcRect b="36770"/>
          <a:stretch/>
        </p:blipFill>
        <p:spPr>
          <a:xfrm>
            <a:off x="239846" y="1934120"/>
            <a:ext cx="1434846" cy="1349075"/>
          </a:xfrm>
          <a:prstGeom prst="rect">
            <a:avLst/>
          </a:prstGeom>
        </p:spPr>
      </p:pic>
      <p:sp>
        <p:nvSpPr>
          <p:cNvPr id="106" name="正方形/長方形 105"/>
          <p:cNvSpPr/>
          <p:nvPr/>
        </p:nvSpPr>
        <p:spPr>
          <a:xfrm>
            <a:off x="1465266" y="3688494"/>
            <a:ext cx="1673856" cy="646331"/>
          </a:xfrm>
          <a:prstGeom prst="rect">
            <a:avLst/>
          </a:prstGeom>
        </p:spPr>
        <p:txBody>
          <a:bodyPr wrap="none">
            <a:spAutoFit/>
          </a:bodyPr>
          <a:lstStyle/>
          <a:p>
            <a:r>
              <a:rPr kumimoji="0" lang="ja-JP" altLang="en-US" sz="2000" kern="0" dirty="0" smtClean="0">
                <a:solidFill>
                  <a:prstClr val="black"/>
                </a:solidFill>
                <a:latin typeface="+mj-ea"/>
                <a:ea typeface="+mj-ea"/>
              </a:rPr>
              <a:t>お父さん</a:t>
            </a:r>
            <a:r>
              <a:rPr kumimoji="0" lang="en-US" altLang="ja-JP" sz="2000" kern="0" dirty="0" smtClean="0">
                <a:solidFill>
                  <a:prstClr val="black"/>
                </a:solidFill>
                <a:latin typeface="+mj-ea"/>
                <a:ea typeface="+mj-ea"/>
              </a:rPr>
              <a:t>35</a:t>
            </a:r>
            <a:r>
              <a:rPr kumimoji="0" lang="ja-JP" altLang="en-US" sz="2000" kern="0" dirty="0" smtClean="0">
                <a:solidFill>
                  <a:prstClr val="black"/>
                </a:solidFill>
                <a:latin typeface="+mj-ea"/>
                <a:ea typeface="+mj-ea"/>
              </a:rPr>
              <a:t>才</a:t>
            </a:r>
            <a:endParaRPr kumimoji="0" lang="en-US" altLang="ja-JP" sz="2000" kern="0" dirty="0" smtClean="0">
              <a:solidFill>
                <a:prstClr val="black"/>
              </a:solidFill>
              <a:latin typeface="+mj-ea"/>
              <a:ea typeface="+mj-ea"/>
            </a:endParaRPr>
          </a:p>
          <a:p>
            <a:r>
              <a:rPr lang="ja-JP" altLang="en-US" sz="1600" dirty="0" smtClean="0">
                <a:latin typeface="+mj-ea"/>
                <a:ea typeface="+mj-ea"/>
              </a:rPr>
              <a:t>（ひろと君の５倍）</a:t>
            </a:r>
            <a:endParaRPr lang="ja-JP" altLang="en-US" sz="1600" dirty="0">
              <a:latin typeface="+mj-ea"/>
              <a:ea typeface="+mj-ea"/>
            </a:endParaRPr>
          </a:p>
        </p:txBody>
      </p:sp>
      <p:sp>
        <p:nvSpPr>
          <p:cNvPr id="107" name="正方形/長方形 106"/>
          <p:cNvSpPr/>
          <p:nvPr/>
        </p:nvSpPr>
        <p:spPr>
          <a:xfrm>
            <a:off x="3306548" y="2240585"/>
            <a:ext cx="1080000" cy="720278"/>
          </a:xfrm>
          <a:prstGeom prst="rect">
            <a:avLst/>
          </a:prstGeom>
          <a:no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t>１</a:t>
            </a:r>
            <a:endParaRPr kumimoji="1" lang="ja-JP" altLang="en-US" dirty="0"/>
          </a:p>
        </p:txBody>
      </p:sp>
      <p:sp>
        <p:nvSpPr>
          <p:cNvPr id="108" name="正方形/長方形 107"/>
          <p:cNvSpPr/>
          <p:nvPr/>
        </p:nvSpPr>
        <p:spPr>
          <a:xfrm>
            <a:off x="3306548" y="3714167"/>
            <a:ext cx="3240000" cy="720278"/>
          </a:xfrm>
          <a:prstGeom prst="rect">
            <a:avLst/>
          </a:prstGeom>
          <a:no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t>３</a:t>
            </a:r>
            <a:endParaRPr kumimoji="1" lang="ja-JP" altLang="en-US" dirty="0"/>
          </a:p>
        </p:txBody>
      </p:sp>
      <p:sp>
        <p:nvSpPr>
          <p:cNvPr id="110" name="正方形/長方形 109"/>
          <p:cNvSpPr/>
          <p:nvPr/>
        </p:nvSpPr>
        <p:spPr>
          <a:xfrm>
            <a:off x="1465266" y="2408445"/>
            <a:ext cx="1532792" cy="400110"/>
          </a:xfrm>
          <a:prstGeom prst="rect">
            <a:avLst/>
          </a:prstGeom>
        </p:spPr>
        <p:txBody>
          <a:bodyPr wrap="none">
            <a:spAutoFit/>
          </a:bodyPr>
          <a:lstStyle/>
          <a:p>
            <a:r>
              <a:rPr kumimoji="0" lang="ja-JP" altLang="en-US" sz="2000" kern="0" dirty="0" smtClean="0">
                <a:solidFill>
                  <a:prstClr val="black"/>
                </a:solidFill>
                <a:latin typeface="+mj-ea"/>
                <a:ea typeface="+mj-ea"/>
              </a:rPr>
              <a:t>ひろと君７才</a:t>
            </a:r>
            <a:endParaRPr lang="ja-JP" altLang="en-US" sz="1600" dirty="0">
              <a:latin typeface="+mj-ea"/>
              <a:ea typeface="+mj-ea"/>
            </a:endParaRPr>
          </a:p>
        </p:txBody>
      </p:sp>
      <p:sp>
        <p:nvSpPr>
          <p:cNvPr id="112" name="正方形/長方形 111"/>
          <p:cNvSpPr/>
          <p:nvPr/>
        </p:nvSpPr>
        <p:spPr>
          <a:xfrm>
            <a:off x="4386548" y="2240585"/>
            <a:ext cx="2160000" cy="720278"/>
          </a:xfrm>
          <a:prstGeom prst="rect">
            <a:avLst/>
          </a:prstGeom>
          <a:noFill/>
          <a:ln w="38100">
            <a:solidFill>
              <a:srgbClr val="0070C0"/>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t>年齢差２</a:t>
            </a:r>
            <a:endParaRPr kumimoji="1" lang="ja-JP" altLang="en-US" dirty="0"/>
          </a:p>
        </p:txBody>
      </p:sp>
      <p:sp>
        <p:nvSpPr>
          <p:cNvPr id="113" name="角丸四角形吹き出し 112"/>
          <p:cNvSpPr/>
          <p:nvPr/>
        </p:nvSpPr>
        <p:spPr>
          <a:xfrm>
            <a:off x="1667187" y="4611294"/>
            <a:ext cx="7033671" cy="1306332"/>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二人の年齢差「２」としたものが「２８才」にあたることが分かります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ひろと</a:t>
            </a:r>
            <a:r>
              <a:rPr kumimoji="0" lang="ja-JP" altLang="en-US" sz="2000" kern="0" dirty="0">
                <a:solidFill>
                  <a:prstClr val="black"/>
                </a:solidFill>
                <a:latin typeface="AR P教科書体M" panose="03000600000000000000" pitchFamily="66" charset="-128"/>
                <a:ea typeface="AR P教科書体M" panose="03000600000000000000" pitchFamily="66" charset="-128"/>
              </a:rPr>
              <a:t>君の「１」は、２８</a:t>
            </a:r>
            <a:r>
              <a:rPr kumimoji="0" lang="en-US" altLang="ja-JP" sz="2000" kern="0" dirty="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a:solidFill>
                  <a:prstClr val="black"/>
                </a:solidFill>
                <a:latin typeface="AR P教科書体M" panose="03000600000000000000" pitchFamily="66" charset="-128"/>
                <a:ea typeface="AR P教科書体M" panose="03000600000000000000" pitchFamily="66" charset="-128"/>
              </a:rPr>
              <a:t>２＝１４才となります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求められているのは、何年後か</a:t>
            </a:r>
            <a:r>
              <a:rPr kumimoji="0" lang="ja-JP" altLang="en-US" sz="2000" kern="0" dirty="0" err="1">
                <a:solidFill>
                  <a:prstClr val="black"/>
                </a:solidFill>
                <a:latin typeface="AR P教科書体M" panose="03000600000000000000" pitchFamily="66" charset="-128"/>
                <a:ea typeface="AR P教科書体M" panose="03000600000000000000" pitchFamily="66" charset="-128"/>
              </a:rPr>
              <a:t>なの</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で、１４才</a:t>
            </a:r>
            <a:r>
              <a:rPr kumimoji="0" lang="en-US" altLang="ja-JP" sz="2000" kern="0" dirty="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a:solidFill>
                  <a:prstClr val="black"/>
                </a:solidFill>
                <a:latin typeface="AR P教科書体M" panose="03000600000000000000" pitchFamily="66" charset="-128"/>
                <a:ea typeface="AR P教科書体M" panose="03000600000000000000" pitchFamily="66" charset="-128"/>
              </a:rPr>
              <a:t>７才＝７年後が答え</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となります</a:t>
            </a:r>
            <a:r>
              <a:rPr kumimoji="0" lang="ja-JP" altLang="en-US" sz="2000" kern="0" dirty="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14" name="正方形/長方形 113"/>
          <p:cNvSpPr/>
          <p:nvPr/>
        </p:nvSpPr>
        <p:spPr>
          <a:xfrm>
            <a:off x="7304322" y="6194095"/>
            <a:ext cx="1396536" cy="369332"/>
          </a:xfrm>
          <a:prstGeom prst="rect">
            <a:avLst/>
          </a:prstGeom>
          <a:solidFill>
            <a:schemeClr val="bg1"/>
          </a:solidFill>
        </p:spPr>
        <p:txBody>
          <a:bodyPr wrap="none">
            <a:spAutoFit/>
          </a:bodyPr>
          <a:lstStyle/>
          <a:p>
            <a:pPr lvl="0"/>
            <a:r>
              <a:rPr lang="ja-JP" altLang="en-US" u="heavy" dirty="0" smtClean="0">
                <a:solidFill>
                  <a:srgbClr val="000000"/>
                </a:solidFill>
              </a:rPr>
              <a:t>答え　７年後</a:t>
            </a:r>
            <a:endParaRPr lang="ja-JP" altLang="en-US" u="heavy" dirty="0">
              <a:solidFill>
                <a:srgbClr val="000000"/>
              </a:solidFill>
            </a:endParaRPr>
          </a:p>
        </p:txBody>
      </p:sp>
      <p:sp>
        <p:nvSpPr>
          <p:cNvPr id="111" name="角丸四角形吹き出し 110"/>
          <p:cNvSpPr/>
          <p:nvPr/>
        </p:nvSpPr>
        <p:spPr>
          <a:xfrm>
            <a:off x="4644047" y="3004709"/>
            <a:ext cx="3881150" cy="596907"/>
          </a:xfrm>
          <a:prstGeom prst="wedgeRoundRectCallout">
            <a:avLst>
              <a:gd name="adj1" fmla="val -19284"/>
              <a:gd name="adj2" fmla="val -69742"/>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「二人の年齢差はかわらない」ので、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年齢差２は、３５－７＝２８才です。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cxnSp>
        <p:nvCxnSpPr>
          <p:cNvPr id="116" name="直線矢印コネクタ 115"/>
          <p:cNvCxnSpPr/>
          <p:nvPr/>
        </p:nvCxnSpPr>
        <p:spPr>
          <a:xfrm>
            <a:off x="2079369" y="2892158"/>
            <a:ext cx="0" cy="85415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正方形/長方形 117"/>
          <p:cNvSpPr/>
          <p:nvPr/>
        </p:nvSpPr>
        <p:spPr>
          <a:xfrm>
            <a:off x="1740419" y="3134834"/>
            <a:ext cx="1087157" cy="400110"/>
          </a:xfrm>
          <a:prstGeom prst="rect">
            <a:avLst/>
          </a:prstGeom>
          <a:solidFill>
            <a:schemeClr val="bg1"/>
          </a:solidFill>
        </p:spPr>
        <p:txBody>
          <a:bodyPr wrap="none">
            <a:spAutoFit/>
          </a:bodyPr>
          <a:lstStyle/>
          <a:p>
            <a:r>
              <a:rPr kumimoji="0" lang="ja-JP" altLang="en-US" sz="2000" kern="0" dirty="0" smtClean="0">
                <a:solidFill>
                  <a:prstClr val="black"/>
                </a:solidFill>
                <a:latin typeface="+mj-ea"/>
                <a:ea typeface="+mj-ea"/>
              </a:rPr>
              <a:t>２８才差</a:t>
            </a:r>
            <a:endParaRPr lang="ja-JP" altLang="en-US" dirty="0">
              <a:latin typeface="+mj-ea"/>
              <a:ea typeface="+mj-ea"/>
            </a:endParaRPr>
          </a:p>
        </p:txBody>
      </p:sp>
      <p:sp>
        <p:nvSpPr>
          <p:cNvPr id="119" name="角丸四角形吹き出し 118"/>
          <p:cNvSpPr/>
          <p:nvPr/>
        </p:nvSpPr>
        <p:spPr>
          <a:xfrm>
            <a:off x="743018" y="6021288"/>
            <a:ext cx="5803529" cy="596907"/>
          </a:xfrm>
          <a:prstGeom prst="wedgeRoundRectCallout">
            <a:avLst>
              <a:gd name="adj1" fmla="val -56788"/>
              <a:gd name="adj2" fmla="val 17795"/>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確かめてみると、ひろと君は</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7</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年後に、７＋７＝１４才、</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お父さんは、３５＋７＝４２才で、ちょうど</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3</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倍になります。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Tree>
    <p:custDataLst>
      <p:tags r:id="rId1"/>
    </p:custDataLst>
    <p:extLst>
      <p:ext uri="{BB962C8B-B14F-4D97-AF65-F5344CB8AC3E}">
        <p14:creationId xmlns:p14="http://schemas.microsoft.com/office/powerpoint/2010/main" val="2274675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left)">
                                      <p:cBhvr>
                                        <p:cTn id="11" dur="500"/>
                                        <p:tgtEl>
                                          <p:spTgt spid="1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left)">
                                      <p:cBhvr>
                                        <p:cTn id="16" dur="500"/>
                                        <p:tgtEl>
                                          <p:spTgt spid="10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left)">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wipe(left)">
                                      <p:cBhvr>
                                        <p:cTn id="29" dur="500"/>
                                        <p:tgtEl>
                                          <p:spTgt spid="32">
                                            <p:txEl>
                                              <p:pRg st="0" end="0"/>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wipe(left)">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500"/>
                                        <p:tgtEl>
                                          <p:spTgt spid="10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wipe(left)">
                                      <p:cBhvr>
                                        <p:cTn id="48" dur="500"/>
                                        <p:tgtEl>
                                          <p:spTgt spid="1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1"/>
                                        </p:tgtEl>
                                        <p:attrNameLst>
                                          <p:attrName>style.visibility</p:attrName>
                                        </p:attrNameLst>
                                      </p:cBhvr>
                                      <p:to>
                                        <p:strVal val="visible"/>
                                      </p:to>
                                    </p:set>
                                    <p:animEffect transition="in" filter="wipe(left)">
                                      <p:cBhvr>
                                        <p:cTn id="53" dur="500"/>
                                        <p:tgtEl>
                                          <p:spTgt spid="111"/>
                                        </p:tgtEl>
                                      </p:cBhvr>
                                    </p:animEffect>
                                  </p:childTnLst>
                                </p:cTn>
                              </p:par>
                              <p:par>
                                <p:cTn id="54" presetID="22" presetClass="entr" presetSubtype="8" fill="hold" nodeType="withEffect">
                                  <p:stCondLst>
                                    <p:cond delay="0"/>
                                  </p:stCondLst>
                                  <p:childTnLst>
                                    <p:set>
                                      <p:cBhvr>
                                        <p:cTn id="55" dur="1" fill="hold">
                                          <p:stCondLst>
                                            <p:cond delay="0"/>
                                          </p:stCondLst>
                                        </p:cTn>
                                        <p:tgtEl>
                                          <p:spTgt spid="111">
                                            <p:txEl>
                                              <p:pRg st="0" end="0"/>
                                            </p:txEl>
                                          </p:spTgt>
                                        </p:tgtEl>
                                        <p:attrNameLst>
                                          <p:attrName>style.visibility</p:attrName>
                                        </p:attrNameLst>
                                      </p:cBhvr>
                                      <p:to>
                                        <p:strVal val="visible"/>
                                      </p:to>
                                    </p:set>
                                    <p:animEffect transition="in" filter="wipe(left)">
                                      <p:cBhvr>
                                        <p:cTn id="56" dur="500"/>
                                        <p:tgtEl>
                                          <p:spTgt spid="111">
                                            <p:txEl>
                                              <p:pRg st="0" end="0"/>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111">
                                            <p:txEl>
                                              <p:pRg st="1" end="1"/>
                                            </p:txEl>
                                          </p:spTgt>
                                        </p:tgtEl>
                                        <p:attrNameLst>
                                          <p:attrName>style.visibility</p:attrName>
                                        </p:attrNameLst>
                                      </p:cBhvr>
                                      <p:to>
                                        <p:strVal val="visible"/>
                                      </p:to>
                                    </p:set>
                                    <p:animEffect transition="in" filter="wipe(left)">
                                      <p:cBhvr>
                                        <p:cTn id="59" dur="500"/>
                                        <p:tgtEl>
                                          <p:spTgt spid="111">
                                            <p:txEl>
                                              <p:pRg st="1" end="1"/>
                                            </p:txEl>
                                          </p:spTgt>
                                        </p:tgtEl>
                                      </p:cBhvr>
                                    </p:animEffect>
                                  </p:childTnLst>
                                </p:cTn>
                              </p:par>
                            </p:childTnLst>
                          </p:cTn>
                        </p:par>
                        <p:par>
                          <p:cTn id="60" fill="hold">
                            <p:stCondLst>
                              <p:cond delay="500"/>
                            </p:stCondLst>
                            <p:childTnLst>
                              <p:par>
                                <p:cTn id="61" presetID="16" presetClass="entr" presetSubtype="42"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barn(outHorizontal)">
                                      <p:cBhvr>
                                        <p:cTn id="63" dur="500"/>
                                        <p:tgtEl>
                                          <p:spTgt spid="116"/>
                                        </p:tgtEl>
                                      </p:cBhvr>
                                    </p:animEffect>
                                  </p:childTnLst>
                                </p:cTn>
                              </p:par>
                            </p:childTnLst>
                          </p:cTn>
                        </p:par>
                        <p:par>
                          <p:cTn id="64" fill="hold">
                            <p:stCondLst>
                              <p:cond delay="1000"/>
                            </p:stCondLst>
                            <p:childTnLst>
                              <p:par>
                                <p:cTn id="65" presetID="16" presetClass="entr" presetSubtype="42" fill="hold" grpId="0" nodeType="after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barn(outHorizontal)">
                                      <p:cBhvr>
                                        <p:cTn id="67" dur="500"/>
                                        <p:tgtEl>
                                          <p:spTgt spid="1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wipe(left)">
                                      <p:cBhvr>
                                        <p:cTn id="72" dur="500"/>
                                        <p:tgtEl>
                                          <p:spTgt spid="113"/>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13">
                                            <p:txEl>
                                              <p:pRg st="0" end="0"/>
                                            </p:txEl>
                                          </p:spTgt>
                                        </p:tgtEl>
                                        <p:attrNameLst>
                                          <p:attrName>style.visibility</p:attrName>
                                        </p:attrNameLst>
                                      </p:cBhvr>
                                      <p:to>
                                        <p:strVal val="visible"/>
                                      </p:to>
                                    </p:set>
                                    <p:animEffect transition="in" filter="wipe(left)">
                                      <p:cBhvr>
                                        <p:cTn id="76" dur="500"/>
                                        <p:tgtEl>
                                          <p:spTgt spid="113">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13">
                                            <p:txEl>
                                              <p:pRg st="1" end="1"/>
                                            </p:txEl>
                                          </p:spTgt>
                                        </p:tgtEl>
                                        <p:attrNameLst>
                                          <p:attrName>style.visibility</p:attrName>
                                        </p:attrNameLst>
                                      </p:cBhvr>
                                      <p:to>
                                        <p:strVal val="visible"/>
                                      </p:to>
                                    </p:set>
                                    <p:animEffect transition="in" filter="wipe(left)">
                                      <p:cBhvr>
                                        <p:cTn id="81" dur="500"/>
                                        <p:tgtEl>
                                          <p:spTgt spid="113">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13">
                                            <p:txEl>
                                              <p:pRg st="2" end="2"/>
                                            </p:txEl>
                                          </p:spTgt>
                                        </p:tgtEl>
                                        <p:attrNameLst>
                                          <p:attrName>style.visibility</p:attrName>
                                        </p:attrNameLst>
                                      </p:cBhvr>
                                      <p:to>
                                        <p:strVal val="visible"/>
                                      </p:to>
                                    </p:set>
                                    <p:animEffect transition="in" filter="wipe(left)">
                                      <p:cBhvr>
                                        <p:cTn id="86" dur="500"/>
                                        <p:tgtEl>
                                          <p:spTgt spid="113">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14"/>
                                        </p:tgtEl>
                                        <p:attrNameLst>
                                          <p:attrName>style.visibility</p:attrName>
                                        </p:attrNameLst>
                                      </p:cBhvr>
                                      <p:to>
                                        <p:strVal val="visible"/>
                                      </p:to>
                                    </p:set>
                                    <p:animEffect transition="in" filter="wipe(left)">
                                      <p:cBhvr>
                                        <p:cTn id="91" dur="500"/>
                                        <p:tgtEl>
                                          <p:spTgt spid="11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wipe(left)">
                                      <p:cBhvr>
                                        <p:cTn id="96" dur="500"/>
                                        <p:tgtEl>
                                          <p:spTgt spid="119"/>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119">
                                            <p:txEl>
                                              <p:pRg st="0" end="0"/>
                                            </p:txEl>
                                          </p:spTgt>
                                        </p:tgtEl>
                                        <p:attrNameLst>
                                          <p:attrName>style.visibility</p:attrName>
                                        </p:attrNameLst>
                                      </p:cBhvr>
                                      <p:to>
                                        <p:strVal val="visible"/>
                                      </p:to>
                                    </p:set>
                                    <p:animEffect transition="in" filter="wipe(left)">
                                      <p:cBhvr>
                                        <p:cTn id="100" dur="500"/>
                                        <p:tgtEl>
                                          <p:spTgt spid="119">
                                            <p:txEl>
                                              <p:pRg st="0" end="0"/>
                                            </p:txEl>
                                          </p:spTgt>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19">
                                            <p:txEl>
                                              <p:pRg st="1" end="1"/>
                                            </p:txEl>
                                          </p:spTgt>
                                        </p:tgtEl>
                                        <p:attrNameLst>
                                          <p:attrName>style.visibility</p:attrName>
                                        </p:attrNameLst>
                                      </p:cBhvr>
                                      <p:to>
                                        <p:strVal val="visible"/>
                                      </p:to>
                                    </p:set>
                                    <p:animEffect transition="in" filter="wipe(left)">
                                      <p:cBhvr>
                                        <p:cTn id="104" dur="500"/>
                                        <p:tgtEl>
                                          <p:spTgt spid="1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6" grpId="0"/>
      <p:bldP spid="107" grpId="0" animBg="1"/>
      <p:bldP spid="108" grpId="0" animBg="1"/>
      <p:bldP spid="110" grpId="0"/>
      <p:bldP spid="112" grpId="0" animBg="1"/>
      <p:bldP spid="113" grpId="0" animBg="1"/>
      <p:bldP spid="114" grpId="0" animBg="1"/>
      <p:bldP spid="111" grpId="0" animBg="1"/>
      <p:bldP spid="118" grpId="0" animBg="1"/>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1259632" y="281657"/>
            <a:ext cx="7632847" cy="1010877"/>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１５才の</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はるかさんの</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お母さんの年令は、</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はるかさんの</a:t>
            </a:r>
            <a:r>
              <a:rPr kumimoji="0" lang="ja-JP" altLang="en-US" sz="2000" kern="0" dirty="0">
                <a:solidFill>
                  <a:prstClr val="black"/>
                </a:solidFill>
                <a:latin typeface="AR P教科書体M" panose="03000600000000000000" pitchFamily="66" charset="-128"/>
                <a:ea typeface="AR P教科書体M" panose="03000600000000000000" pitchFamily="66" charset="-128"/>
              </a:rPr>
              <a:t>３倍ちょうどです。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はるかさんの</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お母さんの年令が、</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はるかさんの</a:t>
            </a:r>
            <a:r>
              <a:rPr kumimoji="0" lang="ja-JP" altLang="en-US" sz="2000" kern="0" dirty="0">
                <a:solidFill>
                  <a:prstClr val="black"/>
                </a:solidFill>
                <a:latin typeface="AR P教科書体M" panose="03000600000000000000" pitchFamily="66" charset="-128"/>
                <a:ea typeface="AR P教科書体M" panose="03000600000000000000" pitchFamily="66" charset="-128"/>
              </a:rPr>
              <a:t>年令の７倍ちょうどだったのは何年前でしょう</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32" name="角丸四角形吹き出し 31"/>
          <p:cNvSpPr/>
          <p:nvPr/>
        </p:nvSpPr>
        <p:spPr>
          <a:xfrm>
            <a:off x="1259632" y="1372451"/>
            <a:ext cx="7416824" cy="665612"/>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お母さん</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の年齢</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がはるかさんの７倍だったときのはるかさんの</a:t>
            </a:r>
            <a:r>
              <a:rPr kumimoji="0" lang="ja-JP" altLang="en-US" sz="2000" kern="0" dirty="0">
                <a:solidFill>
                  <a:prstClr val="black"/>
                </a:solidFill>
                <a:latin typeface="AR P教科書体M" panose="03000600000000000000" pitchFamily="66" charset="-128"/>
                <a:ea typeface="AR P教科書体M" panose="03000600000000000000" pitchFamily="66" charset="-128"/>
              </a:rPr>
              <a:t>年齢を「１」と</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します。お母さんは、「７」になります。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pic>
        <p:nvPicPr>
          <p:cNvPr id="104" name="図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71" y="3324815"/>
            <a:ext cx="1130796" cy="1498982"/>
          </a:xfrm>
          <a:prstGeom prst="rect">
            <a:avLst/>
          </a:prstGeom>
        </p:spPr>
      </p:pic>
      <p:pic>
        <p:nvPicPr>
          <p:cNvPr id="105" name="図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656" y="1934120"/>
            <a:ext cx="1061226" cy="1349075"/>
          </a:xfrm>
          <a:prstGeom prst="rect">
            <a:avLst/>
          </a:prstGeom>
        </p:spPr>
      </p:pic>
      <p:sp>
        <p:nvSpPr>
          <p:cNvPr id="106" name="正方形/長方形 105"/>
          <p:cNvSpPr/>
          <p:nvPr/>
        </p:nvSpPr>
        <p:spPr>
          <a:xfrm>
            <a:off x="1465266" y="3688494"/>
            <a:ext cx="1883849" cy="646331"/>
          </a:xfrm>
          <a:prstGeom prst="rect">
            <a:avLst/>
          </a:prstGeom>
        </p:spPr>
        <p:txBody>
          <a:bodyPr wrap="none">
            <a:spAutoFit/>
          </a:bodyPr>
          <a:lstStyle/>
          <a:p>
            <a:r>
              <a:rPr kumimoji="0" lang="ja-JP" altLang="en-US" sz="2000" kern="0" dirty="0" smtClean="0">
                <a:solidFill>
                  <a:prstClr val="black"/>
                </a:solidFill>
                <a:latin typeface="+mj-ea"/>
                <a:ea typeface="+mj-ea"/>
              </a:rPr>
              <a:t>お母さん</a:t>
            </a:r>
            <a:r>
              <a:rPr kumimoji="0" lang="en-US" altLang="ja-JP" sz="2000" kern="0" dirty="0" smtClean="0">
                <a:solidFill>
                  <a:prstClr val="black"/>
                </a:solidFill>
                <a:latin typeface="+mj-ea"/>
                <a:ea typeface="+mj-ea"/>
              </a:rPr>
              <a:t>45</a:t>
            </a:r>
            <a:r>
              <a:rPr kumimoji="0" lang="ja-JP" altLang="en-US" sz="2000" kern="0" dirty="0" smtClean="0">
                <a:solidFill>
                  <a:prstClr val="black"/>
                </a:solidFill>
                <a:latin typeface="+mj-ea"/>
                <a:ea typeface="+mj-ea"/>
              </a:rPr>
              <a:t>才</a:t>
            </a:r>
            <a:endParaRPr kumimoji="0" lang="en-US" altLang="ja-JP" sz="2000" kern="0" dirty="0" smtClean="0">
              <a:solidFill>
                <a:prstClr val="black"/>
              </a:solidFill>
              <a:latin typeface="+mj-ea"/>
              <a:ea typeface="+mj-ea"/>
            </a:endParaRPr>
          </a:p>
          <a:p>
            <a:r>
              <a:rPr lang="ja-JP" altLang="en-US" sz="1600" dirty="0" smtClean="0">
                <a:latin typeface="+mj-ea"/>
                <a:ea typeface="+mj-ea"/>
              </a:rPr>
              <a:t>（はるかさんの３倍）</a:t>
            </a:r>
            <a:endParaRPr lang="ja-JP" altLang="en-US" sz="1600" dirty="0">
              <a:latin typeface="+mj-ea"/>
              <a:ea typeface="+mj-ea"/>
            </a:endParaRPr>
          </a:p>
        </p:txBody>
      </p:sp>
      <p:sp>
        <p:nvSpPr>
          <p:cNvPr id="107" name="正方形/長方形 106"/>
          <p:cNvSpPr/>
          <p:nvPr/>
        </p:nvSpPr>
        <p:spPr>
          <a:xfrm>
            <a:off x="3306548" y="2240585"/>
            <a:ext cx="540000" cy="720000"/>
          </a:xfrm>
          <a:prstGeom prst="rect">
            <a:avLst/>
          </a:prstGeom>
          <a:no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t>１</a:t>
            </a:r>
            <a:endParaRPr kumimoji="1" lang="ja-JP" altLang="en-US" dirty="0"/>
          </a:p>
        </p:txBody>
      </p:sp>
      <p:sp>
        <p:nvSpPr>
          <p:cNvPr id="108" name="正方形/長方形 107"/>
          <p:cNvSpPr/>
          <p:nvPr/>
        </p:nvSpPr>
        <p:spPr>
          <a:xfrm>
            <a:off x="3306548" y="3714167"/>
            <a:ext cx="3780000" cy="720278"/>
          </a:xfrm>
          <a:prstGeom prst="rect">
            <a:avLst/>
          </a:prstGeom>
          <a:no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t>７</a:t>
            </a:r>
            <a:endParaRPr kumimoji="1" lang="ja-JP" altLang="en-US" dirty="0"/>
          </a:p>
        </p:txBody>
      </p:sp>
      <p:sp>
        <p:nvSpPr>
          <p:cNvPr id="110" name="正方形/長方形 109"/>
          <p:cNvSpPr/>
          <p:nvPr/>
        </p:nvSpPr>
        <p:spPr>
          <a:xfrm>
            <a:off x="1465266" y="2408445"/>
            <a:ext cx="1875835" cy="400110"/>
          </a:xfrm>
          <a:prstGeom prst="rect">
            <a:avLst/>
          </a:prstGeom>
        </p:spPr>
        <p:txBody>
          <a:bodyPr wrap="none">
            <a:spAutoFit/>
          </a:bodyPr>
          <a:lstStyle/>
          <a:p>
            <a:r>
              <a:rPr kumimoji="0" lang="ja-JP" altLang="en-US" sz="2000" kern="0" dirty="0" smtClean="0">
                <a:solidFill>
                  <a:prstClr val="black"/>
                </a:solidFill>
                <a:latin typeface="+mj-ea"/>
                <a:ea typeface="+mj-ea"/>
              </a:rPr>
              <a:t>はるかさん</a:t>
            </a:r>
            <a:r>
              <a:rPr kumimoji="0" lang="en-US" altLang="ja-JP" sz="2000" kern="0" dirty="0" smtClean="0">
                <a:solidFill>
                  <a:prstClr val="black"/>
                </a:solidFill>
                <a:latin typeface="+mj-ea"/>
                <a:ea typeface="+mj-ea"/>
              </a:rPr>
              <a:t>15</a:t>
            </a:r>
            <a:r>
              <a:rPr kumimoji="0" lang="ja-JP" altLang="en-US" sz="2000" kern="0" dirty="0" smtClean="0">
                <a:solidFill>
                  <a:prstClr val="black"/>
                </a:solidFill>
                <a:latin typeface="+mj-ea"/>
                <a:ea typeface="+mj-ea"/>
              </a:rPr>
              <a:t>才</a:t>
            </a:r>
            <a:endParaRPr lang="ja-JP" altLang="en-US" sz="1600" dirty="0">
              <a:latin typeface="+mj-ea"/>
              <a:ea typeface="+mj-ea"/>
            </a:endParaRPr>
          </a:p>
        </p:txBody>
      </p:sp>
      <p:sp>
        <p:nvSpPr>
          <p:cNvPr id="112" name="正方形/長方形 111"/>
          <p:cNvSpPr/>
          <p:nvPr/>
        </p:nvSpPr>
        <p:spPr>
          <a:xfrm>
            <a:off x="3851920" y="2240585"/>
            <a:ext cx="3240000" cy="720278"/>
          </a:xfrm>
          <a:prstGeom prst="rect">
            <a:avLst/>
          </a:prstGeom>
          <a:noFill/>
          <a:ln w="38100">
            <a:solidFill>
              <a:srgbClr val="0070C0"/>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smtClean="0"/>
              <a:t>年齢差６</a:t>
            </a:r>
            <a:endParaRPr kumimoji="1" lang="ja-JP" altLang="en-US" dirty="0"/>
          </a:p>
        </p:txBody>
      </p:sp>
      <p:sp>
        <p:nvSpPr>
          <p:cNvPr id="113" name="角丸四角形吹き出し 112"/>
          <p:cNvSpPr/>
          <p:nvPr/>
        </p:nvSpPr>
        <p:spPr>
          <a:xfrm>
            <a:off x="1667187" y="4611294"/>
            <a:ext cx="7033671" cy="1306332"/>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二人の年齢差</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「６」</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としたものが</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「３０才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」にあたることが分かります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はるかさんの</a:t>
            </a:r>
            <a:r>
              <a:rPr kumimoji="0" lang="ja-JP" altLang="en-US" sz="2000" kern="0" dirty="0">
                <a:solidFill>
                  <a:prstClr val="black"/>
                </a:solidFill>
                <a:latin typeface="AR P教科書体M" panose="03000600000000000000" pitchFamily="66" charset="-128"/>
                <a:ea typeface="AR P教科書体M" panose="03000600000000000000" pitchFamily="66" charset="-128"/>
              </a:rPr>
              <a:t>「１」は</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、３０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６＝５才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となります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求められているのは、</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何年前か</a:t>
            </a:r>
            <a:r>
              <a:rPr kumimoji="0" lang="ja-JP" altLang="en-US" sz="2000" kern="0" dirty="0" err="1">
                <a:solidFill>
                  <a:prstClr val="black"/>
                </a:solidFill>
                <a:latin typeface="AR P教科書体M" panose="03000600000000000000" pitchFamily="66" charset="-128"/>
                <a:ea typeface="AR P教科書体M" panose="03000600000000000000" pitchFamily="66" charset="-128"/>
              </a:rPr>
              <a:t>なの</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で、１５才</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５才＝１０年前が</a:t>
            </a:r>
            <a:r>
              <a:rPr kumimoji="0" lang="ja-JP" altLang="en-US" sz="2000" kern="0" dirty="0">
                <a:solidFill>
                  <a:prstClr val="black"/>
                </a:solidFill>
                <a:latin typeface="AR P教科書体M" panose="03000600000000000000" pitchFamily="66" charset="-128"/>
                <a:ea typeface="AR P教科書体M" panose="03000600000000000000" pitchFamily="66" charset="-128"/>
              </a:rPr>
              <a:t>答え</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となります</a:t>
            </a:r>
            <a:r>
              <a:rPr kumimoji="0" lang="ja-JP" altLang="en-US" sz="2000" kern="0" dirty="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14" name="正方形/長方形 113"/>
          <p:cNvSpPr/>
          <p:nvPr/>
        </p:nvSpPr>
        <p:spPr>
          <a:xfrm>
            <a:off x="7304322" y="6194095"/>
            <a:ext cx="1553630" cy="369332"/>
          </a:xfrm>
          <a:prstGeom prst="rect">
            <a:avLst/>
          </a:prstGeom>
          <a:solidFill>
            <a:schemeClr val="bg1"/>
          </a:solidFill>
        </p:spPr>
        <p:txBody>
          <a:bodyPr wrap="none">
            <a:spAutoFit/>
          </a:bodyPr>
          <a:lstStyle/>
          <a:p>
            <a:pPr lvl="0"/>
            <a:r>
              <a:rPr lang="ja-JP" altLang="en-US" u="heavy" dirty="0" smtClean="0">
                <a:solidFill>
                  <a:srgbClr val="000000"/>
                </a:solidFill>
              </a:rPr>
              <a:t>答え　１０年前</a:t>
            </a:r>
            <a:endParaRPr lang="ja-JP" altLang="en-US" u="heavy" dirty="0">
              <a:solidFill>
                <a:srgbClr val="000000"/>
              </a:solidFill>
            </a:endParaRPr>
          </a:p>
        </p:txBody>
      </p:sp>
      <p:sp>
        <p:nvSpPr>
          <p:cNvPr id="111" name="角丸四角形吹き出し 110"/>
          <p:cNvSpPr/>
          <p:nvPr/>
        </p:nvSpPr>
        <p:spPr>
          <a:xfrm>
            <a:off x="4644047" y="3004709"/>
            <a:ext cx="3881150" cy="596907"/>
          </a:xfrm>
          <a:prstGeom prst="wedgeRoundRectCallout">
            <a:avLst>
              <a:gd name="adj1" fmla="val -19284"/>
              <a:gd name="adj2" fmla="val -69742"/>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「二人の年齢差はかわらない」ので、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年齢差６は、４５－１５＝３０才です。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cxnSp>
        <p:nvCxnSpPr>
          <p:cNvPr id="116" name="直線矢印コネクタ 115"/>
          <p:cNvCxnSpPr/>
          <p:nvPr/>
        </p:nvCxnSpPr>
        <p:spPr>
          <a:xfrm>
            <a:off x="2079369" y="2892158"/>
            <a:ext cx="0" cy="85415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正方形/長方形 117"/>
          <p:cNvSpPr/>
          <p:nvPr/>
        </p:nvSpPr>
        <p:spPr>
          <a:xfrm>
            <a:off x="1740419" y="3134834"/>
            <a:ext cx="954107" cy="400110"/>
          </a:xfrm>
          <a:prstGeom prst="rect">
            <a:avLst/>
          </a:prstGeom>
          <a:solidFill>
            <a:schemeClr val="bg1"/>
          </a:solidFill>
        </p:spPr>
        <p:txBody>
          <a:bodyPr wrap="none">
            <a:spAutoFit/>
          </a:bodyPr>
          <a:lstStyle/>
          <a:p>
            <a:r>
              <a:rPr kumimoji="0" lang="en-US" altLang="ja-JP" sz="2000" kern="0" dirty="0" smtClean="0">
                <a:solidFill>
                  <a:prstClr val="black"/>
                </a:solidFill>
                <a:latin typeface="+mj-ea"/>
                <a:ea typeface="+mj-ea"/>
              </a:rPr>
              <a:t>30</a:t>
            </a:r>
            <a:r>
              <a:rPr kumimoji="0" lang="ja-JP" altLang="en-US" sz="2000" kern="0" dirty="0" smtClean="0">
                <a:solidFill>
                  <a:prstClr val="black"/>
                </a:solidFill>
                <a:latin typeface="+mj-ea"/>
                <a:ea typeface="+mj-ea"/>
              </a:rPr>
              <a:t>才差</a:t>
            </a:r>
            <a:endParaRPr lang="ja-JP" altLang="en-US" dirty="0">
              <a:latin typeface="+mj-ea"/>
              <a:ea typeface="+mj-ea"/>
            </a:endParaRPr>
          </a:p>
        </p:txBody>
      </p:sp>
      <p:sp>
        <p:nvSpPr>
          <p:cNvPr id="17" name="角丸四角形吹き出し 16"/>
          <p:cNvSpPr/>
          <p:nvPr/>
        </p:nvSpPr>
        <p:spPr>
          <a:xfrm>
            <a:off x="743018" y="6021288"/>
            <a:ext cx="5803529" cy="596907"/>
          </a:xfrm>
          <a:prstGeom prst="wedgeRoundRectCallout">
            <a:avLst>
              <a:gd name="adj1" fmla="val -56788"/>
              <a:gd name="adj2" fmla="val 17795"/>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確かめてみると、はるかさんは１０年前に、１５－１０＝５才、</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お母さんは、４５－１０＝３５才で、ちょうど７倍でした。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Tree>
    <p:custDataLst>
      <p:tags r:id="rId1"/>
    </p:custDataLst>
    <p:extLst>
      <p:ext uri="{BB962C8B-B14F-4D97-AF65-F5344CB8AC3E}">
        <p14:creationId xmlns:p14="http://schemas.microsoft.com/office/powerpoint/2010/main" val="3525483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left)">
                                      <p:cBhvr>
                                        <p:cTn id="11" dur="500"/>
                                        <p:tgtEl>
                                          <p:spTgt spid="1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left)">
                                      <p:cBhvr>
                                        <p:cTn id="16" dur="500"/>
                                        <p:tgtEl>
                                          <p:spTgt spid="10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left)">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wipe(left)">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wipe(left)">
                                      <p:cBhvr>
                                        <p:cTn id="39" dur="500"/>
                                        <p:tgtEl>
                                          <p:spTgt spid="10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500"/>
                                        <p:tgtEl>
                                          <p:spTgt spid="1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left)">
                                      <p:cBhvr>
                                        <p:cTn id="49" dur="500"/>
                                        <p:tgtEl>
                                          <p:spTgt spid="111"/>
                                        </p:tgtEl>
                                      </p:cBhvr>
                                    </p:animEffect>
                                  </p:childTnLst>
                                </p:cTn>
                              </p:par>
                              <p:par>
                                <p:cTn id="50" presetID="22" presetClass="entr" presetSubtype="8" fill="hold" nodeType="withEffect">
                                  <p:stCondLst>
                                    <p:cond delay="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wipe(left)">
                                      <p:cBhvr>
                                        <p:cTn id="52" dur="500"/>
                                        <p:tgtEl>
                                          <p:spTgt spid="111">
                                            <p:txEl>
                                              <p:pRg st="0" end="0"/>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111">
                                            <p:txEl>
                                              <p:pRg st="1" end="1"/>
                                            </p:txEl>
                                          </p:spTgt>
                                        </p:tgtEl>
                                        <p:attrNameLst>
                                          <p:attrName>style.visibility</p:attrName>
                                        </p:attrNameLst>
                                      </p:cBhvr>
                                      <p:to>
                                        <p:strVal val="visible"/>
                                      </p:to>
                                    </p:set>
                                    <p:animEffect transition="in" filter="wipe(left)">
                                      <p:cBhvr>
                                        <p:cTn id="55" dur="500"/>
                                        <p:tgtEl>
                                          <p:spTgt spid="111">
                                            <p:txEl>
                                              <p:pRg st="1" end="1"/>
                                            </p:txEl>
                                          </p:spTgt>
                                        </p:tgtEl>
                                      </p:cBhvr>
                                    </p:animEffect>
                                  </p:childTnLst>
                                </p:cTn>
                              </p:par>
                            </p:childTnLst>
                          </p:cTn>
                        </p:par>
                        <p:par>
                          <p:cTn id="56" fill="hold">
                            <p:stCondLst>
                              <p:cond delay="500"/>
                            </p:stCondLst>
                            <p:childTnLst>
                              <p:par>
                                <p:cTn id="57" presetID="16" presetClass="entr" presetSubtype="42" fill="hold"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barn(outHorizontal)">
                                      <p:cBhvr>
                                        <p:cTn id="59" dur="500"/>
                                        <p:tgtEl>
                                          <p:spTgt spid="116"/>
                                        </p:tgtEl>
                                      </p:cBhvr>
                                    </p:animEffect>
                                  </p:childTnLst>
                                </p:cTn>
                              </p:par>
                            </p:childTnLst>
                          </p:cTn>
                        </p:par>
                        <p:par>
                          <p:cTn id="60" fill="hold">
                            <p:stCondLst>
                              <p:cond delay="1000"/>
                            </p:stCondLst>
                            <p:childTnLst>
                              <p:par>
                                <p:cTn id="61" presetID="16" presetClass="entr" presetSubtype="42" fill="hold" grpId="0" nodeType="after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barn(outHorizontal)">
                                      <p:cBhvr>
                                        <p:cTn id="63" dur="500"/>
                                        <p:tgtEl>
                                          <p:spTgt spid="1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wipe(left)">
                                      <p:cBhvr>
                                        <p:cTn id="68" dur="500"/>
                                        <p:tgtEl>
                                          <p:spTgt spid="113"/>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13">
                                            <p:txEl>
                                              <p:pRg st="0" end="0"/>
                                            </p:txEl>
                                          </p:spTgt>
                                        </p:tgtEl>
                                        <p:attrNameLst>
                                          <p:attrName>style.visibility</p:attrName>
                                        </p:attrNameLst>
                                      </p:cBhvr>
                                      <p:to>
                                        <p:strVal val="visible"/>
                                      </p:to>
                                    </p:set>
                                    <p:animEffect transition="in" filter="wipe(left)">
                                      <p:cBhvr>
                                        <p:cTn id="72" dur="500"/>
                                        <p:tgtEl>
                                          <p:spTgt spid="11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13">
                                            <p:txEl>
                                              <p:pRg st="1" end="1"/>
                                            </p:txEl>
                                          </p:spTgt>
                                        </p:tgtEl>
                                        <p:attrNameLst>
                                          <p:attrName>style.visibility</p:attrName>
                                        </p:attrNameLst>
                                      </p:cBhvr>
                                      <p:to>
                                        <p:strVal val="visible"/>
                                      </p:to>
                                    </p:set>
                                    <p:animEffect transition="in" filter="wipe(left)">
                                      <p:cBhvr>
                                        <p:cTn id="77" dur="500"/>
                                        <p:tgtEl>
                                          <p:spTgt spid="11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13">
                                            <p:txEl>
                                              <p:pRg st="2" end="2"/>
                                            </p:txEl>
                                          </p:spTgt>
                                        </p:tgtEl>
                                        <p:attrNameLst>
                                          <p:attrName>style.visibility</p:attrName>
                                        </p:attrNameLst>
                                      </p:cBhvr>
                                      <p:to>
                                        <p:strVal val="visible"/>
                                      </p:to>
                                    </p:set>
                                    <p:animEffect transition="in" filter="wipe(left)">
                                      <p:cBhvr>
                                        <p:cTn id="82" dur="500"/>
                                        <p:tgtEl>
                                          <p:spTgt spid="113">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4"/>
                                        </p:tgtEl>
                                        <p:attrNameLst>
                                          <p:attrName>style.visibility</p:attrName>
                                        </p:attrNameLst>
                                      </p:cBhvr>
                                      <p:to>
                                        <p:strVal val="visible"/>
                                      </p:to>
                                    </p:set>
                                    <p:animEffect transition="in" filter="wipe(left)">
                                      <p:cBhvr>
                                        <p:cTn id="87" dur="500"/>
                                        <p:tgtEl>
                                          <p:spTgt spid="1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7">
                                            <p:txEl>
                                              <p:pRg st="0" end="0"/>
                                            </p:txEl>
                                          </p:spTgt>
                                        </p:tgtEl>
                                        <p:attrNameLst>
                                          <p:attrName>style.visibility</p:attrName>
                                        </p:attrNameLst>
                                      </p:cBhvr>
                                      <p:to>
                                        <p:strVal val="visible"/>
                                      </p:to>
                                    </p:set>
                                    <p:animEffect transition="in" filter="wipe(left)">
                                      <p:cBhvr>
                                        <p:cTn id="96" dur="500"/>
                                        <p:tgtEl>
                                          <p:spTgt spid="17">
                                            <p:txEl>
                                              <p:pRg st="0" end="0"/>
                                            </p:txEl>
                                          </p:spTgt>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17">
                                            <p:txEl>
                                              <p:pRg st="1" end="1"/>
                                            </p:txEl>
                                          </p:spTgt>
                                        </p:tgtEl>
                                        <p:attrNameLst>
                                          <p:attrName>style.visibility</p:attrName>
                                        </p:attrNameLst>
                                      </p:cBhvr>
                                      <p:to>
                                        <p:strVal val="visible"/>
                                      </p:to>
                                    </p:set>
                                    <p:animEffect transition="in" filter="wipe(left)">
                                      <p:cBhvr>
                                        <p:cTn id="10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6" grpId="0"/>
      <p:bldP spid="107" grpId="0" animBg="1"/>
      <p:bldP spid="108" grpId="0" animBg="1"/>
      <p:bldP spid="110" grpId="0"/>
      <p:bldP spid="112" grpId="0" animBg="1"/>
      <p:bldP spid="113" grpId="0" animBg="1"/>
      <p:bldP spid="114" grpId="0" animBg="1"/>
      <p:bldP spid="111" grpId="0" animBg="1"/>
      <p:bldP spid="118"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1259632" y="281657"/>
            <a:ext cx="7632847" cy="1010877"/>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１２才のさおりさんは長女で１０才と８才の弟がいます。いま、さおりさんのお母さんは４０才です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。姉</a:t>
            </a:r>
            <a:r>
              <a:rPr kumimoji="0" lang="ja-JP" altLang="en-US" sz="2000" kern="0" dirty="0">
                <a:solidFill>
                  <a:prstClr val="black"/>
                </a:solidFill>
                <a:latin typeface="AR P教科書体M" panose="03000600000000000000" pitchFamily="66" charset="-128"/>
                <a:ea typeface="AR P教科書体M" panose="03000600000000000000" pitchFamily="66" charset="-128"/>
              </a:rPr>
              <a:t>弟３人の年齢の合計がお母さんの年齢と同じになるのは何年後でしょうか</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32" name="角丸四角形吹き出し 31"/>
          <p:cNvSpPr/>
          <p:nvPr/>
        </p:nvSpPr>
        <p:spPr>
          <a:xfrm>
            <a:off x="1259632" y="1372451"/>
            <a:ext cx="7416824" cy="665612"/>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a:solidFill>
                  <a:prstClr val="black"/>
                </a:solidFill>
                <a:latin typeface="AR P教科書体M" panose="03000600000000000000" pitchFamily="66" charset="-128"/>
                <a:ea typeface="AR P教科書体M" panose="03000600000000000000" pitchFamily="66" charset="-128"/>
              </a:rPr>
              <a:t>求めるのは、「姉弟３人の年齢の合計がお母さんの年齢と同じになる</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と</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」です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1</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年後の年齢を考えます。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pic>
        <p:nvPicPr>
          <p:cNvPr id="104" name="図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786" y="2174375"/>
            <a:ext cx="867761" cy="1150303"/>
          </a:xfrm>
          <a:prstGeom prst="rect">
            <a:avLst/>
          </a:prstGeom>
        </p:spPr>
      </p:pic>
      <p:pic>
        <p:nvPicPr>
          <p:cNvPr id="105" name="図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656" y="2134921"/>
            <a:ext cx="1061226" cy="976455"/>
          </a:xfrm>
          <a:prstGeom prst="rect">
            <a:avLst/>
          </a:prstGeom>
        </p:spPr>
      </p:pic>
      <p:sp>
        <p:nvSpPr>
          <p:cNvPr id="106" name="正方形/長方形 105"/>
          <p:cNvSpPr/>
          <p:nvPr/>
        </p:nvSpPr>
        <p:spPr>
          <a:xfrm>
            <a:off x="5446355" y="3254379"/>
            <a:ext cx="1640193" cy="400110"/>
          </a:xfrm>
          <a:prstGeom prst="rect">
            <a:avLst/>
          </a:prstGeom>
        </p:spPr>
        <p:txBody>
          <a:bodyPr wrap="none">
            <a:spAutoFit/>
          </a:bodyPr>
          <a:lstStyle/>
          <a:p>
            <a:r>
              <a:rPr kumimoji="0" lang="ja-JP" altLang="en-US" sz="2000" kern="0" dirty="0" smtClean="0">
                <a:solidFill>
                  <a:prstClr val="black"/>
                </a:solidFill>
                <a:latin typeface="+mj-ea"/>
                <a:ea typeface="+mj-ea"/>
              </a:rPr>
              <a:t>お母さん</a:t>
            </a:r>
            <a:r>
              <a:rPr kumimoji="0" lang="en-US" altLang="ja-JP" sz="2000" kern="0" dirty="0" smtClean="0">
                <a:solidFill>
                  <a:prstClr val="black"/>
                </a:solidFill>
                <a:latin typeface="+mj-ea"/>
                <a:ea typeface="+mj-ea"/>
              </a:rPr>
              <a:t>40</a:t>
            </a:r>
            <a:r>
              <a:rPr kumimoji="0" lang="ja-JP" altLang="en-US" sz="2000" kern="0" dirty="0" smtClean="0">
                <a:solidFill>
                  <a:prstClr val="black"/>
                </a:solidFill>
                <a:latin typeface="+mj-ea"/>
                <a:ea typeface="+mj-ea"/>
              </a:rPr>
              <a:t>才</a:t>
            </a:r>
            <a:endParaRPr kumimoji="0" lang="en-US" altLang="ja-JP" sz="2000" kern="0" dirty="0" smtClean="0">
              <a:solidFill>
                <a:prstClr val="black"/>
              </a:solidFill>
              <a:latin typeface="+mj-ea"/>
              <a:ea typeface="+mj-ea"/>
            </a:endParaRPr>
          </a:p>
        </p:txBody>
      </p:sp>
      <p:sp>
        <p:nvSpPr>
          <p:cNvPr id="107" name="正方形/長方形 106"/>
          <p:cNvSpPr/>
          <p:nvPr/>
        </p:nvSpPr>
        <p:spPr>
          <a:xfrm>
            <a:off x="323528" y="3652340"/>
            <a:ext cx="2808000" cy="432000"/>
          </a:xfrm>
          <a:prstGeom prst="rect">
            <a:avLst/>
          </a:prstGeom>
          <a:no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kumimoji="1" lang="ja-JP" altLang="en-US" dirty="0" smtClean="0"/>
              <a:t>３人合計</a:t>
            </a:r>
            <a:r>
              <a:rPr kumimoji="1" lang="en-US" altLang="ja-JP" dirty="0" smtClean="0"/>
              <a:t>12</a:t>
            </a:r>
            <a:r>
              <a:rPr kumimoji="1" lang="ja-JP" altLang="en-US" dirty="0" smtClean="0"/>
              <a:t>＋</a:t>
            </a:r>
            <a:r>
              <a:rPr kumimoji="1" lang="en-US" altLang="ja-JP" dirty="0" smtClean="0"/>
              <a:t>10</a:t>
            </a:r>
            <a:r>
              <a:rPr kumimoji="1" lang="ja-JP" altLang="en-US" dirty="0" smtClean="0"/>
              <a:t>＋</a:t>
            </a:r>
            <a:r>
              <a:rPr kumimoji="1" lang="en-US" altLang="ja-JP" dirty="0" smtClean="0"/>
              <a:t>8</a:t>
            </a:r>
            <a:r>
              <a:rPr kumimoji="1" lang="ja-JP" altLang="en-US" dirty="0" smtClean="0"/>
              <a:t>＝</a:t>
            </a:r>
            <a:r>
              <a:rPr kumimoji="1" lang="en-US" altLang="ja-JP" dirty="0" smtClean="0"/>
              <a:t>30</a:t>
            </a:r>
            <a:r>
              <a:rPr kumimoji="1" lang="ja-JP" altLang="en-US" dirty="0" smtClean="0"/>
              <a:t>才</a:t>
            </a:r>
            <a:endParaRPr kumimoji="1" lang="ja-JP" altLang="en-US" sz="1200" dirty="0"/>
          </a:p>
        </p:txBody>
      </p:sp>
      <p:sp>
        <p:nvSpPr>
          <p:cNvPr id="108" name="正方形/長方形 107"/>
          <p:cNvSpPr/>
          <p:nvPr/>
        </p:nvSpPr>
        <p:spPr>
          <a:xfrm>
            <a:off x="4788024" y="3650215"/>
            <a:ext cx="3744000" cy="432000"/>
          </a:xfrm>
          <a:prstGeom prst="rect">
            <a:avLst/>
          </a:prstGeom>
          <a:solidFill>
            <a:schemeClr val="bg1"/>
          </a:solid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40</a:t>
            </a:r>
            <a:r>
              <a:rPr kumimoji="1" lang="ja-JP" altLang="en-US" dirty="0" smtClean="0"/>
              <a:t>才</a:t>
            </a:r>
            <a:endParaRPr kumimoji="1" lang="ja-JP" altLang="en-US" sz="1200" dirty="0"/>
          </a:p>
        </p:txBody>
      </p:sp>
      <p:sp>
        <p:nvSpPr>
          <p:cNvPr id="110" name="正方形/長方形 109"/>
          <p:cNvSpPr/>
          <p:nvPr/>
        </p:nvSpPr>
        <p:spPr>
          <a:xfrm>
            <a:off x="235970" y="3023306"/>
            <a:ext cx="1818126" cy="400110"/>
          </a:xfrm>
          <a:prstGeom prst="rect">
            <a:avLst/>
          </a:prstGeom>
        </p:spPr>
        <p:txBody>
          <a:bodyPr wrap="none">
            <a:spAutoFit/>
          </a:bodyPr>
          <a:lstStyle/>
          <a:p>
            <a:r>
              <a:rPr kumimoji="0" lang="ja-JP" altLang="en-US" sz="2000" kern="0" dirty="0" smtClean="0">
                <a:solidFill>
                  <a:prstClr val="black"/>
                </a:solidFill>
                <a:latin typeface="+mj-ea"/>
                <a:ea typeface="+mj-ea"/>
              </a:rPr>
              <a:t>さおりさん</a:t>
            </a:r>
            <a:r>
              <a:rPr kumimoji="0" lang="en-US" altLang="ja-JP" sz="2000" kern="0" dirty="0" smtClean="0">
                <a:solidFill>
                  <a:prstClr val="black"/>
                </a:solidFill>
                <a:latin typeface="+mj-ea"/>
                <a:ea typeface="+mj-ea"/>
              </a:rPr>
              <a:t>12</a:t>
            </a:r>
            <a:r>
              <a:rPr kumimoji="0" lang="ja-JP" altLang="en-US" sz="2000" kern="0" dirty="0" smtClean="0">
                <a:solidFill>
                  <a:prstClr val="black"/>
                </a:solidFill>
                <a:latin typeface="+mj-ea"/>
                <a:ea typeface="+mj-ea"/>
              </a:rPr>
              <a:t>才</a:t>
            </a:r>
            <a:endParaRPr lang="ja-JP" altLang="en-US" sz="1600" dirty="0">
              <a:latin typeface="+mj-ea"/>
              <a:ea typeface="+mj-ea"/>
            </a:endParaRPr>
          </a:p>
        </p:txBody>
      </p:sp>
      <p:sp>
        <p:nvSpPr>
          <p:cNvPr id="113" name="角丸四角形吹き出し 112"/>
          <p:cNvSpPr/>
          <p:nvPr/>
        </p:nvSpPr>
        <p:spPr>
          <a:xfrm>
            <a:off x="1259632" y="4730422"/>
            <a:ext cx="7033671" cy="1014485"/>
          </a:xfrm>
          <a:prstGeom prst="wedgeRoundRectCallout">
            <a:avLst>
              <a:gd name="adj1" fmla="val -52735"/>
              <a:gd name="adj2" fmla="val -41995"/>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t"/>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１年後に、お母さんは４</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1</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才です。</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３人の合計は、それぞれ１才ずつ増えるので、３３才になります。</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１年後、年齢差は８才になります。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14" name="正方形/長方形 113"/>
          <p:cNvSpPr/>
          <p:nvPr/>
        </p:nvSpPr>
        <p:spPr>
          <a:xfrm>
            <a:off x="7304322" y="6194095"/>
            <a:ext cx="1396536" cy="369332"/>
          </a:xfrm>
          <a:prstGeom prst="rect">
            <a:avLst/>
          </a:prstGeom>
          <a:solidFill>
            <a:schemeClr val="bg1"/>
          </a:solidFill>
        </p:spPr>
        <p:txBody>
          <a:bodyPr wrap="none">
            <a:spAutoFit/>
          </a:bodyPr>
          <a:lstStyle/>
          <a:p>
            <a:pPr lvl="0"/>
            <a:r>
              <a:rPr lang="ja-JP" altLang="en-US" u="heavy" dirty="0" smtClean="0">
                <a:solidFill>
                  <a:srgbClr val="000000"/>
                </a:solidFill>
              </a:rPr>
              <a:t>答え　５年後</a:t>
            </a:r>
            <a:endParaRPr lang="ja-JP" altLang="en-US" u="heavy" dirty="0">
              <a:solidFill>
                <a:srgbClr val="000000"/>
              </a:solidFill>
            </a:endParaRPr>
          </a:p>
        </p:txBody>
      </p:sp>
      <p:sp>
        <p:nvSpPr>
          <p:cNvPr id="17" name="角丸四角形吹き出し 16"/>
          <p:cNvSpPr/>
          <p:nvPr/>
        </p:nvSpPr>
        <p:spPr>
          <a:xfrm>
            <a:off x="1259632" y="5834095"/>
            <a:ext cx="5803529" cy="720000"/>
          </a:xfrm>
          <a:prstGeom prst="wedgeRoundRectCallout">
            <a:avLst>
              <a:gd name="adj1" fmla="val -54037"/>
              <a:gd name="adj2" fmla="val -45426"/>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１年ごとに、年齢は２才縮まるので、１０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２＝５年後に</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3</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人の年齢の合計がお母さんと同じになります。　　　　　</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7656" y="2149948"/>
            <a:ext cx="1061226" cy="961428"/>
          </a:xfrm>
          <a:prstGeom prst="rect">
            <a:avLst/>
          </a:prstGeom>
        </p:spPr>
      </p:pic>
      <p:sp>
        <p:nvSpPr>
          <p:cNvPr id="19" name="正方形/長方形 18"/>
          <p:cNvSpPr/>
          <p:nvPr/>
        </p:nvSpPr>
        <p:spPr>
          <a:xfrm>
            <a:off x="2146816" y="3042602"/>
            <a:ext cx="954107" cy="400110"/>
          </a:xfrm>
          <a:prstGeom prst="rect">
            <a:avLst/>
          </a:prstGeom>
        </p:spPr>
        <p:txBody>
          <a:bodyPr wrap="none">
            <a:spAutoFit/>
          </a:bodyPr>
          <a:lstStyle/>
          <a:p>
            <a:r>
              <a:rPr kumimoji="0" lang="ja-JP" altLang="en-US" sz="2000" kern="0" dirty="0" smtClean="0">
                <a:solidFill>
                  <a:prstClr val="black"/>
                </a:solidFill>
                <a:latin typeface="+mj-ea"/>
                <a:ea typeface="+mj-ea"/>
              </a:rPr>
              <a:t>弟</a:t>
            </a:r>
            <a:r>
              <a:rPr kumimoji="0" lang="en-US" altLang="ja-JP" sz="2000" kern="0" dirty="0" smtClean="0">
                <a:solidFill>
                  <a:prstClr val="black"/>
                </a:solidFill>
                <a:latin typeface="+mj-ea"/>
                <a:ea typeface="+mj-ea"/>
              </a:rPr>
              <a:t>10</a:t>
            </a:r>
            <a:r>
              <a:rPr kumimoji="0" lang="ja-JP" altLang="en-US" sz="2000" kern="0" dirty="0" smtClean="0">
                <a:solidFill>
                  <a:prstClr val="black"/>
                </a:solidFill>
                <a:latin typeface="+mj-ea"/>
                <a:ea typeface="+mj-ea"/>
              </a:rPr>
              <a:t>才</a:t>
            </a:r>
            <a:endParaRPr lang="ja-JP" altLang="en-US" sz="1600" dirty="0">
              <a:latin typeface="+mj-ea"/>
              <a:ea typeface="+mj-ea"/>
            </a:endParaRPr>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8657" y="2217627"/>
            <a:ext cx="1061226" cy="893749"/>
          </a:xfrm>
          <a:prstGeom prst="rect">
            <a:avLst/>
          </a:prstGeom>
        </p:spPr>
      </p:pic>
      <p:sp>
        <p:nvSpPr>
          <p:cNvPr id="21" name="正方形/長方形 20"/>
          <p:cNvSpPr/>
          <p:nvPr/>
        </p:nvSpPr>
        <p:spPr>
          <a:xfrm>
            <a:off x="3831895" y="3023306"/>
            <a:ext cx="872355" cy="400110"/>
          </a:xfrm>
          <a:prstGeom prst="rect">
            <a:avLst/>
          </a:prstGeom>
        </p:spPr>
        <p:txBody>
          <a:bodyPr wrap="none">
            <a:spAutoFit/>
          </a:bodyPr>
          <a:lstStyle/>
          <a:p>
            <a:r>
              <a:rPr kumimoji="0" lang="ja-JP" altLang="en-US" sz="2000" kern="0" dirty="0" smtClean="0">
                <a:solidFill>
                  <a:prstClr val="black"/>
                </a:solidFill>
                <a:latin typeface="+mj-ea"/>
                <a:ea typeface="+mj-ea"/>
              </a:rPr>
              <a:t>弟８才</a:t>
            </a:r>
            <a:endParaRPr lang="ja-JP" altLang="en-US" sz="1600" dirty="0">
              <a:latin typeface="+mj-ea"/>
              <a:ea typeface="+mj-ea"/>
            </a:endParaRPr>
          </a:p>
        </p:txBody>
      </p:sp>
      <p:sp>
        <p:nvSpPr>
          <p:cNvPr id="22" name="正方形/長方形 21"/>
          <p:cNvSpPr/>
          <p:nvPr/>
        </p:nvSpPr>
        <p:spPr>
          <a:xfrm>
            <a:off x="4788024" y="4191830"/>
            <a:ext cx="3837600" cy="432000"/>
          </a:xfrm>
          <a:prstGeom prst="rect">
            <a:avLst/>
          </a:prstGeom>
          <a:solidFill>
            <a:schemeClr val="bg1"/>
          </a:solid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41</a:t>
            </a:r>
            <a:r>
              <a:rPr kumimoji="1" lang="ja-JP" altLang="en-US" dirty="0" smtClean="0"/>
              <a:t>才</a:t>
            </a:r>
            <a:endParaRPr kumimoji="1" lang="ja-JP" altLang="en-US" sz="1200" dirty="0"/>
          </a:p>
        </p:txBody>
      </p:sp>
      <p:sp>
        <p:nvSpPr>
          <p:cNvPr id="23" name="正方形/長方形 22"/>
          <p:cNvSpPr/>
          <p:nvPr/>
        </p:nvSpPr>
        <p:spPr>
          <a:xfrm>
            <a:off x="323528" y="4192852"/>
            <a:ext cx="3088800" cy="432000"/>
          </a:xfrm>
          <a:prstGeom prst="rect">
            <a:avLst/>
          </a:prstGeom>
          <a:noFill/>
          <a:ln w="38100">
            <a:solidFill>
              <a:srgbClr val="0070C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kumimoji="1" lang="ja-JP" altLang="en-US" dirty="0" smtClean="0"/>
              <a:t>３人合計</a:t>
            </a:r>
            <a:r>
              <a:rPr kumimoji="1" lang="en-US" altLang="ja-JP" dirty="0" smtClean="0"/>
              <a:t>13</a:t>
            </a:r>
            <a:r>
              <a:rPr kumimoji="1" lang="ja-JP" altLang="en-US" dirty="0" smtClean="0"/>
              <a:t>＋</a:t>
            </a:r>
            <a:r>
              <a:rPr kumimoji="1" lang="en-US" altLang="ja-JP" dirty="0" smtClean="0"/>
              <a:t>11</a:t>
            </a:r>
            <a:r>
              <a:rPr kumimoji="1" lang="ja-JP" altLang="en-US" dirty="0" smtClean="0"/>
              <a:t>＋</a:t>
            </a:r>
            <a:r>
              <a:rPr kumimoji="1" lang="en-US" altLang="ja-JP" dirty="0" smtClean="0"/>
              <a:t>9</a:t>
            </a:r>
            <a:r>
              <a:rPr kumimoji="1" lang="ja-JP" altLang="en-US" dirty="0" smtClean="0"/>
              <a:t>＝</a:t>
            </a:r>
            <a:r>
              <a:rPr kumimoji="1" lang="en-US" altLang="ja-JP" dirty="0" smtClean="0"/>
              <a:t>33</a:t>
            </a:r>
            <a:r>
              <a:rPr kumimoji="1" lang="ja-JP" altLang="en-US" dirty="0" smtClean="0"/>
              <a:t>才</a:t>
            </a:r>
            <a:endParaRPr kumimoji="1" lang="ja-JP" altLang="en-US" sz="1200" dirty="0"/>
          </a:p>
        </p:txBody>
      </p:sp>
      <p:sp>
        <p:nvSpPr>
          <p:cNvPr id="3" name="正方形/長方形 2"/>
          <p:cNvSpPr/>
          <p:nvPr/>
        </p:nvSpPr>
        <p:spPr>
          <a:xfrm>
            <a:off x="3353160" y="3545583"/>
            <a:ext cx="1514199" cy="646331"/>
          </a:xfrm>
          <a:prstGeom prst="rect">
            <a:avLst/>
          </a:prstGeom>
        </p:spPr>
        <p:txBody>
          <a:bodyPr wrap="square">
            <a:spAutoFit/>
          </a:bodyPr>
          <a:lstStyle/>
          <a:p>
            <a:r>
              <a:rPr kumimoji="0" lang="ja-JP" altLang="en-US" kern="0" dirty="0" smtClean="0">
                <a:solidFill>
                  <a:prstClr val="black"/>
                </a:solidFill>
                <a:latin typeface="+mj-ea"/>
                <a:ea typeface="+mj-ea"/>
              </a:rPr>
              <a:t>現在　年齢差</a:t>
            </a:r>
            <a:endParaRPr kumimoji="0" lang="en-US" altLang="ja-JP" kern="0" dirty="0" smtClean="0">
              <a:solidFill>
                <a:prstClr val="black"/>
              </a:solidFill>
              <a:latin typeface="+mj-ea"/>
              <a:ea typeface="+mj-ea"/>
            </a:endParaRPr>
          </a:p>
          <a:p>
            <a:pPr algn="ctr"/>
            <a:r>
              <a:rPr kumimoji="0" lang="en-US" altLang="ja-JP" kern="0" dirty="0" smtClean="0">
                <a:solidFill>
                  <a:prstClr val="black"/>
                </a:solidFill>
                <a:latin typeface="+mj-ea"/>
                <a:ea typeface="+mj-ea"/>
              </a:rPr>
              <a:t>10</a:t>
            </a:r>
            <a:r>
              <a:rPr kumimoji="0" lang="ja-JP" altLang="en-US" kern="0" dirty="0" smtClean="0">
                <a:solidFill>
                  <a:prstClr val="black"/>
                </a:solidFill>
                <a:latin typeface="+mj-ea"/>
                <a:ea typeface="+mj-ea"/>
              </a:rPr>
              <a:t>才</a:t>
            </a:r>
            <a:endParaRPr lang="ja-JP" altLang="en-US" sz="1600" dirty="0">
              <a:latin typeface="+mj-ea"/>
              <a:ea typeface="+mj-ea"/>
            </a:endParaRPr>
          </a:p>
        </p:txBody>
      </p:sp>
      <p:sp>
        <p:nvSpPr>
          <p:cNvPr id="26" name="正方形/長方形 25"/>
          <p:cNvSpPr/>
          <p:nvPr/>
        </p:nvSpPr>
        <p:spPr>
          <a:xfrm>
            <a:off x="3347864" y="4138003"/>
            <a:ext cx="1514199" cy="646331"/>
          </a:xfrm>
          <a:prstGeom prst="rect">
            <a:avLst/>
          </a:prstGeom>
        </p:spPr>
        <p:txBody>
          <a:bodyPr wrap="square">
            <a:spAutoFit/>
          </a:bodyPr>
          <a:lstStyle/>
          <a:p>
            <a:r>
              <a:rPr kumimoji="0" lang="ja-JP" altLang="en-US" kern="0" dirty="0" smtClean="0">
                <a:solidFill>
                  <a:prstClr val="black"/>
                </a:solidFill>
                <a:latin typeface="+mj-ea"/>
                <a:ea typeface="+mj-ea"/>
              </a:rPr>
              <a:t>１年後年齢差</a:t>
            </a:r>
            <a:endParaRPr kumimoji="0" lang="en-US" altLang="ja-JP" kern="0" dirty="0" smtClean="0">
              <a:solidFill>
                <a:prstClr val="black"/>
              </a:solidFill>
              <a:latin typeface="+mj-ea"/>
              <a:ea typeface="+mj-ea"/>
            </a:endParaRPr>
          </a:p>
          <a:p>
            <a:pPr algn="ctr"/>
            <a:r>
              <a:rPr kumimoji="0" lang="en-US" altLang="ja-JP" kern="0" dirty="0" smtClean="0">
                <a:solidFill>
                  <a:prstClr val="black"/>
                </a:solidFill>
                <a:latin typeface="+mj-ea"/>
                <a:ea typeface="+mj-ea"/>
              </a:rPr>
              <a:t>8</a:t>
            </a:r>
            <a:r>
              <a:rPr kumimoji="0" lang="ja-JP" altLang="en-US" kern="0" dirty="0" smtClean="0">
                <a:solidFill>
                  <a:prstClr val="black"/>
                </a:solidFill>
                <a:latin typeface="+mj-ea"/>
                <a:ea typeface="+mj-ea"/>
              </a:rPr>
              <a:t>才</a:t>
            </a:r>
            <a:endParaRPr lang="ja-JP" altLang="en-US" sz="1600" dirty="0">
              <a:latin typeface="+mj-ea"/>
              <a:ea typeface="+mj-ea"/>
            </a:endParaRPr>
          </a:p>
        </p:txBody>
      </p:sp>
    </p:spTree>
    <p:custDataLst>
      <p:tags r:id="rId1"/>
    </p:custDataLst>
    <p:extLst>
      <p:ext uri="{BB962C8B-B14F-4D97-AF65-F5344CB8AC3E}">
        <p14:creationId xmlns:p14="http://schemas.microsoft.com/office/powerpoint/2010/main" val="141669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wipe(left)">
                                      <p:cBhvr>
                                        <p:cTn id="10" dur="500"/>
                                        <p:tgtEl>
                                          <p:spTgt spid="1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wipe(left)">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left)">
                                      <p:cBhvr>
                                        <p:cTn id="36" dur="500"/>
                                        <p:tgtEl>
                                          <p:spTgt spid="10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left)">
                                      <p:cBhvr>
                                        <p:cTn id="40" dur="500"/>
                                        <p:tgtEl>
                                          <p:spTgt spid="10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wipe(left)">
                                      <p:cBhvr>
                                        <p:cTn id="53" dur="500"/>
                                        <p:tgtEl>
                                          <p:spTgt spid="32">
                                            <p:txEl>
                                              <p:pRg st="0" end="0"/>
                                            </p:txEl>
                                          </p:spTgt>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2">
                                            <p:txEl>
                                              <p:pRg st="1" end="1"/>
                                            </p:txEl>
                                          </p:spTgt>
                                        </p:tgtEl>
                                        <p:attrNameLst>
                                          <p:attrName>style.visibility</p:attrName>
                                        </p:attrNameLst>
                                      </p:cBhvr>
                                      <p:to>
                                        <p:strVal val="visible"/>
                                      </p:to>
                                    </p:set>
                                    <p:animEffect transition="in" filter="wipe(left)">
                                      <p:cBhvr>
                                        <p:cTn id="57" dur="500"/>
                                        <p:tgtEl>
                                          <p:spTgt spid="3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left)">
                                      <p:cBhvr>
                                        <p:cTn id="62" dur="500"/>
                                        <p:tgtEl>
                                          <p:spTgt spid="113"/>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13">
                                            <p:txEl>
                                              <p:pRg st="0" end="0"/>
                                            </p:txEl>
                                          </p:spTgt>
                                        </p:tgtEl>
                                        <p:attrNameLst>
                                          <p:attrName>style.visibility</p:attrName>
                                        </p:attrNameLst>
                                      </p:cBhvr>
                                      <p:to>
                                        <p:strVal val="visible"/>
                                      </p:to>
                                    </p:set>
                                    <p:animEffect transition="in" filter="wipe(left)">
                                      <p:cBhvr>
                                        <p:cTn id="66" dur="500"/>
                                        <p:tgtEl>
                                          <p:spTgt spid="113">
                                            <p:txEl>
                                              <p:pRg st="0" end="0"/>
                                            </p:txEl>
                                          </p:spTgt>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3">
                                            <p:txEl>
                                              <p:pRg st="1" end="1"/>
                                            </p:txEl>
                                          </p:spTgt>
                                        </p:tgtEl>
                                        <p:attrNameLst>
                                          <p:attrName>style.visibility</p:attrName>
                                        </p:attrNameLst>
                                      </p:cBhvr>
                                      <p:to>
                                        <p:strVal val="visible"/>
                                      </p:to>
                                    </p:set>
                                    <p:animEffect transition="in" filter="wipe(left)">
                                      <p:cBhvr>
                                        <p:cTn id="75" dur="500"/>
                                        <p:tgtEl>
                                          <p:spTgt spid="113">
                                            <p:txEl>
                                              <p:pRg st="1" end="1"/>
                                            </p:txEl>
                                          </p:spTgt>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13">
                                            <p:txEl>
                                              <p:pRg st="2" end="2"/>
                                            </p:txEl>
                                          </p:spTgt>
                                        </p:tgtEl>
                                        <p:attrNameLst>
                                          <p:attrName>style.visibility</p:attrName>
                                        </p:attrNameLst>
                                      </p:cBhvr>
                                      <p:to>
                                        <p:strVal val="visible"/>
                                      </p:to>
                                    </p:set>
                                    <p:animEffect transition="in" filter="wipe(left)">
                                      <p:cBhvr>
                                        <p:cTn id="84" dur="500"/>
                                        <p:tgtEl>
                                          <p:spTgt spid="113">
                                            <p:txEl>
                                              <p:pRg st="2" end="2"/>
                                            </p:tx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17">
                                            <p:txEl>
                                              <p:pRg st="0" end="0"/>
                                            </p:txEl>
                                          </p:spTgt>
                                        </p:tgtEl>
                                        <p:attrNameLst>
                                          <p:attrName>style.visibility</p:attrName>
                                        </p:attrNameLst>
                                      </p:cBhvr>
                                      <p:to>
                                        <p:strVal val="visible"/>
                                      </p:to>
                                    </p:set>
                                    <p:animEffect transition="in" filter="wipe(left)">
                                      <p:cBhvr>
                                        <p:cTn id="97" dur="500"/>
                                        <p:tgtEl>
                                          <p:spTgt spid="17">
                                            <p:txEl>
                                              <p:pRg st="0" end="0"/>
                                            </p:txEl>
                                          </p:spTgt>
                                        </p:tgtEl>
                                      </p:cBhvr>
                                    </p:animEffec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17">
                                            <p:txEl>
                                              <p:pRg st="1" end="1"/>
                                            </p:txEl>
                                          </p:spTgt>
                                        </p:tgtEl>
                                        <p:attrNameLst>
                                          <p:attrName>style.visibility</p:attrName>
                                        </p:attrNameLst>
                                      </p:cBhvr>
                                      <p:to>
                                        <p:strVal val="visible"/>
                                      </p:to>
                                    </p:set>
                                    <p:animEffect transition="in" filter="wipe(left)">
                                      <p:cBhvr>
                                        <p:cTn id="101" dur="500"/>
                                        <p:tgtEl>
                                          <p:spTgt spid="17">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14"/>
                                        </p:tgtEl>
                                        <p:attrNameLst>
                                          <p:attrName>style.visibility</p:attrName>
                                        </p:attrNameLst>
                                      </p:cBhvr>
                                      <p:to>
                                        <p:strVal val="visible"/>
                                      </p:to>
                                    </p:set>
                                    <p:animEffect transition="in" filter="wipe(left)">
                                      <p:cBhvr>
                                        <p:cTn id="10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6" grpId="0"/>
      <p:bldP spid="107" grpId="0" animBg="1"/>
      <p:bldP spid="108" grpId="0" animBg="1"/>
      <p:bldP spid="110" grpId="0"/>
      <p:bldP spid="113" grpId="0" animBg="1"/>
      <p:bldP spid="114" grpId="0" animBg="1"/>
      <p:bldP spid="17" grpId="0" animBg="1"/>
      <p:bldP spid="19" grpId="0"/>
      <p:bldP spid="21" grpId="0"/>
      <p:bldP spid="22" grpId="0" animBg="1"/>
      <p:bldP spid="23" grpId="0" animBg="1"/>
      <p:bldP spid="3"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2.2|1.4|4.7|1.3|1.3|3.5|2.3|4.2"/>
</p:tagLst>
</file>

<file path=ppt/tags/tag3.xml><?xml version="1.0" encoding="utf-8"?>
<p:tagLst xmlns:a="http://schemas.openxmlformats.org/drawingml/2006/main" xmlns:r="http://schemas.openxmlformats.org/officeDocument/2006/relationships" xmlns:p="http://schemas.openxmlformats.org/presentationml/2006/main">
  <p:tag name="TIMING" val="|4.7|2.1|4.5|3.4|1.5|3|3.4|9.5|5.1|3.8|10.7|3.1"/>
</p:tagLst>
</file>

<file path=ppt/tags/tag4.xml><?xml version="1.0" encoding="utf-8"?>
<p:tagLst xmlns:a="http://schemas.openxmlformats.org/drawingml/2006/main" xmlns:r="http://schemas.openxmlformats.org/officeDocument/2006/relationships" xmlns:p="http://schemas.openxmlformats.org/presentationml/2006/main">
  <p:tag name="TIMING" val="|8|2|4.7|2.8|1.4|4.7|3.4|6.7|5.6|3.6|3.3|2.2"/>
</p:tagLst>
</file>

<file path=ppt/tags/tag5.xml><?xml version="1.0" encoding="utf-8"?>
<p:tagLst xmlns:a="http://schemas.openxmlformats.org/drawingml/2006/main" xmlns:r="http://schemas.openxmlformats.org/officeDocument/2006/relationships" xmlns:p="http://schemas.openxmlformats.org/presentationml/2006/main">
  <p:tag name="TIMING" val="|8.4|4.3|5.7|4.2|3.5|4.5|5.4|7"/>
</p:tagLst>
</file>

<file path=ppt/theme/theme1.xml><?xml version="1.0" encoding="utf-8"?>
<a:theme xmlns:a="http://schemas.openxmlformats.org/drawingml/2006/main" name="フラッシュ１">
  <a:themeElements>
    <a:clrScheme name="フラッシュ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フラッシュ１">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prstDash val="dash"/>
        </a:ln>
      </a:spPr>
      <a:bodyPr rtlCol="0" anchor="ctr"/>
      <a:lstStyle>
        <a:defPPr algn="ctr">
          <a:defRPr kumimoji="1" dirty="0"/>
        </a:defPPr>
      </a:lstStyle>
      <a:style>
        <a:lnRef idx="2">
          <a:schemeClr val="dk1"/>
        </a:lnRef>
        <a:fillRef idx="1">
          <a:schemeClr val="lt1"/>
        </a:fillRef>
        <a:effectRef idx="0">
          <a:schemeClr val="dk1"/>
        </a:effectRef>
        <a:fontRef idx="minor">
          <a:schemeClr val="dk1"/>
        </a:fontRef>
      </a:style>
    </a:spDef>
    <a:lnDef>
      <a:spPr>
        <a:ln w="381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フラッシュ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ラッシュ１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ラッシュ１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ラッシュ１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ラッシュ１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ラッシュ１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ラッシュ１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ラッシュ１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ラッシュ１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ラッシュ１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ラッシュ１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ラッシュ１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9481</TotalTime>
  <Words>644</Words>
  <Application>Microsoft Office PowerPoint</Application>
  <PresentationFormat>画面に合わせる (4:3)</PresentationFormat>
  <Paragraphs>73</Paragraphs>
  <Slides>5</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Arial</vt:lpstr>
      <vt:lpstr>AR P丸ゴシック体E</vt:lpstr>
      <vt:lpstr>AR P教科書体M</vt:lpstr>
      <vt:lpstr>Calibri</vt:lpstr>
      <vt:lpstr>ＭＳ Ｐゴシック</vt:lpstr>
      <vt:lpstr>HG丸ｺﾞｼｯｸM-PRO</vt:lpstr>
      <vt:lpstr>フラッシュ１</vt:lpstr>
      <vt:lpstr>年齢算</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仕事算</dc:title>
  <dc:creator>小泉 浩</dc:creator>
  <cp:lastModifiedBy>小泉 浩</cp:lastModifiedBy>
  <cp:revision>363</cp:revision>
  <dcterms:created xsi:type="dcterms:W3CDTF">2015-06-25T04:58:05Z</dcterms:created>
  <dcterms:modified xsi:type="dcterms:W3CDTF">2020-08-04T04:43:25Z</dcterms:modified>
</cp:coreProperties>
</file>