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60" r:id="rId1"/>
  </p:sldMasterIdLst>
  <p:notesMasterIdLst>
    <p:notesMasterId r:id="rId12"/>
  </p:notesMasterIdLst>
  <p:sldIdLst>
    <p:sldId id="288" r:id="rId2"/>
    <p:sldId id="289" r:id="rId3"/>
    <p:sldId id="307" r:id="rId4"/>
    <p:sldId id="301" r:id="rId5"/>
    <p:sldId id="308" r:id="rId6"/>
    <p:sldId id="309" r:id="rId7"/>
    <p:sldId id="310" r:id="rId8"/>
    <p:sldId id="311" r:id="rId9"/>
    <p:sldId id="312" r:id="rId10"/>
    <p:sldId id="313" r:id="rId11"/>
  </p:sldIdLst>
  <p:sldSz cx="9144000" cy="6858000" type="screen4x3"/>
  <p:notesSz cx="6858000" cy="9144000"/>
  <p:embeddedFontLst>
    <p:embeddedFont>
      <p:font typeface="HG丸ｺﾞｼｯｸM-PRO" panose="020F0600000000000000" pitchFamily="50" charset="-128"/>
      <p:regular r:id="rId13"/>
    </p:embeddedFont>
    <p:embeddedFont>
      <p:font typeface="AR P丸ゴシック体E" panose="020F0900000000000000" pitchFamily="50" charset="-128"/>
      <p:regular r:id="rId14"/>
    </p:embeddedFont>
    <p:embeddedFont>
      <p:font typeface="AR P丸ゴシック体M" panose="020F0600000000000000" pitchFamily="50" charset="-128"/>
      <p:regular r:id="rId15"/>
    </p:embeddedFont>
    <p:embeddedFont>
      <p:font typeface="AR P教科書体M" panose="03000600000000000000" pitchFamily="66" charset="-128"/>
      <p:regular r:id="rId16"/>
    </p:embeddedFont>
    <p:embeddedFont>
      <p:font typeface="Calibri" panose="020F0502020204030204" pitchFamily="34" charset="0"/>
      <p:regular r:id="rId17"/>
      <p:bold r:id="rId18"/>
      <p:italic r:id="rId19"/>
      <p:boldItalic r:id="rId20"/>
    </p:embeddedFont>
  </p:embeddedFontLst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2925" userDrawn="1">
          <p15:clr>
            <a:srgbClr val="A4A3A4"/>
          </p15:clr>
        </p15:guide>
        <p15:guide id="3" orient="horz" pos="179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FF99FF"/>
    <a:srgbClr val="CCFFFF"/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178" autoAdjust="0"/>
    <p:restoredTop sz="94424" autoAdjust="0"/>
  </p:normalViewPr>
  <p:slideViewPr>
    <p:cSldViewPr>
      <p:cViewPr varScale="1">
        <p:scale>
          <a:sx n="66" d="100"/>
          <a:sy n="66" d="100"/>
        </p:scale>
        <p:origin x="402" y="78"/>
      </p:cViewPr>
      <p:guideLst>
        <p:guide pos="2925"/>
        <p:guide orient="horz" pos="179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5" d="100"/>
        <a:sy n="12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1.fntdata"/><Relationship Id="rId18" Type="http://schemas.openxmlformats.org/officeDocument/2006/relationships/font" Target="fonts/font6.fntdata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font" Target="fonts/font5.fntdata"/><Relationship Id="rId2" Type="http://schemas.openxmlformats.org/officeDocument/2006/relationships/slide" Target="slides/slide1.xml"/><Relationship Id="rId16" Type="http://schemas.openxmlformats.org/officeDocument/2006/relationships/font" Target="fonts/font4.fntdata"/><Relationship Id="rId20" Type="http://schemas.openxmlformats.org/officeDocument/2006/relationships/font" Target="fonts/font8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font" Target="fonts/font3.fntdata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font" Target="fonts/font7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2.fntdata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F11D78-99EB-45F5-BE76-59F7C1EE38A1}" type="datetimeFigureOut">
              <a:rPr kumimoji="1" lang="ja-JP" altLang="en-US" smtClean="0"/>
              <a:pPr/>
              <a:t>2020/8/24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38D5A8-10A7-4DCC-953B-A0DFE8C090F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94189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ja-JP" altLang="en-US" dirty="0" smtClean="0">
              <a:ea typeface="HG丸ｺﾞｼｯｸM-PRO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745671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ja-JP" altLang="en-US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8064883-5AD2-4EB4-BD53-E6BB2761D9DE}" type="slidenum">
              <a:rPr lang="ja-JP" altLang="en-US" smtClean="0"/>
              <a:pPr>
                <a:defRPr/>
              </a:pPr>
              <a:t>2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5297719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AE9A76-35C8-4A70-8067-20351694DD71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54232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A3108E-37EE-40F3-A7E9-6899F63596D1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24327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4C405E-A102-49B9-B3A2-80B02F81FEA4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83814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401B0B-99D3-471D-BBED-1E118E17361D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51555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4077BF-9493-434C-A213-3E7224163A57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20599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491BFB-C57D-477A-B859-9DE19005477C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6802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9D2E8A-C900-43AA-BE49-B445B7D41B7C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4321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6A0A67-8D7F-4FCB-9834-DDEA8D66E98C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58264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8FED89-17F0-4FF8-996E-FF4865A50D40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28201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9DE7F0-2060-4D18-807E-4E41A775D239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38522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9BDCEA-35AD-4F34-8DCA-7B11E83D078F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39390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ＭＳ Ｐゴシック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ＭＳ Ｐゴシック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3891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4C2060B-D9AE-4BD5-AEED-56855F7B1BB8}" type="slidenum">
              <a:rPr lang="en-US" altLang="ja-JP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8" name="フレーム 7"/>
          <p:cNvSpPr/>
          <p:nvPr userDrawn="1"/>
        </p:nvSpPr>
        <p:spPr>
          <a:xfrm>
            <a:off x="0" y="0"/>
            <a:ext cx="9144000" cy="6858000"/>
          </a:xfrm>
          <a:prstGeom prst="frame">
            <a:avLst>
              <a:gd name="adj1" fmla="val 3249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4562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69202" y="794135"/>
            <a:ext cx="8579296" cy="1482737"/>
          </a:xfrm>
          <a:scene3d>
            <a:camera prst="orthographicFront">
              <a:rot lat="0" lon="0" rev="0"/>
            </a:camera>
            <a:lightRig rig="threePt" dir="t"/>
          </a:scene3d>
        </p:spPr>
        <p:txBody>
          <a:bodyPr anchor="t">
            <a:scene3d>
              <a:camera prst="isometricRightUp"/>
              <a:lightRig rig="threePt" dir="t"/>
            </a:scene3d>
          </a:bodyPr>
          <a:lstStyle/>
          <a:p>
            <a:r>
              <a:rPr kumimoji="1" lang="ja-JP" altLang="en-US" sz="9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和差算</a:t>
            </a:r>
            <a:endParaRPr kumimoji="1" lang="ja-JP" altLang="en-US" sz="9600" b="1" dirty="0">
              <a:ln w="9525">
                <a:solidFill>
                  <a:schemeClr val="bg1"/>
                </a:solidFill>
                <a:prstDash val="solid"/>
              </a:ln>
              <a:solidFill>
                <a:srgbClr val="FF000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sp>
        <p:nvSpPr>
          <p:cNvPr id="9" name="タイトル 1"/>
          <p:cNvSpPr txBox="1">
            <a:spLocks/>
          </p:cNvSpPr>
          <p:nvPr/>
        </p:nvSpPr>
        <p:spPr bwMode="auto">
          <a:xfrm>
            <a:off x="282352" y="2198365"/>
            <a:ext cx="8579296" cy="2596554"/>
          </a:xfrm>
          <a:prstGeom prst="rect">
            <a:avLst/>
          </a:prstGeom>
          <a:noFill/>
          <a:ln>
            <a:noFill/>
          </a:ln>
          <a:scene3d>
            <a:camera prst="orthographicFront">
              <a:rot lat="0" lon="0" rev="0"/>
            </a:camera>
            <a:lightRig rig="threePt" dir="t"/>
          </a:scene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isometricRightUp">
                <a:rot lat="2100000" lon="0" rev="0"/>
              </a:camera>
              <a:lightRig rig="threePt" dir="t"/>
            </a:scene3d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ja-JP" altLang="en-US" sz="6600" b="1" kern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算数の文章問題</a:t>
            </a:r>
            <a:endParaRPr lang="en-US" altLang="ja-JP" sz="6600" b="1" kern="0" dirty="0" smtClean="0">
              <a:ln w="9525">
                <a:solidFill>
                  <a:schemeClr val="bg1"/>
                </a:solidFill>
                <a:prstDash val="solid"/>
              </a:ln>
              <a:solidFill>
                <a:srgbClr val="0070C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r>
              <a:rPr lang="ja-JP" altLang="en-US" b="1" kern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２つの数、３つの数の和と差</a:t>
            </a:r>
            <a:endParaRPr lang="en-US" altLang="ja-JP" b="1" kern="0" dirty="0" smtClean="0">
              <a:ln w="9525">
                <a:solidFill>
                  <a:schemeClr val="bg1"/>
                </a:solidFill>
                <a:prstDash val="solid"/>
              </a:ln>
              <a:solidFill>
                <a:srgbClr val="0070C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sp>
        <p:nvSpPr>
          <p:cNvPr id="56" name="フレーム 55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3249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ja-JP" altLang="en-US">
              <a:solidFill>
                <a:srgbClr val="000000"/>
              </a:solidFill>
            </a:endParaRPr>
          </a:p>
        </p:txBody>
      </p:sp>
      <p:graphicFrame>
        <p:nvGraphicFramePr>
          <p:cNvPr id="14" name="表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4488248"/>
              </p:ext>
            </p:extLst>
          </p:nvPr>
        </p:nvGraphicFramePr>
        <p:xfrm>
          <a:off x="2195736" y="4794919"/>
          <a:ext cx="3960000" cy="122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0000"/>
                <a:gridCol w="1080000"/>
              </a:tblGrid>
              <a:tr h="180000">
                <a:tc>
                  <a:txBody>
                    <a:bodyPr/>
                    <a:lstStyle/>
                    <a:p>
                      <a:endParaRPr kumimoji="1" lang="ja-JP" altLang="en-US" sz="1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0000">
                <a:tc>
                  <a:txBody>
                    <a:bodyPr/>
                    <a:lstStyle/>
                    <a:p>
                      <a:endParaRPr kumimoji="1" lang="ja-JP" altLang="en-US" sz="1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04000">
                <a:tc>
                  <a:txBody>
                    <a:bodyPr/>
                    <a:lstStyle/>
                    <a:p>
                      <a:endParaRPr kumimoji="1" lang="ja-JP" altLang="en-US" sz="1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0000">
                <a:tc>
                  <a:txBody>
                    <a:bodyPr/>
                    <a:lstStyle/>
                    <a:p>
                      <a:endParaRPr kumimoji="1" lang="ja-JP" altLang="en-US" sz="1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0000">
                <a:tc>
                  <a:txBody>
                    <a:bodyPr/>
                    <a:lstStyle/>
                    <a:p>
                      <a:endParaRPr kumimoji="1" lang="ja-JP" altLang="en-US" sz="1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" name="テキスト ボックス 14"/>
          <p:cNvSpPr txBox="1"/>
          <p:nvPr/>
        </p:nvSpPr>
        <p:spPr>
          <a:xfrm>
            <a:off x="1727684" y="5636166"/>
            <a:ext cx="360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ja-JP" altLang="en-US" sz="2400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1779514" y="4780533"/>
            <a:ext cx="4680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/>
              <a:t>Ａ</a:t>
            </a:r>
            <a:endParaRPr kumimoji="1" lang="ja-JP" altLang="en-US" sz="2400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1791723" y="5554083"/>
            <a:ext cx="4680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/>
              <a:t>Ｂ</a:t>
            </a:r>
            <a:endParaRPr kumimoji="1" lang="ja-JP" altLang="en-US" sz="2400" dirty="0"/>
          </a:p>
        </p:txBody>
      </p:sp>
      <p:grpSp>
        <p:nvGrpSpPr>
          <p:cNvPr id="18" name="グループ化 17"/>
          <p:cNvGrpSpPr/>
          <p:nvPr/>
        </p:nvGrpSpPr>
        <p:grpSpPr>
          <a:xfrm>
            <a:off x="5084987" y="4324533"/>
            <a:ext cx="1044000" cy="1138566"/>
            <a:chOff x="4436915" y="4178932"/>
            <a:chExt cx="1044000" cy="1138566"/>
          </a:xfrm>
        </p:grpSpPr>
        <p:sp>
          <p:nvSpPr>
            <p:cNvPr id="19" name="円弧 18"/>
            <p:cNvSpPr/>
            <p:nvPr/>
          </p:nvSpPr>
          <p:spPr>
            <a:xfrm rot="5400000" flipH="1">
              <a:off x="4490863" y="4327446"/>
              <a:ext cx="936104" cy="1044000"/>
            </a:xfrm>
            <a:prstGeom prst="arc">
              <a:avLst>
                <a:gd name="adj1" fmla="val 16200000"/>
                <a:gd name="adj2" fmla="val 5367265"/>
              </a:avLst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0" name="正方形/長方形 19"/>
            <p:cNvSpPr/>
            <p:nvPr/>
          </p:nvSpPr>
          <p:spPr>
            <a:xfrm>
              <a:off x="4804381" y="4178932"/>
              <a:ext cx="348039" cy="46166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>
              <a:spAutoFit/>
            </a:bodyPr>
            <a:lstStyle/>
            <a:p>
              <a:pPr lvl="0" algn="ctr"/>
              <a:r>
                <a:rPr lang="ja-JP" altLang="en-US" sz="2400" b="1" dirty="0" smtClean="0">
                  <a:solidFill>
                    <a:srgbClr val="002060"/>
                  </a:solidFill>
                  <a:latin typeface="AR P丸ゴシック体M" panose="020F0600000000000000" pitchFamily="50" charset="-128"/>
                  <a:ea typeface="AR P丸ゴシック体M" panose="020F0600000000000000" pitchFamily="50" charset="-128"/>
                </a:rPr>
                <a:t>差</a:t>
              </a:r>
              <a:endParaRPr lang="ja-JP" altLang="en-US" sz="2400" b="1" dirty="0">
                <a:solidFill>
                  <a:srgbClr val="00206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endParaRPr>
            </a:p>
          </p:txBody>
        </p:sp>
      </p:grpSp>
      <p:sp>
        <p:nvSpPr>
          <p:cNvPr id="21" name="右中かっこ 20"/>
          <p:cNvSpPr/>
          <p:nvPr/>
        </p:nvSpPr>
        <p:spPr>
          <a:xfrm>
            <a:off x="6382946" y="4724731"/>
            <a:ext cx="216024" cy="1373100"/>
          </a:xfrm>
          <a:prstGeom prst="rightBrace">
            <a:avLst>
              <a:gd name="adj1" fmla="val 29277"/>
              <a:gd name="adj2" fmla="val 50000"/>
            </a:avLst>
          </a:prstGeom>
          <a:ln w="2857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正方形/長方形 21"/>
          <p:cNvSpPr/>
          <p:nvPr/>
        </p:nvSpPr>
        <p:spPr>
          <a:xfrm>
            <a:off x="6678909" y="5176086"/>
            <a:ext cx="348039" cy="46166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lvl="0" algn="ctr"/>
            <a:r>
              <a:rPr lang="ja-JP" altLang="en-US" sz="2400" b="1" dirty="0" smtClean="0">
                <a:solidFill>
                  <a:srgbClr val="00206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和</a:t>
            </a:r>
            <a:endParaRPr lang="ja-JP" altLang="en-US" sz="2400" b="1" dirty="0">
              <a:solidFill>
                <a:srgbClr val="00206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670029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215" y="406797"/>
            <a:ext cx="1011237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角丸四角形吹き出し 4"/>
          <p:cNvSpPr/>
          <p:nvPr/>
        </p:nvSpPr>
        <p:spPr>
          <a:xfrm>
            <a:off x="1344055" y="281948"/>
            <a:ext cx="7496192" cy="1245906"/>
          </a:xfrm>
          <a:prstGeom prst="wedgeRoundRectCallout">
            <a:avLst>
              <a:gd name="adj1" fmla="val -53330"/>
              <a:gd name="adj2" fmla="val 20435"/>
              <a:gd name="adj3" fmla="val 16667"/>
            </a:avLst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 anchorCtr="0"/>
          <a:lstStyle/>
          <a:p>
            <a:pPr lvl="0">
              <a:defRPr/>
            </a:pPr>
            <a:r>
              <a:rPr kumimoji="0" lang="ja-JP" altLang="en-US" sz="2000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のび太君</a:t>
            </a:r>
            <a:r>
              <a:rPr kumimoji="0" lang="ja-JP" altLang="en-US" sz="2000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はお父さんとお母さんと３人でゲームをしました。一番多く勝ったのはお父さんでお母さんよりも</a:t>
            </a:r>
            <a:r>
              <a:rPr kumimoji="0" lang="en-US" altLang="ja-JP" sz="2000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56</a:t>
            </a:r>
            <a:r>
              <a:rPr kumimoji="0" lang="ja-JP" altLang="en-US" sz="2000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点多く</a:t>
            </a:r>
            <a:r>
              <a:rPr kumimoji="0" lang="ja-JP" altLang="en-US" sz="2000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、のび太君</a:t>
            </a:r>
            <a:r>
              <a:rPr kumimoji="0" lang="ja-JP" altLang="en-US" sz="2000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よりも</a:t>
            </a:r>
            <a:r>
              <a:rPr kumimoji="0" lang="en-US" altLang="ja-JP" sz="2000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38</a:t>
            </a:r>
            <a:r>
              <a:rPr kumimoji="0" lang="ja-JP" altLang="en-US" sz="2000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点多い得点でした。お母さん</a:t>
            </a:r>
            <a:r>
              <a:rPr kumimoji="0" lang="ja-JP" altLang="en-US" sz="2000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とのび太君</a:t>
            </a:r>
            <a:r>
              <a:rPr kumimoji="0" lang="ja-JP" altLang="en-US" sz="2000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の得点を足すと</a:t>
            </a:r>
            <a:r>
              <a:rPr kumimoji="0" lang="en-US" altLang="ja-JP" sz="2000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64</a:t>
            </a:r>
            <a:r>
              <a:rPr kumimoji="0" lang="ja-JP" altLang="en-US" sz="2000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点になりますが、それでもお父さんの得点のほうが高いです。</a:t>
            </a:r>
            <a:r>
              <a:rPr kumimoji="0" lang="en-US" altLang="ja-JP" sz="2000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3</a:t>
            </a:r>
            <a:r>
              <a:rPr kumimoji="0" lang="ja-JP" altLang="en-US" sz="2000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人それぞれの得点は何点でしょうか？</a:t>
            </a:r>
            <a:endParaRPr kumimoji="0" lang="en-US" altLang="ja-JP" sz="2000" kern="0" dirty="0" smtClean="0">
              <a:solidFill>
                <a:prstClr val="black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490247" y="3212979"/>
            <a:ext cx="1038177" cy="461665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解き方</a:t>
            </a:r>
            <a:endParaRPr kumimoji="1" lang="ja-JP" altLang="en-US" sz="2400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1763688" y="3212979"/>
            <a:ext cx="6480720" cy="3170099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kumimoji="1" lang="ja-JP" altLang="en-US" sz="20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母とのび太の得点の和は６４点、母とのび太の差は１８点だから</a:t>
            </a:r>
            <a:endParaRPr kumimoji="1" lang="en-US" altLang="ja-JP" sz="2000" dirty="0" smtClean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  <a:p>
            <a:pPr lvl="0">
              <a:defRPr/>
            </a:pPr>
            <a:r>
              <a:rPr kumimoji="1" lang="ja-JP" altLang="en-US" sz="20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和と差の公式の小さい方の求め方を使って</a:t>
            </a:r>
            <a:endParaRPr kumimoji="1" lang="en-US" altLang="ja-JP" sz="2000" dirty="0" smtClean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  <a:p>
            <a:pPr lvl="0">
              <a:defRPr/>
            </a:pPr>
            <a:r>
              <a:rPr kumimoji="1" lang="ja-JP" altLang="en-US" sz="20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母（小さい方） ＝（和－差）</a:t>
            </a:r>
            <a:r>
              <a:rPr kumimoji="1" lang="en-US" altLang="ja-JP" sz="20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÷</a:t>
            </a:r>
            <a:r>
              <a:rPr kumimoji="1" lang="ja-JP" altLang="en-US" sz="20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２</a:t>
            </a:r>
            <a:endParaRPr kumimoji="1" lang="en-US" altLang="ja-JP" sz="2000" dirty="0" smtClean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  <a:p>
            <a:pPr lvl="0">
              <a:defRPr/>
            </a:pPr>
            <a:r>
              <a:rPr kumimoji="1" lang="ja-JP" altLang="en-US" sz="20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　  　　　   ＝（６４－１８）</a:t>
            </a:r>
            <a:r>
              <a:rPr kumimoji="1" lang="en-US" altLang="ja-JP" sz="20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÷</a:t>
            </a:r>
            <a:r>
              <a:rPr kumimoji="1" lang="ja-JP" altLang="en-US" sz="20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２</a:t>
            </a:r>
            <a:endParaRPr kumimoji="1" lang="en-US" altLang="ja-JP" sz="2000" dirty="0" smtClean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  <a:p>
            <a:pPr lvl="0">
              <a:defRPr/>
            </a:pPr>
            <a:r>
              <a:rPr kumimoji="1" lang="ja-JP" altLang="en-US" sz="20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　　  </a:t>
            </a:r>
            <a:r>
              <a:rPr lang="ja-JP" altLang="en-US" sz="20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　　   </a:t>
            </a:r>
            <a:r>
              <a:rPr kumimoji="1" lang="ja-JP" altLang="en-US" sz="20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＝４６</a:t>
            </a:r>
            <a:r>
              <a:rPr kumimoji="1" lang="en-US" altLang="ja-JP" sz="20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÷</a:t>
            </a:r>
            <a:r>
              <a:rPr kumimoji="1" lang="ja-JP" altLang="en-US" sz="20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２ ＝２３</a:t>
            </a:r>
            <a:endParaRPr kumimoji="1" lang="en-US" altLang="ja-JP" sz="2000" dirty="0" smtClean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  <a:p>
            <a:pPr lvl="0">
              <a:defRPr/>
            </a:pPr>
            <a:r>
              <a:rPr kumimoji="1" lang="ja-JP" altLang="en-US" sz="20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母とのび太の差は１８点だから、のび太の得点は</a:t>
            </a:r>
            <a:endParaRPr kumimoji="1" lang="en-US" altLang="ja-JP" sz="2000" dirty="0" smtClean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  <a:p>
            <a:pPr lvl="0">
              <a:defRPr/>
            </a:pPr>
            <a:r>
              <a:rPr kumimoji="1" lang="ja-JP" altLang="en-US" sz="20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　２３＋１８＝４１（点）</a:t>
            </a:r>
            <a:endParaRPr kumimoji="1" lang="en-US" altLang="ja-JP" sz="2000" dirty="0" smtClean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  <a:p>
            <a:pPr lvl="0">
              <a:defRPr/>
            </a:pPr>
            <a:r>
              <a:rPr kumimoji="1" lang="ja-JP" altLang="en-US" sz="20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母と父の差は５６点だから、父の得点は</a:t>
            </a:r>
            <a:endParaRPr kumimoji="1" lang="en-US" altLang="ja-JP" sz="2000" dirty="0" smtClean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  <a:p>
            <a:pPr lvl="0">
              <a:defRPr/>
            </a:pPr>
            <a:r>
              <a:rPr kumimoji="1" lang="ja-JP" altLang="en-US" sz="20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　２３＋５６＝７９点</a:t>
            </a:r>
            <a:endParaRPr kumimoji="1" lang="en-US" altLang="ja-JP" sz="2000" dirty="0" smtClean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  <a:p>
            <a:pPr lvl="0" algn="r">
              <a:defRPr/>
            </a:pPr>
            <a:r>
              <a:rPr kumimoji="1" lang="ja-JP" altLang="en-US" sz="20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　（答え）父７９点、母２３点、のび太４１点</a:t>
            </a:r>
            <a:endParaRPr kumimoji="1" lang="ja-JP" altLang="en-US" sz="2000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39" name="角丸四角形吹き出し 38"/>
          <p:cNvSpPr/>
          <p:nvPr/>
        </p:nvSpPr>
        <p:spPr>
          <a:xfrm>
            <a:off x="1344054" y="2232881"/>
            <a:ext cx="7264799" cy="835115"/>
          </a:xfrm>
          <a:prstGeom prst="wedgeRoundRectCallout">
            <a:avLst>
              <a:gd name="adj1" fmla="val -52976"/>
              <a:gd name="adj2" fmla="val 10250"/>
              <a:gd name="adj3" fmla="val 16667"/>
            </a:avLst>
          </a:prstGeom>
          <a:gradFill rotWithShape="1">
            <a:gsLst>
              <a:gs pos="0">
                <a:srgbClr val="9BBB59">
                  <a:tint val="50000"/>
                  <a:satMod val="300000"/>
                </a:srgbClr>
              </a:gs>
              <a:gs pos="35000">
                <a:srgbClr val="9BBB59">
                  <a:tint val="37000"/>
                  <a:satMod val="300000"/>
                </a:srgbClr>
              </a:gs>
              <a:gs pos="100000">
                <a:srgbClr val="9BBB5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t"/>
          <a:lstStyle/>
          <a:p>
            <a:pPr lvl="0">
              <a:defRPr/>
            </a:pPr>
            <a:r>
              <a:rPr kumimoji="0" lang="ja-JP" altLang="en-US" sz="2000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父と母の得点の差が５６点、父とのび太の得点の差が３８点だから、</a:t>
            </a:r>
            <a:endParaRPr kumimoji="0" lang="en-US" altLang="ja-JP" sz="2000" kern="0" dirty="0" smtClean="0">
              <a:solidFill>
                <a:prstClr val="black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  <a:p>
            <a:pPr lvl="0">
              <a:defRPr/>
            </a:pPr>
            <a:r>
              <a:rPr kumimoji="0" lang="ja-JP" altLang="en-US" sz="2000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母とのび太の得点差は、５６－３８＝１８（点）です。</a:t>
            </a:r>
            <a:endParaRPr kumimoji="0" lang="en-US" altLang="ja-JP" sz="2000" kern="0" dirty="0" smtClean="0">
              <a:solidFill>
                <a:prstClr val="black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40" name="角丸四角形吹き出し 39"/>
          <p:cNvSpPr/>
          <p:nvPr/>
        </p:nvSpPr>
        <p:spPr>
          <a:xfrm>
            <a:off x="1344055" y="1649177"/>
            <a:ext cx="7264799" cy="461665"/>
          </a:xfrm>
          <a:prstGeom prst="wedgeRoundRectCallout">
            <a:avLst>
              <a:gd name="adj1" fmla="val -53128"/>
              <a:gd name="adj2" fmla="val 5776"/>
              <a:gd name="adj3" fmla="val 16667"/>
            </a:avLst>
          </a:prstGeom>
          <a:gradFill rotWithShape="1">
            <a:gsLst>
              <a:gs pos="0">
                <a:srgbClr val="9BBB59">
                  <a:tint val="50000"/>
                  <a:satMod val="300000"/>
                </a:srgbClr>
              </a:gs>
              <a:gs pos="35000">
                <a:srgbClr val="9BBB59">
                  <a:tint val="37000"/>
                  <a:satMod val="300000"/>
                </a:srgbClr>
              </a:gs>
              <a:gs pos="100000">
                <a:srgbClr val="9BBB5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t"/>
          <a:lstStyle/>
          <a:p>
            <a:pPr lvl="0">
              <a:defRPr/>
            </a:pPr>
            <a:r>
              <a:rPr kumimoji="0" lang="ja-JP" altLang="en-US" sz="2000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母とのび太の得点の和がわかっているので、母とのび太の差を求めます。</a:t>
            </a:r>
            <a:endParaRPr kumimoji="0" lang="ja-JP" altLang="en-US" sz="2000" kern="0" dirty="0">
              <a:solidFill>
                <a:prstClr val="black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922473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4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4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4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4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45" grpId="0" animBg="1"/>
      <p:bldP spid="39" grpId="0" animBg="1"/>
      <p:bldP spid="4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205" y="178544"/>
            <a:ext cx="1011237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" name="角丸四角形吹き出し 26"/>
          <p:cNvSpPr/>
          <p:nvPr/>
        </p:nvSpPr>
        <p:spPr>
          <a:xfrm>
            <a:off x="1259632" y="988362"/>
            <a:ext cx="7462589" cy="1116341"/>
          </a:xfrm>
          <a:prstGeom prst="wedgeRoundRectCallout">
            <a:avLst>
              <a:gd name="adj1" fmla="val -52941"/>
              <a:gd name="adj2" fmla="val -27688"/>
              <a:gd name="adj3" fmla="val 16667"/>
            </a:avLst>
          </a:prstGeom>
          <a:gradFill rotWithShape="1">
            <a:gsLst>
              <a:gs pos="0">
                <a:srgbClr val="9BBB59">
                  <a:tint val="50000"/>
                  <a:satMod val="300000"/>
                </a:srgbClr>
              </a:gs>
              <a:gs pos="35000">
                <a:srgbClr val="9BBB59">
                  <a:tint val="37000"/>
                  <a:satMod val="300000"/>
                </a:srgbClr>
              </a:gs>
              <a:gs pos="100000">
                <a:srgbClr val="9BBB5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ctr"/>
          <a:lstStyle/>
          <a:p>
            <a:pPr lvl="0">
              <a:defRPr/>
            </a:pPr>
            <a:r>
              <a:rPr kumimoji="0" lang="ja-JP" altLang="en-US" sz="2400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和差算は</a:t>
            </a:r>
            <a:r>
              <a:rPr kumimoji="0" lang="ja-JP" altLang="en-US" sz="2400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、</a:t>
            </a:r>
            <a:r>
              <a:rPr kumimoji="0" lang="ja-JP" altLang="en-US" sz="2400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あることがらの和と差</a:t>
            </a:r>
            <a:r>
              <a:rPr kumimoji="0" lang="ja-JP" altLang="en-US" sz="2400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をもとにして</a:t>
            </a:r>
            <a:r>
              <a:rPr kumimoji="0" lang="ja-JP" altLang="en-US" sz="2400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、それぞれのことがらの</a:t>
            </a:r>
            <a:r>
              <a:rPr kumimoji="0" lang="ja-JP" altLang="en-US" sz="2400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数量</a:t>
            </a:r>
            <a:r>
              <a:rPr kumimoji="0" lang="ja-JP" altLang="en-US" sz="2400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を計算する問題です。</a:t>
            </a:r>
            <a:endParaRPr kumimoji="0" lang="ja-JP" altLang="en-US" sz="2400" kern="0" dirty="0">
              <a:solidFill>
                <a:prstClr val="black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4" name="横巻き 3"/>
          <p:cNvSpPr/>
          <p:nvPr/>
        </p:nvSpPr>
        <p:spPr>
          <a:xfrm>
            <a:off x="1157040" y="260648"/>
            <a:ext cx="1712366" cy="720080"/>
          </a:xfrm>
          <a:prstGeom prst="horizontalScroll">
            <a:avLst/>
          </a:prstGeom>
          <a:solidFill>
            <a:srgbClr val="66FFF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ja-JP" altLang="en-US" sz="2400" b="1" dirty="0" smtClean="0">
                <a:solidFill>
                  <a:srgbClr val="000000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和差算</a:t>
            </a:r>
            <a:r>
              <a:rPr lang="ja-JP" altLang="en-US" sz="2400" b="1" dirty="0">
                <a:solidFill>
                  <a:srgbClr val="000000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とは</a:t>
            </a:r>
          </a:p>
        </p:txBody>
      </p:sp>
      <p:sp>
        <p:nvSpPr>
          <p:cNvPr id="16" name="横巻き 15"/>
          <p:cNvSpPr/>
          <p:nvPr/>
        </p:nvSpPr>
        <p:spPr>
          <a:xfrm>
            <a:off x="1157040" y="2162246"/>
            <a:ext cx="2385078" cy="720080"/>
          </a:xfrm>
          <a:prstGeom prst="horizontalScroll">
            <a:avLst/>
          </a:prstGeom>
          <a:solidFill>
            <a:srgbClr val="66FFF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ja-JP" altLang="en-US" sz="2400" b="1" dirty="0" smtClean="0">
                <a:solidFill>
                  <a:srgbClr val="000000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和差算</a:t>
            </a:r>
            <a:r>
              <a:rPr lang="ja-JP" altLang="en-US" sz="2400" b="1" dirty="0" smtClean="0">
                <a:solidFill>
                  <a:srgbClr val="000000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の解き方</a:t>
            </a:r>
            <a:endParaRPr lang="ja-JP" altLang="en-US" sz="2400" b="1" dirty="0">
              <a:solidFill>
                <a:srgbClr val="000000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17" name="角丸四角形吹き出し 16"/>
          <p:cNvSpPr/>
          <p:nvPr/>
        </p:nvSpPr>
        <p:spPr>
          <a:xfrm>
            <a:off x="1259632" y="2953711"/>
            <a:ext cx="7462589" cy="907671"/>
          </a:xfrm>
          <a:prstGeom prst="wedgeRoundRectCallout">
            <a:avLst>
              <a:gd name="adj1" fmla="val -52941"/>
              <a:gd name="adj2" fmla="val -27688"/>
              <a:gd name="adj3" fmla="val 16667"/>
            </a:avLst>
          </a:prstGeom>
          <a:gradFill rotWithShape="1">
            <a:gsLst>
              <a:gs pos="0">
                <a:srgbClr val="9BBB59">
                  <a:tint val="50000"/>
                  <a:satMod val="300000"/>
                </a:srgbClr>
              </a:gs>
              <a:gs pos="35000">
                <a:srgbClr val="9BBB59">
                  <a:tint val="37000"/>
                  <a:satMod val="300000"/>
                </a:srgbClr>
              </a:gs>
              <a:gs pos="100000">
                <a:srgbClr val="9BBB5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t"/>
          <a:lstStyle/>
          <a:p>
            <a:pPr lvl="0">
              <a:defRPr/>
            </a:pPr>
            <a:r>
              <a:rPr kumimoji="0" lang="ja-JP" altLang="en-US" sz="2400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★線分図</a:t>
            </a:r>
            <a:r>
              <a:rPr kumimoji="0" lang="ja-JP" altLang="en-US" sz="2400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を</a:t>
            </a:r>
            <a:r>
              <a:rPr kumimoji="0" lang="ja-JP" altLang="en-US" sz="2400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使って和と差の関係を表します。</a:t>
            </a:r>
            <a:endParaRPr kumimoji="0" lang="en-US" altLang="ja-JP" sz="2400" kern="0" dirty="0" smtClean="0">
              <a:solidFill>
                <a:prstClr val="black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  <a:p>
            <a:pPr lvl="0">
              <a:defRPr/>
            </a:pPr>
            <a:r>
              <a:rPr kumimoji="0" lang="ja-JP" altLang="en-US" sz="2400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★和と差の公式を使って簡単に求めることができます。</a:t>
            </a:r>
            <a:endParaRPr kumimoji="0" lang="en-US" altLang="ja-JP" sz="2400" kern="0" dirty="0" smtClean="0">
              <a:solidFill>
                <a:prstClr val="black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5475580"/>
              </p:ext>
            </p:extLst>
          </p:nvPr>
        </p:nvGraphicFramePr>
        <p:xfrm>
          <a:off x="1547664" y="4358336"/>
          <a:ext cx="3960000" cy="122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0000"/>
                <a:gridCol w="1080000"/>
              </a:tblGrid>
              <a:tr h="180000">
                <a:tc>
                  <a:txBody>
                    <a:bodyPr/>
                    <a:lstStyle/>
                    <a:p>
                      <a:endParaRPr kumimoji="1" lang="ja-JP" altLang="en-US" sz="1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0000">
                <a:tc>
                  <a:txBody>
                    <a:bodyPr/>
                    <a:lstStyle/>
                    <a:p>
                      <a:endParaRPr kumimoji="1" lang="ja-JP" altLang="en-US" sz="1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04000">
                <a:tc>
                  <a:txBody>
                    <a:bodyPr/>
                    <a:lstStyle/>
                    <a:p>
                      <a:endParaRPr kumimoji="1" lang="ja-JP" altLang="en-US" sz="1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0000">
                <a:tc>
                  <a:txBody>
                    <a:bodyPr/>
                    <a:lstStyle/>
                    <a:p>
                      <a:endParaRPr kumimoji="1" lang="ja-JP" altLang="en-US" sz="1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0000">
                <a:tc>
                  <a:txBody>
                    <a:bodyPr/>
                    <a:lstStyle/>
                    <a:p>
                      <a:endParaRPr kumimoji="1" lang="ja-JP" altLang="en-US" sz="1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0" name="テキスト ボックス 19"/>
          <p:cNvSpPr txBox="1"/>
          <p:nvPr/>
        </p:nvSpPr>
        <p:spPr>
          <a:xfrm>
            <a:off x="1079612" y="5199583"/>
            <a:ext cx="360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ja-JP" altLang="en-US" sz="240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131442" y="4343950"/>
            <a:ext cx="4680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/>
              <a:t>Ａ</a:t>
            </a:r>
            <a:endParaRPr kumimoji="1" lang="ja-JP" altLang="en-US" sz="2400" dirty="0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1143651" y="5117500"/>
            <a:ext cx="4680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/>
              <a:t>Ｂ</a:t>
            </a:r>
            <a:endParaRPr kumimoji="1" lang="ja-JP" altLang="en-US" sz="2400" dirty="0"/>
          </a:p>
        </p:txBody>
      </p:sp>
      <p:grpSp>
        <p:nvGrpSpPr>
          <p:cNvPr id="12" name="グループ化 11"/>
          <p:cNvGrpSpPr/>
          <p:nvPr/>
        </p:nvGrpSpPr>
        <p:grpSpPr>
          <a:xfrm>
            <a:off x="4436915" y="3887950"/>
            <a:ext cx="1044000" cy="1138566"/>
            <a:chOff x="4436915" y="4178932"/>
            <a:chExt cx="1044000" cy="1138566"/>
          </a:xfrm>
        </p:grpSpPr>
        <p:sp>
          <p:nvSpPr>
            <p:cNvPr id="23" name="円弧 22"/>
            <p:cNvSpPr/>
            <p:nvPr/>
          </p:nvSpPr>
          <p:spPr>
            <a:xfrm rot="5400000" flipH="1">
              <a:off x="4490863" y="4327446"/>
              <a:ext cx="936104" cy="1044000"/>
            </a:xfrm>
            <a:prstGeom prst="arc">
              <a:avLst>
                <a:gd name="adj1" fmla="val 16200000"/>
                <a:gd name="adj2" fmla="val 5367265"/>
              </a:avLst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4" name="正方形/長方形 23"/>
            <p:cNvSpPr/>
            <p:nvPr/>
          </p:nvSpPr>
          <p:spPr>
            <a:xfrm>
              <a:off x="4804381" y="4178932"/>
              <a:ext cx="348039" cy="46166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>
              <a:spAutoFit/>
            </a:bodyPr>
            <a:lstStyle/>
            <a:p>
              <a:pPr lvl="0" algn="ctr"/>
              <a:r>
                <a:rPr lang="ja-JP" altLang="en-US" sz="2400" b="1" dirty="0" smtClean="0">
                  <a:solidFill>
                    <a:srgbClr val="002060"/>
                  </a:solidFill>
                  <a:latin typeface="AR P丸ゴシック体M" panose="020F0600000000000000" pitchFamily="50" charset="-128"/>
                  <a:ea typeface="AR P丸ゴシック体M" panose="020F0600000000000000" pitchFamily="50" charset="-128"/>
                </a:rPr>
                <a:t>差</a:t>
              </a:r>
              <a:endParaRPr lang="ja-JP" altLang="en-US" sz="2400" b="1" dirty="0">
                <a:solidFill>
                  <a:srgbClr val="00206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endParaRPr>
            </a:p>
          </p:txBody>
        </p:sp>
      </p:grpSp>
      <p:sp>
        <p:nvSpPr>
          <p:cNvPr id="11" name="右中かっこ 10"/>
          <p:cNvSpPr/>
          <p:nvPr/>
        </p:nvSpPr>
        <p:spPr>
          <a:xfrm>
            <a:off x="5734874" y="4288148"/>
            <a:ext cx="216024" cy="1373100"/>
          </a:xfrm>
          <a:prstGeom prst="rightBrace">
            <a:avLst>
              <a:gd name="adj1" fmla="val 29277"/>
              <a:gd name="adj2" fmla="val 50000"/>
            </a:avLst>
          </a:prstGeom>
          <a:ln w="2857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正方形/長方形 25"/>
          <p:cNvSpPr/>
          <p:nvPr/>
        </p:nvSpPr>
        <p:spPr>
          <a:xfrm>
            <a:off x="6030837" y="4739503"/>
            <a:ext cx="348039" cy="46166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lvl="0" algn="ctr"/>
            <a:r>
              <a:rPr lang="ja-JP" altLang="en-US" sz="2400" b="1" dirty="0" smtClean="0">
                <a:solidFill>
                  <a:srgbClr val="00206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和</a:t>
            </a:r>
            <a:endParaRPr lang="ja-JP" altLang="en-US" sz="2400" b="1" dirty="0">
              <a:solidFill>
                <a:srgbClr val="00206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28" name="正方形/長方形 27"/>
          <p:cNvSpPr/>
          <p:nvPr/>
        </p:nvSpPr>
        <p:spPr>
          <a:xfrm>
            <a:off x="1547664" y="5782916"/>
            <a:ext cx="5351678" cy="830997"/>
          </a:xfrm>
          <a:prstGeom prst="rect">
            <a:avLst/>
          </a:prstGeom>
          <a:ln w="3810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ja-JP" altLang="en-US" sz="2400" b="1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和と差の公式（</a:t>
            </a:r>
            <a:r>
              <a:rPr lang="ja-JP" altLang="en-US" sz="2400" b="1" dirty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小さい方</a:t>
            </a:r>
            <a:r>
              <a:rPr lang="ja-JP" altLang="en-US" sz="2400" b="1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）＝</a:t>
            </a:r>
            <a:r>
              <a:rPr lang="ja-JP" altLang="en-US" sz="2400" b="1" dirty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（和－差）</a:t>
            </a:r>
            <a:r>
              <a:rPr lang="en-US" altLang="ja-JP" sz="2400" b="1" dirty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÷</a:t>
            </a:r>
            <a:r>
              <a:rPr lang="ja-JP" altLang="en-US" sz="2400" b="1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２</a:t>
            </a:r>
            <a:endParaRPr lang="en-US" altLang="ja-JP" sz="2400" b="1" dirty="0" smtClean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  <a:p>
            <a:pPr>
              <a:defRPr/>
            </a:pPr>
            <a:r>
              <a:rPr lang="ja-JP" altLang="en-US" sz="2400" b="1" dirty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和と差の公式（大きい方）＝（和＋差）</a:t>
            </a:r>
            <a:r>
              <a:rPr lang="en-US" altLang="ja-JP" sz="2400" b="1" dirty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÷</a:t>
            </a:r>
            <a:r>
              <a:rPr lang="ja-JP" altLang="en-US" sz="2400" b="1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２</a:t>
            </a:r>
            <a:endParaRPr lang="en-US" altLang="ja-JP" sz="2400" b="1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778812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4" grpId="0" animBg="1"/>
      <p:bldP spid="16" grpId="0" animBg="1"/>
      <p:bldP spid="17" grpId="0" animBg="1"/>
      <p:bldP spid="20" grpId="0"/>
      <p:bldP spid="9" grpId="0"/>
      <p:bldP spid="21" grpId="0"/>
      <p:bldP spid="11" grpId="0" animBg="1"/>
      <p:bldP spid="26" grpId="0" animBg="1"/>
      <p:bldP spid="2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正方形/長方形 46"/>
          <p:cNvSpPr/>
          <p:nvPr/>
        </p:nvSpPr>
        <p:spPr>
          <a:xfrm>
            <a:off x="6372200" y="3397288"/>
            <a:ext cx="669213" cy="400110"/>
          </a:xfrm>
          <a:prstGeom prst="rect">
            <a:avLst/>
          </a:prstGeom>
          <a:solidFill>
            <a:schemeClr val="bg1"/>
          </a:solidFill>
        </p:spPr>
        <p:txBody>
          <a:bodyPr wrap="square" lIns="36000" rIns="36000">
            <a:spAutoFit/>
          </a:bodyPr>
          <a:lstStyle/>
          <a:p>
            <a:pPr lvl="0" algn="ctr"/>
            <a:r>
              <a:rPr lang="en-US" altLang="ja-JP" sz="2000" b="1" dirty="0" smtClean="0">
                <a:solidFill>
                  <a:srgbClr val="00206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40cm</a:t>
            </a:r>
            <a:endParaRPr lang="ja-JP" altLang="en-US" sz="2000" b="1" dirty="0">
              <a:solidFill>
                <a:srgbClr val="00206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215" y="406797"/>
            <a:ext cx="1011237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角丸四角形吹き出し 4"/>
          <p:cNvSpPr/>
          <p:nvPr/>
        </p:nvSpPr>
        <p:spPr>
          <a:xfrm>
            <a:off x="1344055" y="281948"/>
            <a:ext cx="7496192" cy="1245906"/>
          </a:xfrm>
          <a:prstGeom prst="wedgeRoundRectCallout">
            <a:avLst>
              <a:gd name="adj1" fmla="val -53330"/>
              <a:gd name="adj2" fmla="val 20435"/>
              <a:gd name="adj3" fmla="val 16667"/>
            </a:avLst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 anchorCtr="0"/>
          <a:lstStyle/>
          <a:p>
            <a:pPr lvl="0">
              <a:defRPr/>
            </a:pPr>
            <a:r>
              <a:rPr kumimoji="0" lang="en-US" altLang="ja-JP" sz="2400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48cm</a:t>
            </a:r>
            <a:r>
              <a:rPr kumimoji="0" lang="ja-JP" altLang="en-US" sz="2400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のリボンを切って、</a:t>
            </a:r>
            <a:r>
              <a:rPr kumimoji="0" lang="en-US" altLang="ja-JP" sz="2400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A</a:t>
            </a:r>
            <a:r>
              <a:rPr kumimoji="0" lang="ja-JP" altLang="en-US" sz="2400" kern="0" dirty="0" err="1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、</a:t>
            </a:r>
            <a:r>
              <a:rPr kumimoji="0" lang="en-US" altLang="ja-JP" sz="2400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B</a:t>
            </a:r>
            <a:r>
              <a:rPr kumimoji="0" lang="ja-JP" altLang="en-US" sz="2400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の</a:t>
            </a:r>
            <a:r>
              <a:rPr kumimoji="0" lang="en-US" altLang="ja-JP" sz="2400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2</a:t>
            </a:r>
            <a:r>
              <a:rPr kumimoji="0" lang="ja-JP" altLang="en-US" sz="2400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本に分けます。</a:t>
            </a:r>
            <a:r>
              <a:rPr kumimoji="0" lang="en-US" altLang="ja-JP" sz="2400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A</a:t>
            </a:r>
            <a:r>
              <a:rPr kumimoji="0" lang="ja-JP" altLang="en-US" sz="2400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は</a:t>
            </a:r>
            <a:r>
              <a:rPr kumimoji="0" lang="en-US" altLang="ja-JP" sz="2400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B</a:t>
            </a:r>
            <a:r>
              <a:rPr kumimoji="0" lang="ja-JP" altLang="en-US" sz="2400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よりも</a:t>
            </a:r>
            <a:r>
              <a:rPr kumimoji="0" lang="en-US" altLang="ja-JP" sz="2400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8cm</a:t>
            </a:r>
            <a:r>
              <a:rPr kumimoji="0" lang="ja-JP" altLang="en-US" sz="2400" kern="0" dirty="0" err="1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だけ</a:t>
            </a:r>
            <a:r>
              <a:rPr kumimoji="0" lang="ja-JP" altLang="en-US" sz="2400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長くなるようにするためには、</a:t>
            </a:r>
            <a:r>
              <a:rPr kumimoji="0" lang="en-US" altLang="ja-JP" sz="2400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A</a:t>
            </a:r>
            <a:r>
              <a:rPr kumimoji="0" lang="ja-JP" altLang="en-US" sz="2400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と</a:t>
            </a:r>
            <a:r>
              <a:rPr kumimoji="0" lang="en-US" altLang="ja-JP" sz="2400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B</a:t>
            </a:r>
            <a:r>
              <a:rPr kumimoji="0" lang="ja-JP" altLang="en-US" sz="2400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をそれぞれ何</a:t>
            </a:r>
            <a:r>
              <a:rPr kumimoji="0" lang="en-US" altLang="ja-JP" sz="2400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cm</a:t>
            </a:r>
            <a:r>
              <a:rPr kumimoji="0" lang="ja-JP" altLang="en-US" sz="2400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にすればよいでしょうか。</a:t>
            </a:r>
            <a:endParaRPr kumimoji="0" lang="en-US" altLang="ja-JP" sz="2400" kern="0" dirty="0" smtClean="0">
              <a:solidFill>
                <a:prstClr val="black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21" name="角丸四角形吹き出し 20"/>
          <p:cNvSpPr/>
          <p:nvPr/>
        </p:nvSpPr>
        <p:spPr>
          <a:xfrm>
            <a:off x="1399833" y="1648629"/>
            <a:ext cx="6988591" cy="461665"/>
          </a:xfrm>
          <a:prstGeom prst="wedgeRoundRectCallout">
            <a:avLst>
              <a:gd name="adj1" fmla="val -53128"/>
              <a:gd name="adj2" fmla="val 5776"/>
              <a:gd name="adj3" fmla="val 16667"/>
            </a:avLst>
          </a:prstGeom>
          <a:gradFill rotWithShape="1">
            <a:gsLst>
              <a:gs pos="0">
                <a:srgbClr val="9BBB59">
                  <a:tint val="50000"/>
                  <a:satMod val="300000"/>
                </a:srgbClr>
              </a:gs>
              <a:gs pos="35000">
                <a:srgbClr val="9BBB59">
                  <a:tint val="37000"/>
                  <a:satMod val="300000"/>
                </a:srgbClr>
              </a:gs>
              <a:gs pos="100000">
                <a:srgbClr val="9BBB5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t"/>
          <a:lstStyle/>
          <a:p>
            <a:pPr lvl="0">
              <a:defRPr/>
            </a:pPr>
            <a:r>
              <a:rPr kumimoji="0" lang="ja-JP" altLang="en-US" sz="200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 P教科書体M" panose="03000600000000000000" pitchFamily="66" charset="-128"/>
                <a:ea typeface="AR P教科書体M" panose="03000600000000000000" pitchFamily="66" charset="-128"/>
              </a:rPr>
              <a:t>線分図を使って、長さを小さい方に合わせてから求める方法です。</a:t>
            </a:r>
            <a:endParaRPr kumimoji="0" lang="ja-JP" altLang="en-US" sz="200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397612" y="4261164"/>
            <a:ext cx="4245826" cy="1631216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kumimoji="0" lang="ja-JP" altLang="en-US" sz="2000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ＡとＢの差の分を全体から引くと</a:t>
            </a:r>
            <a:endParaRPr kumimoji="0" lang="en-US" altLang="ja-JP" sz="2000" kern="0" dirty="0" smtClean="0">
              <a:solidFill>
                <a:prstClr val="black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  <a:p>
            <a:pPr lvl="0">
              <a:defRPr/>
            </a:pPr>
            <a:r>
              <a:rPr kumimoji="1" lang="ja-JP" altLang="en-US" sz="20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　４８－８＝４０</a:t>
            </a:r>
            <a:r>
              <a:rPr kumimoji="1" lang="en-US" altLang="ja-JP" sz="20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(cm)</a:t>
            </a:r>
          </a:p>
          <a:p>
            <a:pPr lvl="0">
              <a:defRPr/>
            </a:pPr>
            <a:r>
              <a:rPr kumimoji="1" lang="ja-JP" altLang="en-US" sz="20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４０</a:t>
            </a:r>
            <a:r>
              <a:rPr kumimoji="1" lang="en-US" altLang="ja-JP" sz="20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cm</a:t>
            </a:r>
            <a:r>
              <a:rPr kumimoji="1" lang="ja-JP" altLang="en-US" sz="20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はＢのリボンの</a:t>
            </a:r>
            <a:r>
              <a:rPr kumimoji="1" lang="en-US" altLang="ja-JP" sz="20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2</a:t>
            </a:r>
            <a:r>
              <a:rPr kumimoji="1" lang="ja-JP" altLang="en-US" sz="20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つ分の長さだから</a:t>
            </a:r>
            <a:endParaRPr kumimoji="1" lang="en-US" altLang="ja-JP" sz="2000" dirty="0" smtClean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  <a:p>
            <a:pPr lvl="0">
              <a:defRPr/>
            </a:pPr>
            <a:r>
              <a:rPr kumimoji="1" lang="ja-JP" altLang="en-US" sz="20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　４０</a:t>
            </a:r>
            <a:r>
              <a:rPr kumimoji="1" lang="en-US" altLang="ja-JP" sz="20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÷</a:t>
            </a:r>
            <a:r>
              <a:rPr kumimoji="1" lang="ja-JP" altLang="en-US" sz="20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２＝２０（</a:t>
            </a:r>
            <a:r>
              <a:rPr kumimoji="1" lang="en-US" altLang="ja-JP" sz="20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cm</a:t>
            </a:r>
            <a:r>
              <a:rPr kumimoji="1" lang="ja-JP" altLang="en-US" sz="20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）</a:t>
            </a:r>
            <a:endParaRPr kumimoji="1" lang="en-US" altLang="ja-JP" sz="2000" dirty="0" smtClean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  <a:p>
            <a:pPr lvl="0">
              <a:defRPr/>
            </a:pPr>
            <a:r>
              <a:rPr kumimoji="1" lang="ja-JP" altLang="en-US" sz="20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Ｂは２０</a:t>
            </a:r>
            <a:r>
              <a:rPr kumimoji="1" lang="en-US" altLang="ja-JP" sz="20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cm</a:t>
            </a:r>
            <a:r>
              <a:rPr kumimoji="1" lang="ja-JP" altLang="en-US" sz="2000" dirty="0" err="1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、</a:t>
            </a:r>
            <a:r>
              <a:rPr kumimoji="1" lang="ja-JP" altLang="en-US" sz="20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Ａは２８</a:t>
            </a:r>
            <a:r>
              <a:rPr kumimoji="1" lang="en-US" altLang="ja-JP" sz="20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cm</a:t>
            </a:r>
            <a:r>
              <a:rPr kumimoji="1" lang="ja-JP" altLang="en-US" sz="20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とわかる</a:t>
            </a:r>
            <a:endParaRPr kumimoji="1" lang="ja-JP" altLang="en-US" sz="2000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268798" y="3548002"/>
            <a:ext cx="1038177" cy="461665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解き方</a:t>
            </a:r>
            <a:endParaRPr kumimoji="1" lang="ja-JP" altLang="en-US" sz="2400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graphicFrame>
        <p:nvGraphicFramePr>
          <p:cNvPr id="22" name="表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9010701"/>
              </p:ext>
            </p:extLst>
          </p:nvPr>
        </p:nvGraphicFramePr>
        <p:xfrm>
          <a:off x="1867886" y="2646367"/>
          <a:ext cx="3960000" cy="122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0000"/>
                <a:gridCol w="1080000"/>
              </a:tblGrid>
              <a:tr h="180000">
                <a:tc>
                  <a:txBody>
                    <a:bodyPr/>
                    <a:lstStyle/>
                    <a:p>
                      <a:endParaRPr kumimoji="1" lang="ja-JP" altLang="en-US" sz="1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0000">
                <a:tc>
                  <a:txBody>
                    <a:bodyPr/>
                    <a:lstStyle/>
                    <a:p>
                      <a:endParaRPr kumimoji="1" lang="ja-JP" altLang="en-US" sz="1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04000">
                <a:tc>
                  <a:txBody>
                    <a:bodyPr/>
                    <a:lstStyle/>
                    <a:p>
                      <a:endParaRPr kumimoji="1" lang="ja-JP" altLang="en-US" sz="1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0000">
                <a:tc>
                  <a:txBody>
                    <a:bodyPr/>
                    <a:lstStyle/>
                    <a:p>
                      <a:endParaRPr kumimoji="1" lang="ja-JP" altLang="en-US" sz="1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0000">
                <a:tc>
                  <a:txBody>
                    <a:bodyPr/>
                    <a:lstStyle/>
                    <a:p>
                      <a:endParaRPr kumimoji="1" lang="ja-JP" altLang="en-US" sz="1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9" name="テキスト ボックス 28"/>
          <p:cNvSpPr txBox="1"/>
          <p:nvPr/>
        </p:nvSpPr>
        <p:spPr>
          <a:xfrm>
            <a:off x="1399834" y="3487614"/>
            <a:ext cx="360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ja-JP" altLang="en-US" sz="2400" dirty="0"/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1451664" y="2631981"/>
            <a:ext cx="4680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/>
              <a:t>Ａ</a:t>
            </a:r>
            <a:endParaRPr kumimoji="1" lang="ja-JP" altLang="en-US" sz="2400" dirty="0"/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1463873" y="3405531"/>
            <a:ext cx="4680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/>
              <a:t>Ｂ</a:t>
            </a:r>
            <a:endParaRPr kumimoji="1" lang="ja-JP" altLang="en-US" sz="2400" dirty="0"/>
          </a:p>
        </p:txBody>
      </p:sp>
      <p:grpSp>
        <p:nvGrpSpPr>
          <p:cNvPr id="32" name="グループ化 31"/>
          <p:cNvGrpSpPr/>
          <p:nvPr/>
        </p:nvGrpSpPr>
        <p:grpSpPr>
          <a:xfrm>
            <a:off x="4757137" y="2239064"/>
            <a:ext cx="1044000" cy="1075483"/>
            <a:chOff x="1867887" y="2108415"/>
            <a:chExt cx="4680000" cy="1075483"/>
          </a:xfrm>
        </p:grpSpPr>
        <p:sp>
          <p:nvSpPr>
            <p:cNvPr id="33" name="円弧 32"/>
            <p:cNvSpPr/>
            <p:nvPr/>
          </p:nvSpPr>
          <p:spPr>
            <a:xfrm rot="5400000" flipH="1">
              <a:off x="3739835" y="375846"/>
              <a:ext cx="936104" cy="4680000"/>
            </a:xfrm>
            <a:prstGeom prst="arc">
              <a:avLst>
                <a:gd name="adj1" fmla="val 16200000"/>
                <a:gd name="adj2" fmla="val 5367265"/>
              </a:avLst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34" name="正方形/長方形 33"/>
            <p:cNvSpPr/>
            <p:nvPr/>
          </p:nvSpPr>
          <p:spPr>
            <a:xfrm>
              <a:off x="2986667" y="2108415"/>
              <a:ext cx="2478979" cy="40011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36000" rIns="36000" anchor="ctr" anchorCtr="0">
              <a:spAutoFit/>
            </a:bodyPr>
            <a:lstStyle/>
            <a:p>
              <a:pPr lvl="0" algn="ctr"/>
              <a:r>
                <a:rPr lang="en-US" altLang="ja-JP" sz="2000" b="1" dirty="0" smtClean="0">
                  <a:solidFill>
                    <a:srgbClr val="002060"/>
                  </a:solidFill>
                  <a:latin typeface="AR P丸ゴシック体M" panose="020F0600000000000000" pitchFamily="50" charset="-128"/>
                  <a:ea typeface="AR P丸ゴシック体M" panose="020F0600000000000000" pitchFamily="50" charset="-128"/>
                </a:rPr>
                <a:t>8cm</a:t>
              </a:r>
              <a:endParaRPr lang="ja-JP" altLang="en-US" sz="2000" b="1" dirty="0">
                <a:solidFill>
                  <a:srgbClr val="00206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endParaRPr>
            </a:p>
          </p:txBody>
        </p:sp>
      </p:grpSp>
      <p:sp>
        <p:nvSpPr>
          <p:cNvPr id="35" name="右中かっこ 34"/>
          <p:cNvSpPr/>
          <p:nvPr/>
        </p:nvSpPr>
        <p:spPr>
          <a:xfrm>
            <a:off x="6055096" y="2576179"/>
            <a:ext cx="216024" cy="1373100"/>
          </a:xfrm>
          <a:prstGeom prst="rightBrace">
            <a:avLst>
              <a:gd name="adj1" fmla="val 29277"/>
              <a:gd name="adj2" fmla="val 50000"/>
            </a:avLst>
          </a:prstGeom>
          <a:ln w="2857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正方形/長方形 35"/>
          <p:cNvSpPr/>
          <p:nvPr/>
        </p:nvSpPr>
        <p:spPr>
          <a:xfrm>
            <a:off x="6372200" y="3063767"/>
            <a:ext cx="669213" cy="400110"/>
          </a:xfrm>
          <a:prstGeom prst="rect">
            <a:avLst/>
          </a:prstGeom>
          <a:solidFill>
            <a:schemeClr val="bg1"/>
          </a:solidFill>
        </p:spPr>
        <p:txBody>
          <a:bodyPr wrap="square" lIns="36000" rIns="36000">
            <a:spAutoFit/>
          </a:bodyPr>
          <a:lstStyle/>
          <a:p>
            <a:pPr lvl="0" algn="ctr"/>
            <a:r>
              <a:rPr lang="en-US" altLang="ja-JP" sz="2000" b="1" dirty="0" smtClean="0">
                <a:solidFill>
                  <a:srgbClr val="00206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48cm</a:t>
            </a:r>
            <a:endParaRPr lang="ja-JP" altLang="en-US" sz="2000" b="1" dirty="0">
              <a:solidFill>
                <a:srgbClr val="00206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37" name="正方形/長方形 36"/>
          <p:cNvSpPr/>
          <p:nvPr/>
        </p:nvSpPr>
        <p:spPr>
          <a:xfrm>
            <a:off x="6495130" y="2660183"/>
            <a:ext cx="348039" cy="46166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lvl="0" algn="ctr"/>
            <a:r>
              <a:rPr lang="ja-JP" altLang="en-US" sz="2400" b="1" dirty="0" smtClean="0">
                <a:solidFill>
                  <a:srgbClr val="00206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和</a:t>
            </a:r>
            <a:endParaRPr lang="ja-JP" altLang="en-US" sz="2400" b="1" dirty="0">
              <a:solidFill>
                <a:srgbClr val="00206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38" name="正方形/長方形 37"/>
          <p:cNvSpPr/>
          <p:nvPr/>
        </p:nvSpPr>
        <p:spPr>
          <a:xfrm>
            <a:off x="5123704" y="2602102"/>
            <a:ext cx="348039" cy="46166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lvl="0" algn="ctr"/>
            <a:r>
              <a:rPr lang="ja-JP" altLang="en-US" sz="2400" b="1" dirty="0" smtClean="0">
                <a:solidFill>
                  <a:srgbClr val="00206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差</a:t>
            </a:r>
            <a:endParaRPr lang="ja-JP" altLang="en-US" sz="2400" b="1" dirty="0">
              <a:solidFill>
                <a:srgbClr val="00206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grpSp>
        <p:nvGrpSpPr>
          <p:cNvPr id="39" name="グループ化 38"/>
          <p:cNvGrpSpPr/>
          <p:nvPr/>
        </p:nvGrpSpPr>
        <p:grpSpPr>
          <a:xfrm>
            <a:off x="1867887" y="2217804"/>
            <a:ext cx="2880000" cy="1138566"/>
            <a:chOff x="1867887" y="2217804"/>
            <a:chExt cx="4680000" cy="1138566"/>
          </a:xfrm>
        </p:grpSpPr>
        <p:sp>
          <p:nvSpPr>
            <p:cNvPr id="40" name="円弧 39"/>
            <p:cNvSpPr/>
            <p:nvPr/>
          </p:nvSpPr>
          <p:spPr>
            <a:xfrm rot="5400000" flipH="1">
              <a:off x="3739835" y="548318"/>
              <a:ext cx="936104" cy="4680000"/>
            </a:xfrm>
            <a:prstGeom prst="arc">
              <a:avLst>
                <a:gd name="adj1" fmla="val 16200000"/>
                <a:gd name="adj2" fmla="val 5367265"/>
              </a:avLst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41" name="正方形/長方形 40"/>
            <p:cNvSpPr/>
            <p:nvPr/>
          </p:nvSpPr>
          <p:spPr>
            <a:xfrm>
              <a:off x="3660870" y="2217804"/>
              <a:ext cx="1162298" cy="40011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>
              <a:spAutoFit/>
            </a:bodyPr>
            <a:lstStyle/>
            <a:p>
              <a:pPr lvl="0" algn="ctr"/>
              <a:r>
                <a:rPr lang="ja-JP" altLang="en-US" sz="2000" b="1" dirty="0" smtClean="0">
                  <a:solidFill>
                    <a:srgbClr val="002060"/>
                  </a:solidFill>
                  <a:latin typeface="AR P丸ゴシック体M" panose="020F0600000000000000" pitchFamily="50" charset="-128"/>
                  <a:ea typeface="AR P丸ゴシック体M" panose="020F0600000000000000" pitchFamily="50" charset="-128"/>
                </a:rPr>
                <a:t>□</a:t>
              </a:r>
              <a:r>
                <a:rPr lang="en-US" altLang="ja-JP" sz="2000" b="1" dirty="0" smtClean="0">
                  <a:solidFill>
                    <a:srgbClr val="002060"/>
                  </a:solidFill>
                  <a:latin typeface="AR P丸ゴシック体M" panose="020F0600000000000000" pitchFamily="50" charset="-128"/>
                  <a:ea typeface="AR P丸ゴシック体M" panose="020F0600000000000000" pitchFamily="50" charset="-128"/>
                </a:rPr>
                <a:t>cm</a:t>
              </a:r>
              <a:endParaRPr lang="ja-JP" altLang="en-US" sz="1600" b="1" dirty="0">
                <a:solidFill>
                  <a:srgbClr val="00206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42" name="グループ化 41"/>
          <p:cNvGrpSpPr/>
          <p:nvPr/>
        </p:nvGrpSpPr>
        <p:grpSpPr>
          <a:xfrm>
            <a:off x="1867887" y="3067080"/>
            <a:ext cx="2880000" cy="1138566"/>
            <a:chOff x="1867887" y="2217804"/>
            <a:chExt cx="4680000" cy="1138566"/>
          </a:xfrm>
        </p:grpSpPr>
        <p:sp>
          <p:nvSpPr>
            <p:cNvPr id="43" name="円弧 42"/>
            <p:cNvSpPr/>
            <p:nvPr/>
          </p:nvSpPr>
          <p:spPr>
            <a:xfrm rot="5400000" flipH="1">
              <a:off x="3739835" y="548318"/>
              <a:ext cx="936104" cy="4680000"/>
            </a:xfrm>
            <a:prstGeom prst="arc">
              <a:avLst>
                <a:gd name="adj1" fmla="val 16200000"/>
                <a:gd name="adj2" fmla="val 5367265"/>
              </a:avLst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44" name="正方形/長方形 43"/>
            <p:cNvSpPr/>
            <p:nvPr/>
          </p:nvSpPr>
          <p:spPr>
            <a:xfrm>
              <a:off x="3660870" y="2217804"/>
              <a:ext cx="1162298" cy="40011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>
              <a:spAutoFit/>
            </a:bodyPr>
            <a:lstStyle/>
            <a:p>
              <a:pPr lvl="0" algn="ctr"/>
              <a:r>
                <a:rPr lang="ja-JP" altLang="en-US" sz="2000" b="1" dirty="0" smtClean="0">
                  <a:solidFill>
                    <a:srgbClr val="002060"/>
                  </a:solidFill>
                  <a:latin typeface="AR P丸ゴシック体M" panose="020F0600000000000000" pitchFamily="50" charset="-128"/>
                  <a:ea typeface="AR P丸ゴシック体M" panose="020F0600000000000000" pitchFamily="50" charset="-128"/>
                </a:rPr>
                <a:t>□</a:t>
              </a:r>
              <a:r>
                <a:rPr lang="en-US" altLang="ja-JP" sz="2000" b="1" dirty="0" smtClean="0">
                  <a:solidFill>
                    <a:srgbClr val="002060"/>
                  </a:solidFill>
                  <a:latin typeface="AR P丸ゴシック体M" panose="020F0600000000000000" pitchFamily="50" charset="-128"/>
                  <a:ea typeface="AR P丸ゴシック体M" panose="020F0600000000000000" pitchFamily="50" charset="-128"/>
                </a:rPr>
                <a:t>cm</a:t>
              </a:r>
              <a:endParaRPr lang="ja-JP" altLang="en-US" sz="1600" b="1" dirty="0">
                <a:solidFill>
                  <a:srgbClr val="00206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endParaRPr>
            </a:p>
          </p:txBody>
        </p:sp>
      </p:grpSp>
      <p:sp>
        <p:nvSpPr>
          <p:cNvPr id="45" name="テキスト ボックス 44"/>
          <p:cNvSpPr txBox="1"/>
          <p:nvPr/>
        </p:nvSpPr>
        <p:spPr>
          <a:xfrm>
            <a:off x="4860032" y="4273951"/>
            <a:ext cx="3980215" cy="1631216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kumimoji="1" lang="ja-JP" altLang="en-US" sz="20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左の式から、Ｂ（小さい方）の求め方を</a:t>
            </a:r>
            <a:endParaRPr kumimoji="1" lang="en-US" altLang="ja-JP" sz="2000" dirty="0" smtClean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  <a:p>
            <a:pPr lvl="0">
              <a:defRPr/>
            </a:pPr>
            <a:r>
              <a:rPr kumimoji="1" lang="ja-JP" altLang="en-US" sz="20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まとめると、</a:t>
            </a:r>
            <a:endParaRPr kumimoji="1" lang="en-US" altLang="ja-JP" sz="2000" dirty="0" smtClean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  <a:p>
            <a:pPr lvl="0">
              <a:defRPr/>
            </a:pPr>
            <a:r>
              <a:rPr kumimoji="1" lang="ja-JP" altLang="en-US" sz="20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Ｂ（小さい方） ＝（和－差）</a:t>
            </a:r>
            <a:r>
              <a:rPr kumimoji="1" lang="en-US" altLang="ja-JP" sz="20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÷</a:t>
            </a:r>
            <a:r>
              <a:rPr kumimoji="1" lang="ja-JP" altLang="en-US" sz="20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２</a:t>
            </a:r>
            <a:endParaRPr kumimoji="1" lang="en-US" altLang="ja-JP" sz="2000" dirty="0" smtClean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  <a:p>
            <a:pPr lvl="0">
              <a:defRPr/>
            </a:pPr>
            <a:r>
              <a:rPr kumimoji="1" lang="ja-JP" altLang="en-US" sz="20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　　　　　  ＝（４８－８）</a:t>
            </a:r>
            <a:r>
              <a:rPr kumimoji="1" lang="en-US" altLang="ja-JP" sz="20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÷</a:t>
            </a:r>
            <a:r>
              <a:rPr kumimoji="1" lang="ja-JP" altLang="en-US" sz="20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２</a:t>
            </a:r>
            <a:endParaRPr kumimoji="1" lang="en-US" altLang="ja-JP" sz="2000" dirty="0" smtClean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  <a:p>
            <a:pPr lvl="0">
              <a:defRPr/>
            </a:pPr>
            <a:r>
              <a:rPr kumimoji="1" lang="ja-JP" altLang="en-US" sz="20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　　　　　</a:t>
            </a:r>
            <a:r>
              <a:rPr lang="ja-JP" altLang="en-US" sz="2000" dirty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 </a:t>
            </a:r>
            <a:r>
              <a:rPr lang="ja-JP" altLang="en-US" sz="20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 </a:t>
            </a:r>
            <a:r>
              <a:rPr kumimoji="1" lang="ja-JP" altLang="en-US" sz="20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＝２０</a:t>
            </a:r>
            <a:endParaRPr kumimoji="1" lang="ja-JP" altLang="en-US" sz="2000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2081298" y="6075080"/>
            <a:ext cx="5351678" cy="461665"/>
          </a:xfrm>
          <a:prstGeom prst="rect">
            <a:avLst/>
          </a:prstGeom>
          <a:ln w="3810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ja-JP" altLang="en-US" sz="2400" b="1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和と差の公式（</a:t>
            </a:r>
            <a:r>
              <a:rPr lang="ja-JP" altLang="en-US" sz="2400" b="1" dirty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小さい方</a:t>
            </a:r>
            <a:r>
              <a:rPr lang="ja-JP" altLang="en-US" sz="2400" b="1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）＝</a:t>
            </a:r>
            <a:r>
              <a:rPr lang="ja-JP" altLang="en-US" sz="2400" b="1" dirty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（和－差）</a:t>
            </a:r>
            <a:r>
              <a:rPr lang="en-US" altLang="ja-JP" sz="2400" b="1" dirty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÷</a:t>
            </a:r>
            <a:r>
              <a:rPr lang="ja-JP" altLang="en-US" sz="2400" b="1" dirty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２</a:t>
            </a:r>
            <a:endParaRPr lang="en-US" altLang="ja-JP" sz="2400" b="1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cxnSp>
        <p:nvCxnSpPr>
          <p:cNvPr id="6" name="直線コネクタ 5"/>
          <p:cNvCxnSpPr/>
          <p:nvPr/>
        </p:nvCxnSpPr>
        <p:spPr>
          <a:xfrm>
            <a:off x="5006711" y="2324851"/>
            <a:ext cx="568589" cy="278649"/>
          </a:xfrm>
          <a:prstGeom prst="line">
            <a:avLst/>
          </a:prstGeom>
          <a:ln w="381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線コネクタ 45"/>
          <p:cNvCxnSpPr/>
          <p:nvPr/>
        </p:nvCxnSpPr>
        <p:spPr>
          <a:xfrm>
            <a:off x="6388798" y="3152436"/>
            <a:ext cx="568589" cy="278649"/>
          </a:xfrm>
          <a:prstGeom prst="line">
            <a:avLst/>
          </a:prstGeom>
          <a:ln w="381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正方形/長方形 47"/>
          <p:cNvSpPr/>
          <p:nvPr/>
        </p:nvSpPr>
        <p:spPr>
          <a:xfrm>
            <a:off x="2983470" y="3086842"/>
            <a:ext cx="669213" cy="400110"/>
          </a:xfrm>
          <a:prstGeom prst="rect">
            <a:avLst/>
          </a:prstGeom>
          <a:solidFill>
            <a:schemeClr val="bg1"/>
          </a:solidFill>
        </p:spPr>
        <p:txBody>
          <a:bodyPr wrap="square" lIns="36000" rIns="36000">
            <a:spAutoFit/>
          </a:bodyPr>
          <a:lstStyle/>
          <a:p>
            <a:pPr lvl="0" algn="ctr"/>
            <a:r>
              <a:rPr lang="ja-JP" altLang="en-US" sz="2000" b="1" dirty="0" smtClean="0">
                <a:solidFill>
                  <a:srgbClr val="00206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２</a:t>
            </a:r>
            <a:r>
              <a:rPr lang="en-US" altLang="ja-JP" sz="2000" b="1" dirty="0" smtClean="0">
                <a:solidFill>
                  <a:srgbClr val="00206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0cm</a:t>
            </a:r>
            <a:endParaRPr lang="ja-JP" altLang="en-US" sz="2000" b="1" dirty="0">
              <a:solidFill>
                <a:srgbClr val="00206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49" name="正方形/長方形 48"/>
          <p:cNvSpPr/>
          <p:nvPr/>
        </p:nvSpPr>
        <p:spPr>
          <a:xfrm>
            <a:off x="2944512" y="2224824"/>
            <a:ext cx="669213" cy="400110"/>
          </a:xfrm>
          <a:prstGeom prst="rect">
            <a:avLst/>
          </a:prstGeom>
          <a:solidFill>
            <a:schemeClr val="bg1"/>
          </a:solidFill>
        </p:spPr>
        <p:txBody>
          <a:bodyPr wrap="square" lIns="36000" rIns="36000">
            <a:spAutoFit/>
          </a:bodyPr>
          <a:lstStyle/>
          <a:p>
            <a:pPr lvl="0" algn="ctr"/>
            <a:r>
              <a:rPr lang="ja-JP" altLang="en-US" sz="2000" b="1" dirty="0" smtClean="0">
                <a:solidFill>
                  <a:srgbClr val="00206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２</a:t>
            </a:r>
            <a:r>
              <a:rPr lang="en-US" altLang="ja-JP" sz="2000" b="1" dirty="0" smtClean="0">
                <a:solidFill>
                  <a:srgbClr val="00206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0cm</a:t>
            </a:r>
            <a:endParaRPr lang="ja-JP" altLang="en-US" sz="2000" b="1" dirty="0">
              <a:solidFill>
                <a:srgbClr val="00206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657895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500"/>
                            </p:stCondLst>
                            <p:childTnLst>
                              <p:par>
                                <p:cTn id="31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"/>
                            </p:stCondLst>
                            <p:childTnLst>
                              <p:par>
                                <p:cTn id="6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000"/>
                            </p:stCondLst>
                            <p:childTnLst>
                              <p:par>
                                <p:cTn id="6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500"/>
                            </p:stCondLst>
                            <p:childTnLst>
                              <p:par>
                                <p:cTn id="7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500"/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500"/>
                            </p:stCondLst>
                            <p:childTnLst>
                              <p:par>
                                <p:cTn id="9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000"/>
                            </p:stCondLst>
                            <p:childTnLst>
                              <p:par>
                                <p:cTn id="9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500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500"/>
                            </p:stCondLst>
                            <p:childTnLst>
                              <p:par>
                                <p:cTn id="1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6" dur="500"/>
                                        <p:tgtEl>
                                          <p:spTgt spid="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1" dur="500"/>
                                        <p:tgtEl>
                                          <p:spTgt spid="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500"/>
                            </p:stCondLst>
                            <p:childTnLst>
                              <p:par>
                                <p:cTn id="1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0" dur="500"/>
                                        <p:tgtEl>
                                          <p:spTgt spid="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5" dur="500"/>
                                        <p:tgtEl>
                                          <p:spTgt spid="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animBg="1"/>
      <p:bldP spid="21" grpId="0" animBg="1"/>
      <p:bldP spid="23" grpId="0" animBg="1"/>
      <p:bldP spid="24" grpId="0" animBg="1"/>
      <p:bldP spid="30" grpId="0"/>
      <p:bldP spid="31" grpId="0"/>
      <p:bldP spid="35" grpId="0" animBg="1"/>
      <p:bldP spid="36" grpId="0" animBg="1"/>
      <p:bldP spid="37" grpId="0" animBg="1"/>
      <p:bldP spid="38" grpId="0" animBg="1"/>
      <p:bldP spid="45" grpId="0" animBg="1"/>
      <p:bldP spid="2" grpId="0" animBg="1"/>
      <p:bldP spid="48" grpId="0" animBg="1"/>
      <p:bldP spid="4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215" y="406797"/>
            <a:ext cx="1011237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角丸四角形吹き出し 4"/>
          <p:cNvSpPr/>
          <p:nvPr/>
        </p:nvSpPr>
        <p:spPr>
          <a:xfrm>
            <a:off x="1344055" y="281948"/>
            <a:ext cx="7496192" cy="1245906"/>
          </a:xfrm>
          <a:prstGeom prst="wedgeRoundRectCallout">
            <a:avLst>
              <a:gd name="adj1" fmla="val -53330"/>
              <a:gd name="adj2" fmla="val 20435"/>
              <a:gd name="adj3" fmla="val 16667"/>
            </a:avLst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 anchorCtr="0"/>
          <a:lstStyle/>
          <a:p>
            <a:pPr lvl="0">
              <a:defRPr/>
            </a:pPr>
            <a:r>
              <a:rPr kumimoji="0" lang="en-US" altLang="ja-JP" sz="2400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48cm</a:t>
            </a:r>
            <a:r>
              <a:rPr kumimoji="0" lang="ja-JP" altLang="en-US" sz="2400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のリボンを切って、</a:t>
            </a:r>
            <a:r>
              <a:rPr kumimoji="0" lang="en-US" altLang="ja-JP" sz="2400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A</a:t>
            </a:r>
            <a:r>
              <a:rPr kumimoji="0" lang="ja-JP" altLang="en-US" sz="2400" kern="0" dirty="0" err="1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、</a:t>
            </a:r>
            <a:r>
              <a:rPr kumimoji="0" lang="en-US" altLang="ja-JP" sz="2400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B</a:t>
            </a:r>
            <a:r>
              <a:rPr kumimoji="0" lang="ja-JP" altLang="en-US" sz="2400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の</a:t>
            </a:r>
            <a:r>
              <a:rPr kumimoji="0" lang="en-US" altLang="ja-JP" sz="2400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2</a:t>
            </a:r>
            <a:r>
              <a:rPr kumimoji="0" lang="ja-JP" altLang="en-US" sz="2400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本に分けます。</a:t>
            </a:r>
            <a:r>
              <a:rPr kumimoji="0" lang="en-US" altLang="ja-JP" sz="2400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A</a:t>
            </a:r>
            <a:r>
              <a:rPr kumimoji="0" lang="ja-JP" altLang="en-US" sz="2400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は</a:t>
            </a:r>
            <a:r>
              <a:rPr kumimoji="0" lang="en-US" altLang="ja-JP" sz="2400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B</a:t>
            </a:r>
            <a:r>
              <a:rPr kumimoji="0" lang="ja-JP" altLang="en-US" sz="2400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よりも</a:t>
            </a:r>
            <a:r>
              <a:rPr kumimoji="0" lang="en-US" altLang="ja-JP" sz="2400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8cm</a:t>
            </a:r>
            <a:r>
              <a:rPr kumimoji="0" lang="ja-JP" altLang="en-US" sz="2400" kern="0" dirty="0" err="1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だけ</a:t>
            </a:r>
            <a:r>
              <a:rPr kumimoji="0" lang="ja-JP" altLang="en-US" sz="2400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長くなるようにするためには、</a:t>
            </a:r>
            <a:r>
              <a:rPr kumimoji="0" lang="en-US" altLang="ja-JP" sz="2400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A</a:t>
            </a:r>
            <a:r>
              <a:rPr kumimoji="0" lang="ja-JP" altLang="en-US" sz="2400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と</a:t>
            </a:r>
            <a:r>
              <a:rPr kumimoji="0" lang="en-US" altLang="ja-JP" sz="2400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B</a:t>
            </a:r>
            <a:r>
              <a:rPr kumimoji="0" lang="ja-JP" altLang="en-US" sz="2400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をそれぞれ何</a:t>
            </a:r>
            <a:r>
              <a:rPr kumimoji="0" lang="en-US" altLang="ja-JP" sz="2400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cm</a:t>
            </a:r>
            <a:r>
              <a:rPr kumimoji="0" lang="ja-JP" altLang="en-US" sz="2400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にすればよいでしょうか。</a:t>
            </a:r>
            <a:endParaRPr kumimoji="0" lang="en-US" altLang="ja-JP" sz="2400" kern="0" dirty="0" smtClean="0">
              <a:solidFill>
                <a:prstClr val="black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21" name="角丸四角形吹き出し 20"/>
          <p:cNvSpPr/>
          <p:nvPr/>
        </p:nvSpPr>
        <p:spPr>
          <a:xfrm>
            <a:off x="1399834" y="1648629"/>
            <a:ext cx="7132606" cy="461665"/>
          </a:xfrm>
          <a:prstGeom prst="wedgeRoundRectCallout">
            <a:avLst>
              <a:gd name="adj1" fmla="val -53128"/>
              <a:gd name="adj2" fmla="val 5776"/>
              <a:gd name="adj3" fmla="val 16667"/>
            </a:avLst>
          </a:prstGeom>
          <a:gradFill rotWithShape="1">
            <a:gsLst>
              <a:gs pos="0">
                <a:srgbClr val="9BBB59">
                  <a:tint val="50000"/>
                  <a:satMod val="300000"/>
                </a:srgbClr>
              </a:gs>
              <a:gs pos="35000">
                <a:srgbClr val="9BBB59">
                  <a:tint val="37000"/>
                  <a:satMod val="300000"/>
                </a:srgbClr>
              </a:gs>
              <a:gs pos="100000">
                <a:srgbClr val="9BBB5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t"/>
          <a:lstStyle/>
          <a:p>
            <a:pPr lvl="0">
              <a:defRPr/>
            </a:pPr>
            <a:r>
              <a:rPr kumimoji="0" lang="ja-JP" altLang="en-US" sz="2000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線分図を使って、長さ</a:t>
            </a:r>
            <a:r>
              <a:rPr kumimoji="0" lang="ja-JP" altLang="en-US" sz="2000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を大きい方</a:t>
            </a:r>
            <a:r>
              <a:rPr kumimoji="0" lang="ja-JP" altLang="en-US" sz="2000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に合わせてから求める方法です。</a:t>
            </a:r>
            <a:endParaRPr kumimoji="0" lang="ja-JP" altLang="en-US" sz="2000" kern="0" dirty="0">
              <a:solidFill>
                <a:prstClr val="black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397612" y="4261164"/>
            <a:ext cx="4245826" cy="1631216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kumimoji="0" lang="ja-JP" altLang="en-US" sz="2000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ＡとＢの差の分をＢに加えると</a:t>
            </a:r>
            <a:endParaRPr kumimoji="0" lang="en-US" altLang="ja-JP" sz="2000" kern="0" dirty="0" smtClean="0">
              <a:solidFill>
                <a:prstClr val="black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  <a:p>
            <a:pPr lvl="0">
              <a:defRPr/>
            </a:pPr>
            <a:r>
              <a:rPr kumimoji="1" lang="ja-JP" altLang="en-US" sz="20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　４８＋８＝５６</a:t>
            </a:r>
            <a:r>
              <a:rPr kumimoji="1" lang="en-US" altLang="ja-JP" sz="20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(cm)</a:t>
            </a:r>
          </a:p>
          <a:p>
            <a:pPr lvl="0">
              <a:defRPr/>
            </a:pPr>
            <a:r>
              <a:rPr kumimoji="1" lang="ja-JP" altLang="en-US" sz="20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５６</a:t>
            </a:r>
            <a:r>
              <a:rPr kumimoji="1" lang="en-US" altLang="ja-JP" sz="20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cm</a:t>
            </a:r>
            <a:r>
              <a:rPr kumimoji="1" lang="ja-JP" altLang="en-US" sz="20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はＡのリボンの</a:t>
            </a:r>
            <a:r>
              <a:rPr kumimoji="1" lang="en-US" altLang="ja-JP" sz="20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2</a:t>
            </a:r>
            <a:r>
              <a:rPr kumimoji="1" lang="ja-JP" altLang="en-US" sz="20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つ分の長さだから</a:t>
            </a:r>
            <a:endParaRPr kumimoji="1" lang="en-US" altLang="ja-JP" sz="2000" dirty="0" smtClean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  <a:p>
            <a:pPr lvl="0">
              <a:defRPr/>
            </a:pPr>
            <a:r>
              <a:rPr kumimoji="1" lang="ja-JP" altLang="en-US" sz="20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　５６</a:t>
            </a:r>
            <a:r>
              <a:rPr kumimoji="1" lang="en-US" altLang="ja-JP" sz="20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÷</a:t>
            </a:r>
            <a:r>
              <a:rPr kumimoji="1" lang="ja-JP" altLang="en-US" sz="20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２＝２８（</a:t>
            </a:r>
            <a:r>
              <a:rPr kumimoji="1" lang="en-US" altLang="ja-JP" sz="20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cm</a:t>
            </a:r>
            <a:r>
              <a:rPr kumimoji="1" lang="ja-JP" altLang="en-US" sz="20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）</a:t>
            </a:r>
            <a:endParaRPr kumimoji="1" lang="en-US" altLang="ja-JP" sz="2000" dirty="0" smtClean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  <a:p>
            <a:pPr lvl="0">
              <a:defRPr/>
            </a:pPr>
            <a:r>
              <a:rPr kumimoji="1" lang="ja-JP" altLang="en-US" sz="20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Ａは２８</a:t>
            </a:r>
            <a:r>
              <a:rPr kumimoji="1" lang="en-US" altLang="ja-JP" sz="20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cm</a:t>
            </a:r>
            <a:r>
              <a:rPr kumimoji="1" lang="ja-JP" altLang="en-US" sz="2000" dirty="0" err="1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、</a:t>
            </a:r>
            <a:r>
              <a:rPr kumimoji="1" lang="ja-JP" altLang="en-US" sz="20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Ｂは２０</a:t>
            </a:r>
            <a:r>
              <a:rPr kumimoji="1" lang="en-US" altLang="ja-JP" sz="20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cm</a:t>
            </a:r>
            <a:r>
              <a:rPr kumimoji="1" lang="ja-JP" altLang="en-US" sz="20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とわかる</a:t>
            </a:r>
            <a:endParaRPr kumimoji="1" lang="ja-JP" altLang="en-US" sz="2000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268798" y="3548002"/>
            <a:ext cx="1038177" cy="461665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解き方</a:t>
            </a:r>
            <a:endParaRPr kumimoji="1" lang="ja-JP" altLang="en-US" sz="2400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graphicFrame>
        <p:nvGraphicFramePr>
          <p:cNvPr id="22" name="表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8119963"/>
              </p:ext>
            </p:extLst>
          </p:nvPr>
        </p:nvGraphicFramePr>
        <p:xfrm>
          <a:off x="1867886" y="2646367"/>
          <a:ext cx="3960000" cy="122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0000"/>
                <a:gridCol w="1080000"/>
              </a:tblGrid>
              <a:tr h="180000">
                <a:tc>
                  <a:txBody>
                    <a:bodyPr/>
                    <a:lstStyle/>
                    <a:p>
                      <a:endParaRPr kumimoji="1" lang="ja-JP" altLang="en-US" sz="1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0000">
                <a:tc>
                  <a:txBody>
                    <a:bodyPr/>
                    <a:lstStyle/>
                    <a:p>
                      <a:endParaRPr kumimoji="1" lang="ja-JP" altLang="en-US" sz="1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04000">
                <a:tc>
                  <a:txBody>
                    <a:bodyPr/>
                    <a:lstStyle/>
                    <a:p>
                      <a:endParaRPr kumimoji="1" lang="ja-JP" altLang="en-US" sz="1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0000">
                <a:tc>
                  <a:txBody>
                    <a:bodyPr/>
                    <a:lstStyle/>
                    <a:p>
                      <a:endParaRPr kumimoji="1" lang="ja-JP" altLang="en-US" sz="1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0000">
                <a:tc>
                  <a:txBody>
                    <a:bodyPr/>
                    <a:lstStyle/>
                    <a:p>
                      <a:endParaRPr kumimoji="1" lang="ja-JP" altLang="en-US" sz="1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9" name="テキスト ボックス 28"/>
          <p:cNvSpPr txBox="1"/>
          <p:nvPr/>
        </p:nvSpPr>
        <p:spPr>
          <a:xfrm>
            <a:off x="1399834" y="3487614"/>
            <a:ext cx="360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ja-JP" altLang="en-US" sz="2400" dirty="0"/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1451664" y="2631981"/>
            <a:ext cx="4680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/>
              <a:t>Ａ</a:t>
            </a:r>
            <a:endParaRPr kumimoji="1" lang="ja-JP" altLang="en-US" sz="2400" dirty="0"/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1463873" y="3405531"/>
            <a:ext cx="4680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/>
              <a:t>Ｂ</a:t>
            </a:r>
            <a:endParaRPr kumimoji="1" lang="ja-JP" altLang="en-US" sz="2400" dirty="0"/>
          </a:p>
        </p:txBody>
      </p:sp>
      <p:grpSp>
        <p:nvGrpSpPr>
          <p:cNvPr id="32" name="グループ化 31"/>
          <p:cNvGrpSpPr/>
          <p:nvPr/>
        </p:nvGrpSpPr>
        <p:grpSpPr>
          <a:xfrm>
            <a:off x="4757137" y="2239064"/>
            <a:ext cx="1044000" cy="1075483"/>
            <a:chOff x="1867887" y="2108415"/>
            <a:chExt cx="4680000" cy="1075483"/>
          </a:xfrm>
        </p:grpSpPr>
        <p:sp>
          <p:nvSpPr>
            <p:cNvPr id="33" name="円弧 32"/>
            <p:cNvSpPr/>
            <p:nvPr/>
          </p:nvSpPr>
          <p:spPr>
            <a:xfrm rot="5400000" flipH="1">
              <a:off x="3739835" y="375846"/>
              <a:ext cx="936104" cy="4680000"/>
            </a:xfrm>
            <a:prstGeom prst="arc">
              <a:avLst>
                <a:gd name="adj1" fmla="val 16200000"/>
                <a:gd name="adj2" fmla="val 5367265"/>
              </a:avLst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34" name="正方形/長方形 33"/>
            <p:cNvSpPr/>
            <p:nvPr/>
          </p:nvSpPr>
          <p:spPr>
            <a:xfrm>
              <a:off x="2986667" y="2108415"/>
              <a:ext cx="2478979" cy="40011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36000" rIns="36000" anchor="ctr" anchorCtr="0">
              <a:spAutoFit/>
            </a:bodyPr>
            <a:lstStyle/>
            <a:p>
              <a:pPr lvl="0" algn="ctr"/>
              <a:r>
                <a:rPr lang="en-US" altLang="ja-JP" sz="2000" b="1" dirty="0" smtClean="0">
                  <a:solidFill>
                    <a:srgbClr val="002060"/>
                  </a:solidFill>
                  <a:latin typeface="AR P丸ゴシック体M" panose="020F0600000000000000" pitchFamily="50" charset="-128"/>
                  <a:ea typeface="AR P丸ゴシック体M" panose="020F0600000000000000" pitchFamily="50" charset="-128"/>
                </a:rPr>
                <a:t>8cm</a:t>
              </a:r>
              <a:endParaRPr lang="ja-JP" altLang="en-US" sz="2000" b="1" dirty="0">
                <a:solidFill>
                  <a:srgbClr val="00206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endParaRPr>
            </a:p>
          </p:txBody>
        </p:sp>
      </p:grpSp>
      <p:sp>
        <p:nvSpPr>
          <p:cNvPr id="35" name="右中かっこ 34"/>
          <p:cNvSpPr/>
          <p:nvPr/>
        </p:nvSpPr>
        <p:spPr>
          <a:xfrm>
            <a:off x="6055096" y="2576179"/>
            <a:ext cx="216024" cy="1373100"/>
          </a:xfrm>
          <a:prstGeom prst="rightBrace">
            <a:avLst>
              <a:gd name="adj1" fmla="val 29277"/>
              <a:gd name="adj2" fmla="val 50000"/>
            </a:avLst>
          </a:prstGeom>
          <a:ln w="2857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正方形/長方形 35"/>
          <p:cNvSpPr/>
          <p:nvPr/>
        </p:nvSpPr>
        <p:spPr>
          <a:xfrm>
            <a:off x="6372200" y="3063767"/>
            <a:ext cx="669213" cy="400110"/>
          </a:xfrm>
          <a:prstGeom prst="rect">
            <a:avLst/>
          </a:prstGeom>
          <a:solidFill>
            <a:schemeClr val="bg1"/>
          </a:solidFill>
        </p:spPr>
        <p:txBody>
          <a:bodyPr wrap="square" lIns="36000" rIns="36000">
            <a:spAutoFit/>
          </a:bodyPr>
          <a:lstStyle/>
          <a:p>
            <a:pPr lvl="0" algn="ctr"/>
            <a:r>
              <a:rPr lang="en-US" altLang="ja-JP" sz="2000" b="1" dirty="0" smtClean="0">
                <a:solidFill>
                  <a:srgbClr val="00206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48cm</a:t>
            </a:r>
            <a:endParaRPr lang="ja-JP" altLang="en-US" sz="2000" b="1" dirty="0">
              <a:solidFill>
                <a:srgbClr val="00206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37" name="正方形/長方形 36"/>
          <p:cNvSpPr/>
          <p:nvPr/>
        </p:nvSpPr>
        <p:spPr>
          <a:xfrm>
            <a:off x="6495130" y="2660183"/>
            <a:ext cx="348039" cy="46166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lvl="0" algn="ctr"/>
            <a:r>
              <a:rPr lang="ja-JP" altLang="en-US" sz="2400" b="1" dirty="0" smtClean="0">
                <a:solidFill>
                  <a:srgbClr val="00206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和</a:t>
            </a:r>
            <a:endParaRPr lang="ja-JP" altLang="en-US" sz="2400" b="1" dirty="0">
              <a:solidFill>
                <a:srgbClr val="00206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38" name="正方形/長方形 37"/>
          <p:cNvSpPr/>
          <p:nvPr/>
        </p:nvSpPr>
        <p:spPr>
          <a:xfrm>
            <a:off x="5119673" y="2604475"/>
            <a:ext cx="348039" cy="46166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lvl="0" algn="ctr"/>
            <a:r>
              <a:rPr lang="ja-JP" altLang="en-US" sz="2400" b="1" dirty="0" smtClean="0">
                <a:solidFill>
                  <a:srgbClr val="00206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差</a:t>
            </a:r>
            <a:endParaRPr lang="ja-JP" altLang="en-US" sz="2400" b="1" dirty="0">
              <a:solidFill>
                <a:srgbClr val="00206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grpSp>
        <p:nvGrpSpPr>
          <p:cNvPr id="39" name="グループ化 38"/>
          <p:cNvGrpSpPr/>
          <p:nvPr/>
        </p:nvGrpSpPr>
        <p:grpSpPr>
          <a:xfrm>
            <a:off x="1867887" y="2217804"/>
            <a:ext cx="2880000" cy="1138566"/>
            <a:chOff x="1867887" y="2217804"/>
            <a:chExt cx="4680000" cy="1138566"/>
          </a:xfrm>
        </p:grpSpPr>
        <p:sp>
          <p:nvSpPr>
            <p:cNvPr id="40" name="円弧 39"/>
            <p:cNvSpPr/>
            <p:nvPr/>
          </p:nvSpPr>
          <p:spPr>
            <a:xfrm rot="5400000" flipH="1">
              <a:off x="3739835" y="548318"/>
              <a:ext cx="936104" cy="4680000"/>
            </a:xfrm>
            <a:prstGeom prst="arc">
              <a:avLst>
                <a:gd name="adj1" fmla="val 16200000"/>
                <a:gd name="adj2" fmla="val 5367265"/>
              </a:avLst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41" name="正方形/長方形 40"/>
            <p:cNvSpPr/>
            <p:nvPr/>
          </p:nvSpPr>
          <p:spPr>
            <a:xfrm>
              <a:off x="3660870" y="2217804"/>
              <a:ext cx="1162298" cy="40011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>
              <a:spAutoFit/>
            </a:bodyPr>
            <a:lstStyle/>
            <a:p>
              <a:pPr lvl="0" algn="ctr"/>
              <a:r>
                <a:rPr lang="ja-JP" altLang="en-US" sz="2000" b="1" dirty="0" smtClean="0">
                  <a:solidFill>
                    <a:srgbClr val="002060"/>
                  </a:solidFill>
                  <a:latin typeface="AR P丸ゴシック体M" panose="020F0600000000000000" pitchFamily="50" charset="-128"/>
                  <a:ea typeface="AR P丸ゴシック体M" panose="020F0600000000000000" pitchFamily="50" charset="-128"/>
                </a:rPr>
                <a:t>□</a:t>
              </a:r>
              <a:r>
                <a:rPr lang="en-US" altLang="ja-JP" sz="2000" b="1" dirty="0" smtClean="0">
                  <a:solidFill>
                    <a:srgbClr val="002060"/>
                  </a:solidFill>
                  <a:latin typeface="AR P丸ゴシック体M" panose="020F0600000000000000" pitchFamily="50" charset="-128"/>
                  <a:ea typeface="AR P丸ゴシック体M" panose="020F0600000000000000" pitchFamily="50" charset="-128"/>
                </a:rPr>
                <a:t>cm</a:t>
              </a:r>
              <a:endParaRPr lang="ja-JP" altLang="en-US" sz="1600" b="1" dirty="0">
                <a:solidFill>
                  <a:srgbClr val="00206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42" name="グループ化 41"/>
          <p:cNvGrpSpPr/>
          <p:nvPr/>
        </p:nvGrpSpPr>
        <p:grpSpPr>
          <a:xfrm>
            <a:off x="1867887" y="3067080"/>
            <a:ext cx="2880000" cy="1138566"/>
            <a:chOff x="1867887" y="2217804"/>
            <a:chExt cx="4680000" cy="1138566"/>
          </a:xfrm>
        </p:grpSpPr>
        <p:sp>
          <p:nvSpPr>
            <p:cNvPr id="43" name="円弧 42"/>
            <p:cNvSpPr/>
            <p:nvPr/>
          </p:nvSpPr>
          <p:spPr>
            <a:xfrm rot="5400000" flipH="1">
              <a:off x="3739835" y="548318"/>
              <a:ext cx="936104" cy="4680000"/>
            </a:xfrm>
            <a:prstGeom prst="arc">
              <a:avLst>
                <a:gd name="adj1" fmla="val 16200000"/>
                <a:gd name="adj2" fmla="val 5367265"/>
              </a:avLst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44" name="正方形/長方形 43"/>
            <p:cNvSpPr/>
            <p:nvPr/>
          </p:nvSpPr>
          <p:spPr>
            <a:xfrm>
              <a:off x="3660870" y="2217804"/>
              <a:ext cx="1162298" cy="40011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>
              <a:spAutoFit/>
            </a:bodyPr>
            <a:lstStyle/>
            <a:p>
              <a:pPr lvl="0" algn="ctr"/>
              <a:r>
                <a:rPr lang="ja-JP" altLang="en-US" sz="2000" b="1" dirty="0" smtClean="0">
                  <a:solidFill>
                    <a:srgbClr val="002060"/>
                  </a:solidFill>
                  <a:latin typeface="AR P丸ゴシック体M" panose="020F0600000000000000" pitchFamily="50" charset="-128"/>
                  <a:ea typeface="AR P丸ゴシック体M" panose="020F0600000000000000" pitchFamily="50" charset="-128"/>
                </a:rPr>
                <a:t>□</a:t>
              </a:r>
              <a:r>
                <a:rPr lang="en-US" altLang="ja-JP" sz="2000" b="1" dirty="0" smtClean="0">
                  <a:solidFill>
                    <a:srgbClr val="002060"/>
                  </a:solidFill>
                  <a:latin typeface="AR P丸ゴシック体M" panose="020F0600000000000000" pitchFamily="50" charset="-128"/>
                  <a:ea typeface="AR P丸ゴシック体M" panose="020F0600000000000000" pitchFamily="50" charset="-128"/>
                </a:rPr>
                <a:t>cm</a:t>
              </a:r>
              <a:endParaRPr lang="ja-JP" altLang="en-US" sz="1600" b="1" dirty="0">
                <a:solidFill>
                  <a:srgbClr val="00206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endParaRPr>
            </a:p>
          </p:txBody>
        </p:sp>
      </p:grpSp>
      <p:sp>
        <p:nvSpPr>
          <p:cNvPr id="45" name="テキスト ボックス 44"/>
          <p:cNvSpPr txBox="1"/>
          <p:nvPr/>
        </p:nvSpPr>
        <p:spPr>
          <a:xfrm>
            <a:off x="4860032" y="4273951"/>
            <a:ext cx="3980215" cy="1631216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kumimoji="1" lang="ja-JP" altLang="en-US" sz="20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左の式から、Ａ（大きい方）の求め方を</a:t>
            </a:r>
            <a:endParaRPr kumimoji="1" lang="en-US" altLang="ja-JP" sz="2000" dirty="0" smtClean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  <a:p>
            <a:pPr lvl="0">
              <a:defRPr/>
            </a:pPr>
            <a:r>
              <a:rPr kumimoji="1" lang="ja-JP" altLang="en-US" sz="20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まとめると、</a:t>
            </a:r>
            <a:endParaRPr kumimoji="1" lang="en-US" altLang="ja-JP" sz="2000" dirty="0" smtClean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  <a:p>
            <a:pPr lvl="0">
              <a:defRPr/>
            </a:pPr>
            <a:r>
              <a:rPr kumimoji="1" lang="ja-JP" altLang="en-US" sz="20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Ａ（大きい方）＝（和＋差）</a:t>
            </a:r>
            <a:r>
              <a:rPr kumimoji="1" lang="en-US" altLang="ja-JP" sz="20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÷</a:t>
            </a:r>
            <a:r>
              <a:rPr kumimoji="1" lang="ja-JP" altLang="en-US" sz="20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２</a:t>
            </a:r>
            <a:endParaRPr kumimoji="1" lang="en-US" altLang="ja-JP" sz="2000" dirty="0" smtClean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  <a:p>
            <a:pPr lvl="0">
              <a:defRPr/>
            </a:pPr>
            <a:r>
              <a:rPr kumimoji="1" lang="ja-JP" altLang="en-US" sz="20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　　　　　 ＝（４８＋８）</a:t>
            </a:r>
            <a:r>
              <a:rPr kumimoji="1" lang="en-US" altLang="ja-JP" sz="20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÷</a:t>
            </a:r>
            <a:r>
              <a:rPr kumimoji="1" lang="ja-JP" altLang="en-US" sz="20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２</a:t>
            </a:r>
            <a:endParaRPr kumimoji="1" lang="en-US" altLang="ja-JP" sz="2000" dirty="0" smtClean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  <a:p>
            <a:pPr lvl="0">
              <a:defRPr/>
            </a:pPr>
            <a:r>
              <a:rPr kumimoji="1" lang="ja-JP" altLang="en-US" sz="20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　　　　　 ＝２８</a:t>
            </a:r>
            <a:endParaRPr kumimoji="1" lang="ja-JP" altLang="en-US" sz="2000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2081298" y="6075080"/>
            <a:ext cx="5351678" cy="461665"/>
          </a:xfrm>
          <a:prstGeom prst="rect">
            <a:avLst/>
          </a:prstGeom>
          <a:ln w="3810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ja-JP" altLang="en-US" sz="2400" b="1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和と差の公式（大きい方）＝</a:t>
            </a:r>
            <a:r>
              <a:rPr lang="ja-JP" altLang="en-US" sz="2400" b="1" dirty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（</a:t>
            </a:r>
            <a:r>
              <a:rPr lang="ja-JP" altLang="en-US" sz="2400" b="1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和＋差</a:t>
            </a:r>
            <a:r>
              <a:rPr lang="ja-JP" altLang="en-US" sz="2400" b="1" dirty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）</a:t>
            </a:r>
            <a:r>
              <a:rPr lang="en-US" altLang="ja-JP" sz="2400" b="1" dirty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÷</a:t>
            </a:r>
            <a:r>
              <a:rPr lang="ja-JP" altLang="en-US" sz="2400" b="1" dirty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２</a:t>
            </a:r>
            <a:endParaRPr lang="en-US" altLang="ja-JP" sz="2400" b="1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grpSp>
        <p:nvGrpSpPr>
          <p:cNvPr id="46" name="グループ化 45"/>
          <p:cNvGrpSpPr/>
          <p:nvPr/>
        </p:nvGrpSpPr>
        <p:grpSpPr>
          <a:xfrm>
            <a:off x="4757136" y="3080367"/>
            <a:ext cx="1044000" cy="1075483"/>
            <a:chOff x="1867887" y="2108415"/>
            <a:chExt cx="4680000" cy="1075483"/>
          </a:xfrm>
        </p:grpSpPr>
        <p:sp>
          <p:nvSpPr>
            <p:cNvPr id="47" name="円弧 46"/>
            <p:cNvSpPr/>
            <p:nvPr/>
          </p:nvSpPr>
          <p:spPr>
            <a:xfrm rot="5400000" flipH="1">
              <a:off x="3739835" y="375846"/>
              <a:ext cx="936104" cy="4680000"/>
            </a:xfrm>
            <a:prstGeom prst="arc">
              <a:avLst>
                <a:gd name="adj1" fmla="val 16200000"/>
                <a:gd name="adj2" fmla="val 5367265"/>
              </a:avLst>
            </a:prstGeom>
            <a:ln w="1905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48" name="正方形/長方形 47"/>
            <p:cNvSpPr/>
            <p:nvPr/>
          </p:nvSpPr>
          <p:spPr>
            <a:xfrm>
              <a:off x="2986667" y="2108415"/>
              <a:ext cx="2478979" cy="40011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36000" rIns="36000" anchor="ctr" anchorCtr="0">
              <a:spAutoFit/>
            </a:bodyPr>
            <a:lstStyle/>
            <a:p>
              <a:pPr lvl="0" algn="ctr"/>
              <a:r>
                <a:rPr lang="en-US" altLang="ja-JP" sz="2000" b="1" dirty="0" smtClean="0">
                  <a:solidFill>
                    <a:srgbClr val="0070C0"/>
                  </a:solidFill>
                  <a:latin typeface="AR P丸ゴシック体M" panose="020F0600000000000000" pitchFamily="50" charset="-128"/>
                  <a:ea typeface="AR P丸ゴシック体M" panose="020F0600000000000000" pitchFamily="50" charset="-128"/>
                </a:rPr>
                <a:t>8cm</a:t>
              </a:r>
              <a:endParaRPr lang="ja-JP" altLang="en-US" sz="2000" b="1" dirty="0">
                <a:solidFill>
                  <a:srgbClr val="0070C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endParaRPr>
            </a:p>
          </p:txBody>
        </p:sp>
      </p:grpSp>
      <p:sp>
        <p:nvSpPr>
          <p:cNvPr id="6" name="正方形/長方形 5"/>
          <p:cNvSpPr/>
          <p:nvPr/>
        </p:nvSpPr>
        <p:spPr>
          <a:xfrm>
            <a:off x="4782154" y="3494863"/>
            <a:ext cx="1130987" cy="41961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9" name="正方形/長方形 48"/>
          <p:cNvSpPr/>
          <p:nvPr/>
        </p:nvSpPr>
        <p:spPr>
          <a:xfrm>
            <a:off x="6372200" y="3397288"/>
            <a:ext cx="669213" cy="400110"/>
          </a:xfrm>
          <a:prstGeom prst="rect">
            <a:avLst/>
          </a:prstGeom>
          <a:solidFill>
            <a:schemeClr val="bg1"/>
          </a:solidFill>
        </p:spPr>
        <p:txBody>
          <a:bodyPr wrap="square" lIns="36000" rIns="36000">
            <a:spAutoFit/>
          </a:bodyPr>
          <a:lstStyle/>
          <a:p>
            <a:pPr lvl="0" algn="ctr"/>
            <a:r>
              <a:rPr lang="en-US" altLang="ja-JP" sz="2000" b="1" dirty="0" smtClean="0">
                <a:solidFill>
                  <a:srgbClr val="00206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56cm</a:t>
            </a:r>
            <a:endParaRPr lang="ja-JP" altLang="en-US" sz="2000" b="1" dirty="0">
              <a:solidFill>
                <a:srgbClr val="00206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cxnSp>
        <p:nvCxnSpPr>
          <p:cNvPr id="50" name="直線コネクタ 49"/>
          <p:cNvCxnSpPr/>
          <p:nvPr/>
        </p:nvCxnSpPr>
        <p:spPr>
          <a:xfrm>
            <a:off x="6388798" y="3152436"/>
            <a:ext cx="568589" cy="278649"/>
          </a:xfrm>
          <a:prstGeom prst="line">
            <a:avLst/>
          </a:prstGeom>
          <a:ln w="381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15375060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500"/>
                            </p:stCondLst>
                            <p:childTnLst>
                              <p:par>
                                <p:cTn id="7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500"/>
                                        <p:tgtEl>
                                          <p:spTgt spid="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4" grpId="0" animBg="1"/>
      <p:bldP spid="37" grpId="0" animBg="1"/>
      <p:bldP spid="38" grpId="0" animBg="1"/>
      <p:bldP spid="45" grpId="0" animBg="1"/>
      <p:bldP spid="2" grpId="0" animBg="1"/>
      <p:bldP spid="6" grpId="0" animBg="1"/>
      <p:bldP spid="4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215" y="406797"/>
            <a:ext cx="1011237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角丸四角形吹き出し 4"/>
          <p:cNvSpPr/>
          <p:nvPr/>
        </p:nvSpPr>
        <p:spPr>
          <a:xfrm>
            <a:off x="1344055" y="281948"/>
            <a:ext cx="7496192" cy="1632329"/>
          </a:xfrm>
          <a:prstGeom prst="wedgeRoundRectCallout">
            <a:avLst>
              <a:gd name="adj1" fmla="val -53330"/>
              <a:gd name="adj2" fmla="val 20435"/>
              <a:gd name="adj3" fmla="val 16667"/>
            </a:avLst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 anchorCtr="0"/>
          <a:lstStyle/>
          <a:p>
            <a:pPr lvl="0">
              <a:defRPr/>
            </a:pPr>
            <a:r>
              <a:rPr kumimoji="0" lang="ja-JP" altLang="en-US" sz="2400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線分図を使って、</a:t>
            </a:r>
            <a:r>
              <a:rPr kumimoji="0" lang="en-US" altLang="ja-JP" sz="2400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2</a:t>
            </a:r>
            <a:r>
              <a:rPr kumimoji="0" lang="ja-JP" altLang="en-US" sz="2400" kern="0" dirty="0" err="1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つの</a:t>
            </a:r>
            <a:r>
              <a:rPr kumimoji="0" lang="ja-JP" altLang="en-US" sz="2400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数量の和と差をもとにして、求めるの</a:t>
            </a:r>
            <a:endParaRPr kumimoji="0" lang="en-US" altLang="ja-JP" sz="2400" kern="0" dirty="0" smtClean="0">
              <a:solidFill>
                <a:prstClr val="black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  <a:p>
            <a:pPr lvl="0">
              <a:defRPr/>
            </a:pPr>
            <a:r>
              <a:rPr kumimoji="0" lang="ja-JP" altLang="en-US" sz="2400" kern="0" dirty="0" err="1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で和差算と</a:t>
            </a:r>
            <a:r>
              <a:rPr kumimoji="0" lang="ja-JP" altLang="en-US" sz="2400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いいます。</a:t>
            </a:r>
            <a:endParaRPr kumimoji="0" lang="en-US" altLang="ja-JP" sz="2400" kern="0" dirty="0" smtClean="0">
              <a:solidFill>
                <a:prstClr val="black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  <a:p>
            <a:pPr lvl="0">
              <a:defRPr/>
            </a:pPr>
            <a:r>
              <a:rPr kumimoji="0" lang="ja-JP" altLang="en-US" sz="2400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①長さを小さい方に合わせて、和から差を引いて２で割る。</a:t>
            </a:r>
            <a:endParaRPr kumimoji="0" lang="en-US" altLang="ja-JP" sz="2400" kern="0" dirty="0" smtClean="0">
              <a:solidFill>
                <a:prstClr val="black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  <a:p>
            <a:pPr lvl="0">
              <a:defRPr/>
            </a:pPr>
            <a:r>
              <a:rPr kumimoji="0" lang="ja-JP" altLang="en-US" sz="2400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②長さを大きい方に合わせて、和と差を加えて２で割る。</a:t>
            </a:r>
            <a:endParaRPr kumimoji="0" lang="en-US" altLang="ja-JP" sz="2400" kern="0" dirty="0" smtClean="0">
              <a:solidFill>
                <a:prstClr val="black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graphicFrame>
        <p:nvGraphicFramePr>
          <p:cNvPr id="22" name="表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9720926"/>
              </p:ext>
            </p:extLst>
          </p:nvPr>
        </p:nvGraphicFramePr>
        <p:xfrm>
          <a:off x="1812242" y="2996952"/>
          <a:ext cx="3960000" cy="122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0000"/>
                <a:gridCol w="1080000"/>
              </a:tblGrid>
              <a:tr h="180000">
                <a:tc>
                  <a:txBody>
                    <a:bodyPr/>
                    <a:lstStyle/>
                    <a:p>
                      <a:endParaRPr kumimoji="1" lang="ja-JP" altLang="en-US" sz="1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0000">
                <a:tc>
                  <a:txBody>
                    <a:bodyPr/>
                    <a:lstStyle/>
                    <a:p>
                      <a:endParaRPr kumimoji="1" lang="ja-JP" altLang="en-US" sz="1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04000">
                <a:tc>
                  <a:txBody>
                    <a:bodyPr/>
                    <a:lstStyle/>
                    <a:p>
                      <a:endParaRPr kumimoji="1" lang="ja-JP" altLang="en-US" sz="1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0000">
                <a:tc>
                  <a:txBody>
                    <a:bodyPr/>
                    <a:lstStyle/>
                    <a:p>
                      <a:endParaRPr kumimoji="1" lang="ja-JP" altLang="en-US" sz="1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0000">
                <a:tc>
                  <a:txBody>
                    <a:bodyPr/>
                    <a:lstStyle/>
                    <a:p>
                      <a:endParaRPr kumimoji="1" lang="ja-JP" altLang="en-US" sz="1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9" name="テキスト ボックス 28"/>
          <p:cNvSpPr txBox="1"/>
          <p:nvPr/>
        </p:nvSpPr>
        <p:spPr>
          <a:xfrm>
            <a:off x="1344190" y="3838199"/>
            <a:ext cx="360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ja-JP" altLang="en-US" sz="2400" dirty="0"/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1396020" y="2982566"/>
            <a:ext cx="4680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/>
              <a:t>Ａ</a:t>
            </a:r>
            <a:endParaRPr kumimoji="1" lang="ja-JP" altLang="en-US" sz="2400" dirty="0"/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1408229" y="3756116"/>
            <a:ext cx="4680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/>
              <a:t>Ｂ</a:t>
            </a:r>
            <a:endParaRPr kumimoji="1" lang="ja-JP" altLang="en-US" sz="2400" dirty="0"/>
          </a:p>
        </p:txBody>
      </p:sp>
      <p:grpSp>
        <p:nvGrpSpPr>
          <p:cNvPr id="32" name="グループ化 31"/>
          <p:cNvGrpSpPr/>
          <p:nvPr/>
        </p:nvGrpSpPr>
        <p:grpSpPr>
          <a:xfrm>
            <a:off x="4701494" y="2682061"/>
            <a:ext cx="1044000" cy="925017"/>
            <a:chOff x="1867884" y="2077638"/>
            <a:chExt cx="4680000" cy="1040927"/>
          </a:xfrm>
        </p:grpSpPr>
        <p:sp>
          <p:nvSpPr>
            <p:cNvPr id="33" name="円弧 32"/>
            <p:cNvSpPr/>
            <p:nvPr/>
          </p:nvSpPr>
          <p:spPr>
            <a:xfrm rot="5400000" flipH="1">
              <a:off x="3739832" y="310514"/>
              <a:ext cx="936103" cy="4680000"/>
            </a:xfrm>
            <a:prstGeom prst="arc">
              <a:avLst>
                <a:gd name="adj1" fmla="val 16200000"/>
                <a:gd name="adj2" fmla="val 5367265"/>
              </a:avLst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34" name="正方形/長方形 33"/>
            <p:cNvSpPr/>
            <p:nvPr/>
          </p:nvSpPr>
          <p:spPr>
            <a:xfrm>
              <a:off x="2986667" y="2077638"/>
              <a:ext cx="2478979" cy="46166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36000" rIns="36000" anchor="ctr" anchorCtr="0">
              <a:spAutoFit/>
            </a:bodyPr>
            <a:lstStyle/>
            <a:p>
              <a:pPr lvl="0" algn="ctr"/>
              <a:r>
                <a:rPr lang="ja-JP" altLang="en-US" sz="2400" b="1" dirty="0">
                  <a:solidFill>
                    <a:srgbClr val="002060"/>
                  </a:solidFill>
                  <a:latin typeface="AR P丸ゴシック体M" panose="020F0600000000000000" pitchFamily="50" charset="-128"/>
                  <a:ea typeface="AR P丸ゴシック体M" panose="020F0600000000000000" pitchFamily="50" charset="-128"/>
                </a:rPr>
                <a:t>差</a:t>
              </a:r>
              <a:endParaRPr lang="ja-JP" altLang="en-US" sz="2400" b="1" dirty="0">
                <a:solidFill>
                  <a:srgbClr val="00206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endParaRPr>
            </a:p>
          </p:txBody>
        </p:sp>
      </p:grpSp>
      <p:sp>
        <p:nvSpPr>
          <p:cNvPr id="35" name="右中かっこ 34"/>
          <p:cNvSpPr/>
          <p:nvPr/>
        </p:nvSpPr>
        <p:spPr>
          <a:xfrm>
            <a:off x="5999452" y="2926764"/>
            <a:ext cx="216024" cy="1373100"/>
          </a:xfrm>
          <a:prstGeom prst="rightBrace">
            <a:avLst>
              <a:gd name="adj1" fmla="val 29277"/>
              <a:gd name="adj2" fmla="val 50000"/>
            </a:avLst>
          </a:prstGeom>
          <a:ln w="2857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正方形/長方形 36"/>
          <p:cNvSpPr/>
          <p:nvPr/>
        </p:nvSpPr>
        <p:spPr>
          <a:xfrm>
            <a:off x="6357431" y="3334878"/>
            <a:ext cx="348039" cy="46166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lvl="0" algn="ctr"/>
            <a:r>
              <a:rPr lang="ja-JP" altLang="en-US" sz="2400" b="1" dirty="0" smtClean="0">
                <a:solidFill>
                  <a:srgbClr val="00206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和</a:t>
            </a:r>
            <a:endParaRPr lang="ja-JP" altLang="en-US" sz="2400" b="1" dirty="0">
              <a:solidFill>
                <a:srgbClr val="00206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1663876" y="5673507"/>
            <a:ext cx="5932460" cy="461665"/>
          </a:xfrm>
          <a:prstGeom prst="rect">
            <a:avLst/>
          </a:prstGeom>
          <a:ln w="3810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ja-JP" altLang="en-US" sz="2400" b="1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和と差の公式（大きい方）○＝</a:t>
            </a:r>
            <a:r>
              <a:rPr lang="ja-JP" altLang="en-US" sz="2400" b="1" dirty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（</a:t>
            </a:r>
            <a:r>
              <a:rPr lang="ja-JP" altLang="en-US" sz="2400" b="1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和＋差</a:t>
            </a:r>
            <a:r>
              <a:rPr lang="ja-JP" altLang="en-US" sz="2400" b="1" dirty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）</a:t>
            </a:r>
            <a:r>
              <a:rPr lang="en-US" altLang="ja-JP" sz="2400" b="1" dirty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÷</a:t>
            </a:r>
            <a:r>
              <a:rPr lang="ja-JP" altLang="en-US" sz="2400" b="1" dirty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２</a:t>
            </a:r>
            <a:endParaRPr lang="en-US" altLang="ja-JP" sz="2400" b="1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51" name="正方形/長方形 50"/>
          <p:cNvSpPr/>
          <p:nvPr/>
        </p:nvSpPr>
        <p:spPr>
          <a:xfrm>
            <a:off x="1663876" y="4805724"/>
            <a:ext cx="5932460" cy="461665"/>
          </a:xfrm>
          <a:prstGeom prst="rect">
            <a:avLst/>
          </a:prstGeom>
          <a:ln w="3810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ja-JP" altLang="en-US" sz="2400" b="1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和と差の公式（</a:t>
            </a:r>
            <a:r>
              <a:rPr lang="ja-JP" altLang="en-US" sz="2400" b="1" dirty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小さい</a:t>
            </a:r>
            <a:r>
              <a:rPr lang="ja-JP" altLang="en-US" sz="2400" b="1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方）□＝</a:t>
            </a:r>
            <a:r>
              <a:rPr lang="ja-JP" altLang="en-US" sz="2400" b="1" dirty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（和－差）</a:t>
            </a:r>
            <a:r>
              <a:rPr lang="en-US" altLang="ja-JP" sz="2400" b="1" dirty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÷</a:t>
            </a:r>
            <a:r>
              <a:rPr lang="ja-JP" altLang="en-US" sz="2400" b="1" dirty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２</a:t>
            </a:r>
            <a:endParaRPr lang="en-US" altLang="ja-JP" sz="2400" b="1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grpSp>
        <p:nvGrpSpPr>
          <p:cNvPr id="52" name="グループ化 51"/>
          <p:cNvGrpSpPr/>
          <p:nvPr/>
        </p:nvGrpSpPr>
        <p:grpSpPr>
          <a:xfrm>
            <a:off x="1794744" y="3397280"/>
            <a:ext cx="2880000" cy="1138566"/>
            <a:chOff x="1867887" y="2217804"/>
            <a:chExt cx="4680000" cy="1138566"/>
          </a:xfrm>
        </p:grpSpPr>
        <p:sp>
          <p:nvSpPr>
            <p:cNvPr id="53" name="円弧 52"/>
            <p:cNvSpPr/>
            <p:nvPr/>
          </p:nvSpPr>
          <p:spPr>
            <a:xfrm rot="5400000" flipH="1">
              <a:off x="3739835" y="548318"/>
              <a:ext cx="936104" cy="4680000"/>
            </a:xfrm>
            <a:prstGeom prst="arc">
              <a:avLst>
                <a:gd name="adj1" fmla="val 16200000"/>
                <a:gd name="adj2" fmla="val 5367265"/>
              </a:avLst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54" name="正方形/長方形 53"/>
            <p:cNvSpPr/>
            <p:nvPr/>
          </p:nvSpPr>
          <p:spPr>
            <a:xfrm>
              <a:off x="3883586" y="2217804"/>
              <a:ext cx="716862" cy="40011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>
              <a:spAutoFit/>
            </a:bodyPr>
            <a:lstStyle/>
            <a:p>
              <a:pPr lvl="0" algn="ctr"/>
              <a:r>
                <a:rPr lang="ja-JP" altLang="en-US" sz="2000" b="1" dirty="0" smtClean="0">
                  <a:solidFill>
                    <a:srgbClr val="002060"/>
                  </a:solidFill>
                  <a:latin typeface="AR P丸ゴシック体M" panose="020F0600000000000000" pitchFamily="50" charset="-128"/>
                  <a:ea typeface="AR P丸ゴシック体M" panose="020F0600000000000000" pitchFamily="50" charset="-128"/>
                </a:rPr>
                <a:t>□</a:t>
              </a:r>
              <a:endParaRPr lang="ja-JP" altLang="en-US" sz="1600" b="1" dirty="0">
                <a:solidFill>
                  <a:srgbClr val="00206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55" name="グループ化 54"/>
          <p:cNvGrpSpPr/>
          <p:nvPr/>
        </p:nvGrpSpPr>
        <p:grpSpPr>
          <a:xfrm>
            <a:off x="1831037" y="2229441"/>
            <a:ext cx="3928969" cy="1552616"/>
            <a:chOff x="1867887" y="2217804"/>
            <a:chExt cx="4680000" cy="1138566"/>
          </a:xfrm>
        </p:grpSpPr>
        <p:sp>
          <p:nvSpPr>
            <p:cNvPr id="56" name="円弧 55"/>
            <p:cNvSpPr/>
            <p:nvPr/>
          </p:nvSpPr>
          <p:spPr>
            <a:xfrm rot="5400000" flipH="1">
              <a:off x="3739835" y="548318"/>
              <a:ext cx="936104" cy="4680000"/>
            </a:xfrm>
            <a:prstGeom prst="arc">
              <a:avLst>
                <a:gd name="adj1" fmla="val 16200000"/>
                <a:gd name="adj2" fmla="val 5367265"/>
              </a:avLst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57" name="正方形/長方形 56"/>
            <p:cNvSpPr/>
            <p:nvPr/>
          </p:nvSpPr>
          <p:spPr>
            <a:xfrm>
              <a:off x="3979280" y="2217804"/>
              <a:ext cx="525472" cy="293409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>
              <a:spAutoFit/>
            </a:bodyPr>
            <a:lstStyle/>
            <a:p>
              <a:pPr lvl="0" algn="ctr"/>
              <a:r>
                <a:rPr lang="ja-JP" altLang="en-US" sz="2000" b="1" dirty="0" smtClean="0">
                  <a:solidFill>
                    <a:srgbClr val="002060"/>
                  </a:solidFill>
                  <a:latin typeface="AR P丸ゴシック体M" panose="020F0600000000000000" pitchFamily="50" charset="-128"/>
                  <a:ea typeface="AR P丸ゴシック体M" panose="020F0600000000000000" pitchFamily="50" charset="-128"/>
                </a:rPr>
                <a:t>○</a:t>
              </a:r>
              <a:endParaRPr lang="ja-JP" altLang="en-US" sz="1600" b="1" dirty="0">
                <a:solidFill>
                  <a:srgbClr val="00206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endParaRP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28897555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215" y="406797"/>
            <a:ext cx="1011237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角丸四角形吹き出し 4"/>
          <p:cNvSpPr/>
          <p:nvPr/>
        </p:nvSpPr>
        <p:spPr>
          <a:xfrm>
            <a:off x="1344055" y="281948"/>
            <a:ext cx="7496192" cy="1245906"/>
          </a:xfrm>
          <a:prstGeom prst="wedgeRoundRectCallout">
            <a:avLst>
              <a:gd name="adj1" fmla="val -53330"/>
              <a:gd name="adj2" fmla="val 20435"/>
              <a:gd name="adj3" fmla="val 16667"/>
            </a:avLst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 anchorCtr="0"/>
          <a:lstStyle/>
          <a:p>
            <a:pPr lvl="0">
              <a:defRPr/>
            </a:pPr>
            <a:r>
              <a:rPr kumimoji="0" lang="ja-JP" altLang="en-US" sz="2400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あるクラスの人数は３８人で、男子は女子より６人多いそうです</a:t>
            </a:r>
            <a:r>
              <a:rPr kumimoji="0" lang="en-US" altLang="ja-JP" sz="2400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｡</a:t>
            </a:r>
            <a:r>
              <a:rPr kumimoji="0" lang="ja-JP" altLang="en-US" sz="2400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このクラスの男子の人数と女子の人数をそれぞれ求めなさい。</a:t>
            </a:r>
            <a:endParaRPr kumimoji="0" lang="en-US" altLang="ja-JP" sz="2400" kern="0" dirty="0" smtClean="0">
              <a:solidFill>
                <a:prstClr val="black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606551" y="3507428"/>
            <a:ext cx="1038177" cy="461665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解き方</a:t>
            </a:r>
            <a:endParaRPr kumimoji="1" lang="ja-JP" altLang="en-US" sz="2400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graphicFrame>
        <p:nvGraphicFramePr>
          <p:cNvPr id="22" name="表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4454393"/>
              </p:ext>
            </p:extLst>
          </p:nvPr>
        </p:nvGraphicFramePr>
        <p:xfrm>
          <a:off x="2469005" y="1978609"/>
          <a:ext cx="3960000" cy="122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0000"/>
                <a:gridCol w="1080000"/>
              </a:tblGrid>
              <a:tr h="180000">
                <a:tc>
                  <a:txBody>
                    <a:bodyPr/>
                    <a:lstStyle/>
                    <a:p>
                      <a:endParaRPr kumimoji="1" lang="ja-JP" altLang="en-US" sz="1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0000">
                <a:tc>
                  <a:txBody>
                    <a:bodyPr/>
                    <a:lstStyle/>
                    <a:p>
                      <a:endParaRPr kumimoji="1" lang="ja-JP" altLang="en-US" sz="1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04000">
                <a:tc>
                  <a:txBody>
                    <a:bodyPr/>
                    <a:lstStyle/>
                    <a:p>
                      <a:endParaRPr kumimoji="1" lang="ja-JP" altLang="en-US" sz="1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0000">
                <a:tc>
                  <a:txBody>
                    <a:bodyPr/>
                    <a:lstStyle/>
                    <a:p>
                      <a:endParaRPr kumimoji="1" lang="ja-JP" altLang="en-US" sz="1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0000">
                <a:tc>
                  <a:txBody>
                    <a:bodyPr/>
                    <a:lstStyle/>
                    <a:p>
                      <a:endParaRPr kumimoji="1" lang="ja-JP" altLang="en-US" sz="1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9" name="テキスト ボックス 28"/>
          <p:cNvSpPr txBox="1"/>
          <p:nvPr/>
        </p:nvSpPr>
        <p:spPr>
          <a:xfrm>
            <a:off x="2000953" y="2819856"/>
            <a:ext cx="360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ja-JP" altLang="en-US" sz="2400" dirty="0"/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1644728" y="1964223"/>
            <a:ext cx="8761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/>
              <a:t>男子</a:t>
            </a:r>
            <a:endParaRPr kumimoji="1" lang="ja-JP" altLang="en-US" sz="2400" dirty="0"/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1644729" y="2737773"/>
            <a:ext cx="8883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/>
              <a:t>女子</a:t>
            </a:r>
            <a:endParaRPr kumimoji="1" lang="ja-JP" altLang="en-US" sz="2400" dirty="0"/>
          </a:p>
        </p:txBody>
      </p:sp>
      <p:grpSp>
        <p:nvGrpSpPr>
          <p:cNvPr id="32" name="グループ化 31"/>
          <p:cNvGrpSpPr/>
          <p:nvPr/>
        </p:nvGrpSpPr>
        <p:grpSpPr>
          <a:xfrm>
            <a:off x="5358256" y="1571306"/>
            <a:ext cx="1044000" cy="1075483"/>
            <a:chOff x="1867887" y="2108415"/>
            <a:chExt cx="4680000" cy="1075483"/>
          </a:xfrm>
        </p:grpSpPr>
        <p:sp>
          <p:nvSpPr>
            <p:cNvPr id="33" name="円弧 32"/>
            <p:cNvSpPr/>
            <p:nvPr/>
          </p:nvSpPr>
          <p:spPr>
            <a:xfrm rot="5400000" flipH="1">
              <a:off x="3739835" y="375846"/>
              <a:ext cx="936104" cy="4680000"/>
            </a:xfrm>
            <a:prstGeom prst="arc">
              <a:avLst>
                <a:gd name="adj1" fmla="val 16200000"/>
                <a:gd name="adj2" fmla="val 5367265"/>
              </a:avLst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34" name="正方形/長方形 33"/>
            <p:cNvSpPr/>
            <p:nvPr/>
          </p:nvSpPr>
          <p:spPr>
            <a:xfrm>
              <a:off x="2986667" y="2108415"/>
              <a:ext cx="2478979" cy="40011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36000" rIns="36000" anchor="ctr" anchorCtr="0">
              <a:spAutoFit/>
            </a:bodyPr>
            <a:lstStyle/>
            <a:p>
              <a:pPr lvl="0" algn="ctr"/>
              <a:r>
                <a:rPr lang="ja-JP" altLang="en-US" sz="2000" b="1" dirty="0" smtClean="0">
                  <a:solidFill>
                    <a:srgbClr val="002060"/>
                  </a:solidFill>
                  <a:latin typeface="AR P丸ゴシック体M" panose="020F0600000000000000" pitchFamily="50" charset="-128"/>
                  <a:ea typeface="AR P丸ゴシック体M" panose="020F0600000000000000" pitchFamily="50" charset="-128"/>
                </a:rPr>
                <a:t>６人</a:t>
              </a:r>
              <a:endParaRPr lang="ja-JP" altLang="en-US" sz="2000" b="1" dirty="0">
                <a:solidFill>
                  <a:srgbClr val="00206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endParaRPr>
            </a:p>
          </p:txBody>
        </p:sp>
      </p:grpSp>
      <p:sp>
        <p:nvSpPr>
          <p:cNvPr id="35" name="右中かっこ 34"/>
          <p:cNvSpPr/>
          <p:nvPr/>
        </p:nvSpPr>
        <p:spPr>
          <a:xfrm>
            <a:off x="6656215" y="1908421"/>
            <a:ext cx="216024" cy="1373100"/>
          </a:xfrm>
          <a:prstGeom prst="rightBrace">
            <a:avLst>
              <a:gd name="adj1" fmla="val 29277"/>
              <a:gd name="adj2" fmla="val 50000"/>
            </a:avLst>
          </a:prstGeom>
          <a:ln w="2857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正方形/長方形 35"/>
          <p:cNvSpPr/>
          <p:nvPr/>
        </p:nvSpPr>
        <p:spPr>
          <a:xfrm>
            <a:off x="6973319" y="2396009"/>
            <a:ext cx="669213" cy="400110"/>
          </a:xfrm>
          <a:prstGeom prst="rect">
            <a:avLst/>
          </a:prstGeom>
          <a:solidFill>
            <a:schemeClr val="bg1"/>
          </a:solidFill>
        </p:spPr>
        <p:txBody>
          <a:bodyPr wrap="square" lIns="36000" rIns="36000">
            <a:spAutoFit/>
          </a:bodyPr>
          <a:lstStyle/>
          <a:p>
            <a:pPr lvl="0" algn="ctr"/>
            <a:r>
              <a:rPr lang="ja-JP" altLang="en-US" sz="2000" b="1" dirty="0" smtClean="0">
                <a:solidFill>
                  <a:srgbClr val="00206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３８人</a:t>
            </a:r>
            <a:endParaRPr lang="ja-JP" altLang="en-US" sz="2000" b="1" dirty="0">
              <a:solidFill>
                <a:srgbClr val="00206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37" name="正方形/長方形 36"/>
          <p:cNvSpPr/>
          <p:nvPr/>
        </p:nvSpPr>
        <p:spPr>
          <a:xfrm>
            <a:off x="7096249" y="1992425"/>
            <a:ext cx="348039" cy="46166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lvl="0" algn="ctr"/>
            <a:r>
              <a:rPr lang="ja-JP" altLang="en-US" sz="2400" b="1" dirty="0" smtClean="0">
                <a:solidFill>
                  <a:srgbClr val="00206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和</a:t>
            </a:r>
            <a:endParaRPr lang="ja-JP" altLang="en-US" sz="2400" b="1" dirty="0">
              <a:solidFill>
                <a:srgbClr val="00206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38" name="正方形/長方形 37"/>
          <p:cNvSpPr/>
          <p:nvPr/>
        </p:nvSpPr>
        <p:spPr>
          <a:xfrm>
            <a:off x="5706236" y="2239340"/>
            <a:ext cx="348039" cy="46166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lvl="0" algn="ctr"/>
            <a:r>
              <a:rPr lang="ja-JP" altLang="en-US" sz="2400" b="1" dirty="0" smtClean="0">
                <a:solidFill>
                  <a:srgbClr val="00206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差</a:t>
            </a:r>
            <a:endParaRPr lang="ja-JP" altLang="en-US" sz="2400" b="1" dirty="0">
              <a:solidFill>
                <a:srgbClr val="00206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1851791" y="4070764"/>
            <a:ext cx="6480720" cy="2554545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kumimoji="1" lang="ja-JP" altLang="en-US" sz="20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クラスの人数の和は３８人、男子と女子の人数の差は６人</a:t>
            </a:r>
            <a:endParaRPr kumimoji="1" lang="en-US" altLang="ja-JP" sz="2000" dirty="0" smtClean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  <a:p>
            <a:pPr lvl="0">
              <a:defRPr/>
            </a:pPr>
            <a:r>
              <a:rPr kumimoji="1" lang="ja-JP" altLang="en-US" sz="20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和と差の公式の小さい方の求め方を使って</a:t>
            </a:r>
            <a:endParaRPr kumimoji="1" lang="en-US" altLang="ja-JP" sz="2000" dirty="0" smtClean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  <a:p>
            <a:pPr lvl="0">
              <a:defRPr/>
            </a:pPr>
            <a:r>
              <a:rPr kumimoji="1" lang="ja-JP" altLang="en-US" sz="20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女子の人数は（小さい方） ＝（和－差）</a:t>
            </a:r>
            <a:r>
              <a:rPr kumimoji="1" lang="en-US" altLang="ja-JP" sz="20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÷</a:t>
            </a:r>
            <a:r>
              <a:rPr kumimoji="1" lang="ja-JP" altLang="en-US" sz="20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２</a:t>
            </a:r>
            <a:endParaRPr kumimoji="1" lang="en-US" altLang="ja-JP" sz="2000" dirty="0" smtClean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  <a:p>
            <a:pPr lvl="0">
              <a:defRPr/>
            </a:pPr>
            <a:r>
              <a:rPr kumimoji="1" lang="ja-JP" altLang="en-US" sz="20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　　　　　  　　　　   ＝（３８－６）</a:t>
            </a:r>
            <a:r>
              <a:rPr kumimoji="1" lang="en-US" altLang="ja-JP" sz="20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÷</a:t>
            </a:r>
            <a:r>
              <a:rPr kumimoji="1" lang="ja-JP" altLang="en-US" sz="20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２</a:t>
            </a:r>
            <a:endParaRPr kumimoji="1" lang="en-US" altLang="ja-JP" sz="2000" dirty="0" smtClean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  <a:p>
            <a:pPr lvl="0">
              <a:defRPr/>
            </a:pPr>
            <a:r>
              <a:rPr kumimoji="1" lang="ja-JP" altLang="en-US" sz="20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　　　　　</a:t>
            </a:r>
            <a:r>
              <a:rPr lang="ja-JP" altLang="en-US" sz="2000" dirty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 </a:t>
            </a:r>
            <a:r>
              <a:rPr lang="ja-JP" altLang="en-US" sz="20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 　　　　   </a:t>
            </a:r>
            <a:r>
              <a:rPr kumimoji="1" lang="ja-JP" altLang="en-US" sz="20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＝３２</a:t>
            </a:r>
            <a:r>
              <a:rPr kumimoji="1" lang="en-US" altLang="ja-JP" sz="20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÷</a:t>
            </a:r>
            <a:r>
              <a:rPr kumimoji="1" lang="ja-JP" altLang="en-US" sz="20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２</a:t>
            </a:r>
            <a:endParaRPr kumimoji="1" lang="en-US" altLang="ja-JP" sz="2000" dirty="0" smtClean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  <a:p>
            <a:pPr lvl="0">
              <a:defRPr/>
            </a:pPr>
            <a:r>
              <a:rPr kumimoji="1" lang="ja-JP" altLang="en-US" sz="20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　　　　　　　　　　  ＝１６（人）</a:t>
            </a:r>
            <a:endParaRPr kumimoji="1" lang="en-US" altLang="ja-JP" sz="2000" dirty="0" smtClean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  <a:p>
            <a:pPr lvl="0">
              <a:defRPr/>
            </a:pPr>
            <a:r>
              <a:rPr kumimoji="1" lang="ja-JP" altLang="en-US" sz="20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男子の人数は、１６＋６＝２２（人）　</a:t>
            </a:r>
            <a:endParaRPr kumimoji="1" lang="en-US" altLang="ja-JP" sz="2000" dirty="0" smtClean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  <a:p>
            <a:pPr lvl="0" algn="r">
              <a:defRPr/>
            </a:pPr>
            <a:r>
              <a:rPr kumimoji="1" lang="ja-JP" altLang="en-US" sz="20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（答え）男子２２人、女子１６人</a:t>
            </a:r>
            <a:endParaRPr kumimoji="1" lang="ja-JP" altLang="en-US" sz="2000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1851791" y="3507429"/>
            <a:ext cx="5351678" cy="461665"/>
          </a:xfrm>
          <a:prstGeom prst="rect">
            <a:avLst/>
          </a:prstGeom>
          <a:ln w="3810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ja-JP" altLang="en-US" sz="2400" b="1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和と差の公式（</a:t>
            </a:r>
            <a:r>
              <a:rPr lang="ja-JP" altLang="en-US" sz="2400" b="1" dirty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小さい方</a:t>
            </a:r>
            <a:r>
              <a:rPr lang="ja-JP" altLang="en-US" sz="2400" b="1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）＝</a:t>
            </a:r>
            <a:r>
              <a:rPr lang="ja-JP" altLang="en-US" sz="2400" b="1" dirty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（和－差）</a:t>
            </a:r>
            <a:r>
              <a:rPr lang="en-US" altLang="ja-JP" sz="2400" b="1" dirty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÷</a:t>
            </a:r>
            <a:r>
              <a:rPr lang="ja-JP" altLang="en-US" sz="2400" b="1" dirty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２</a:t>
            </a:r>
            <a:endParaRPr lang="en-US" altLang="ja-JP" sz="2400" b="1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365550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4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500"/>
                                        <p:tgtEl>
                                          <p:spTgt spid="4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30" grpId="0"/>
      <p:bldP spid="31" grpId="0"/>
      <p:bldP spid="35" grpId="0" animBg="1"/>
      <p:bldP spid="36" grpId="0" animBg="1"/>
      <p:bldP spid="37" grpId="0" animBg="1"/>
      <p:bldP spid="38" grpId="0" animBg="1"/>
      <p:bldP spid="45" grpId="0" animBg="1"/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215" y="406797"/>
            <a:ext cx="1011237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角丸四角形吹き出し 4"/>
          <p:cNvSpPr/>
          <p:nvPr/>
        </p:nvSpPr>
        <p:spPr>
          <a:xfrm>
            <a:off x="1344055" y="281948"/>
            <a:ext cx="7496192" cy="894772"/>
          </a:xfrm>
          <a:prstGeom prst="wedgeRoundRectCallout">
            <a:avLst>
              <a:gd name="adj1" fmla="val -53330"/>
              <a:gd name="adj2" fmla="val 20435"/>
              <a:gd name="adj3" fmla="val 16667"/>
            </a:avLst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 anchorCtr="0"/>
          <a:lstStyle/>
          <a:p>
            <a:pPr lvl="0">
              <a:defRPr/>
            </a:pPr>
            <a:r>
              <a:rPr kumimoji="0" lang="ja-JP" altLang="en-US" sz="2400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まわりの長さが</a:t>
            </a:r>
            <a:r>
              <a:rPr kumimoji="0" lang="en-US" altLang="ja-JP" sz="2400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48cm</a:t>
            </a:r>
            <a:r>
              <a:rPr kumimoji="0" lang="ja-JP" altLang="en-US" sz="2400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の長方形があります。横の</a:t>
            </a:r>
            <a:r>
              <a:rPr kumimoji="0" lang="ja-JP" altLang="en-US" sz="2400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長さが縦の</a:t>
            </a:r>
            <a:r>
              <a:rPr kumimoji="0" lang="ja-JP" altLang="en-US" sz="2400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長さよりも</a:t>
            </a:r>
            <a:r>
              <a:rPr kumimoji="0" lang="en-US" altLang="ja-JP" sz="2400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4cm</a:t>
            </a:r>
            <a:r>
              <a:rPr kumimoji="0" lang="ja-JP" altLang="en-US" sz="2400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長く</a:t>
            </a:r>
            <a:r>
              <a:rPr kumimoji="0" lang="ja-JP" altLang="en-US" sz="2400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なっています。長方形の面積を求めなさい。</a:t>
            </a:r>
            <a:endParaRPr kumimoji="0" lang="en-US" altLang="ja-JP" sz="2400" kern="0" dirty="0" smtClean="0">
              <a:solidFill>
                <a:prstClr val="black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624363" y="3710109"/>
            <a:ext cx="1038177" cy="461665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解き方</a:t>
            </a:r>
            <a:endParaRPr kumimoji="1" lang="ja-JP" altLang="en-US" sz="2400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1851791" y="4284800"/>
            <a:ext cx="6480720" cy="2246769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kumimoji="1" lang="ja-JP" altLang="en-US" sz="20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縦と横の長さの和は２４ｃｍ、差は４ｃｍなので</a:t>
            </a:r>
            <a:endParaRPr kumimoji="1" lang="en-US" altLang="ja-JP" sz="2000" dirty="0" smtClean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  <a:p>
            <a:pPr lvl="0">
              <a:defRPr/>
            </a:pPr>
            <a:r>
              <a:rPr kumimoji="1" lang="ja-JP" altLang="en-US" sz="20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和と差の公式の小さい方の求め方を使って</a:t>
            </a:r>
            <a:endParaRPr kumimoji="1" lang="en-US" altLang="ja-JP" sz="2000" dirty="0" smtClean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  <a:p>
            <a:pPr lvl="0">
              <a:defRPr/>
            </a:pPr>
            <a:r>
              <a:rPr kumimoji="1" lang="ja-JP" altLang="en-US" sz="20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縦の長さ（小さい方） ＝（和－差）</a:t>
            </a:r>
            <a:r>
              <a:rPr kumimoji="1" lang="en-US" altLang="ja-JP" sz="20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÷</a:t>
            </a:r>
            <a:r>
              <a:rPr kumimoji="1" lang="ja-JP" altLang="en-US" sz="20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２</a:t>
            </a:r>
            <a:endParaRPr kumimoji="1" lang="en-US" altLang="ja-JP" sz="2000" dirty="0" smtClean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  <a:p>
            <a:pPr lvl="0">
              <a:defRPr/>
            </a:pPr>
            <a:r>
              <a:rPr kumimoji="1" lang="ja-JP" altLang="en-US" sz="20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　　　　　  　　  ＝（２４－４）</a:t>
            </a:r>
            <a:r>
              <a:rPr kumimoji="1" lang="en-US" altLang="ja-JP" sz="20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÷</a:t>
            </a:r>
            <a:r>
              <a:rPr kumimoji="1" lang="ja-JP" altLang="en-US" sz="20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２</a:t>
            </a:r>
            <a:endParaRPr kumimoji="1" lang="en-US" altLang="ja-JP" sz="2000" dirty="0" smtClean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  <a:p>
            <a:pPr lvl="0">
              <a:defRPr/>
            </a:pPr>
            <a:r>
              <a:rPr kumimoji="1" lang="ja-JP" altLang="en-US" sz="20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　　　　　</a:t>
            </a:r>
            <a:r>
              <a:rPr lang="ja-JP" altLang="en-US" sz="2000" dirty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 </a:t>
            </a:r>
            <a:r>
              <a:rPr lang="ja-JP" altLang="en-US" sz="20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 　　  </a:t>
            </a:r>
            <a:r>
              <a:rPr kumimoji="1" lang="ja-JP" altLang="en-US" sz="20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＝２０</a:t>
            </a:r>
            <a:r>
              <a:rPr kumimoji="1" lang="en-US" altLang="ja-JP" sz="20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÷</a:t>
            </a:r>
            <a:r>
              <a:rPr kumimoji="1" lang="ja-JP" altLang="en-US" sz="20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２</a:t>
            </a:r>
            <a:endParaRPr kumimoji="1" lang="en-US" altLang="ja-JP" sz="2000" dirty="0" smtClean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  <a:p>
            <a:pPr lvl="0">
              <a:defRPr/>
            </a:pPr>
            <a:r>
              <a:rPr kumimoji="1" lang="ja-JP" altLang="en-US" sz="20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　　　　　　　　 ＝１０（ｃｍ）</a:t>
            </a:r>
            <a:endParaRPr kumimoji="1" lang="en-US" altLang="ja-JP" sz="2000" dirty="0" smtClean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  <a:p>
            <a:pPr lvl="0">
              <a:defRPr/>
            </a:pPr>
            <a:r>
              <a:rPr kumimoji="1" lang="ja-JP" altLang="en-US" sz="20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横の長さは１４ｃｍなので、面積は１０</a:t>
            </a:r>
            <a:r>
              <a:rPr kumimoji="1" lang="en-US" altLang="ja-JP" sz="20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×</a:t>
            </a:r>
            <a:r>
              <a:rPr kumimoji="1" lang="ja-JP" altLang="en-US" sz="20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１４＝１４０（ｃｍ</a:t>
            </a:r>
            <a:r>
              <a:rPr kumimoji="1" lang="ja-JP" altLang="en-US" sz="1500" baseline="280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２</a:t>
            </a:r>
            <a:r>
              <a:rPr kumimoji="1" lang="ja-JP" altLang="en-US" sz="20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）</a:t>
            </a:r>
            <a:endParaRPr kumimoji="1" lang="ja-JP" altLang="en-US" sz="2000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1851791" y="3710109"/>
            <a:ext cx="5351678" cy="461665"/>
          </a:xfrm>
          <a:prstGeom prst="rect">
            <a:avLst/>
          </a:prstGeom>
          <a:ln w="3810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ja-JP" altLang="en-US" sz="2400" b="1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和と差の公式（</a:t>
            </a:r>
            <a:r>
              <a:rPr lang="ja-JP" altLang="en-US" sz="2400" b="1" dirty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小さい方</a:t>
            </a:r>
            <a:r>
              <a:rPr lang="ja-JP" altLang="en-US" sz="2400" b="1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）＝</a:t>
            </a:r>
            <a:r>
              <a:rPr lang="ja-JP" altLang="en-US" sz="2400" b="1" dirty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（和－差）</a:t>
            </a:r>
            <a:r>
              <a:rPr lang="en-US" altLang="ja-JP" sz="2400" b="1" dirty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÷</a:t>
            </a:r>
            <a:r>
              <a:rPr lang="ja-JP" altLang="en-US" sz="2400" b="1" dirty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２</a:t>
            </a:r>
            <a:endParaRPr lang="en-US" altLang="ja-JP" sz="2400" b="1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19" name="角丸四角形吹き出し 18"/>
          <p:cNvSpPr/>
          <p:nvPr/>
        </p:nvSpPr>
        <p:spPr>
          <a:xfrm>
            <a:off x="1360688" y="1271551"/>
            <a:ext cx="5587576" cy="461665"/>
          </a:xfrm>
          <a:prstGeom prst="wedgeRoundRectCallout">
            <a:avLst>
              <a:gd name="adj1" fmla="val -53128"/>
              <a:gd name="adj2" fmla="val 5776"/>
              <a:gd name="adj3" fmla="val 16667"/>
            </a:avLst>
          </a:prstGeom>
          <a:gradFill rotWithShape="1">
            <a:gsLst>
              <a:gs pos="0">
                <a:srgbClr val="9BBB59">
                  <a:tint val="50000"/>
                  <a:satMod val="300000"/>
                </a:srgbClr>
              </a:gs>
              <a:gs pos="35000">
                <a:srgbClr val="9BBB59">
                  <a:tint val="37000"/>
                  <a:satMod val="300000"/>
                </a:srgbClr>
              </a:gs>
              <a:gs pos="100000">
                <a:srgbClr val="9BBB5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t"/>
          <a:lstStyle/>
          <a:p>
            <a:pPr lvl="0">
              <a:defRPr/>
            </a:pPr>
            <a:r>
              <a:rPr kumimoji="0" lang="ja-JP" altLang="en-US" sz="2000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長方形の縦と横の長さについて、和と差を求めます。</a:t>
            </a:r>
            <a:endParaRPr kumimoji="0" lang="ja-JP" altLang="en-US" sz="2000" kern="0" dirty="0">
              <a:solidFill>
                <a:prstClr val="black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grpSp>
        <p:nvGrpSpPr>
          <p:cNvPr id="6" name="グループ化 5"/>
          <p:cNvGrpSpPr/>
          <p:nvPr/>
        </p:nvGrpSpPr>
        <p:grpSpPr>
          <a:xfrm>
            <a:off x="1014582" y="1943407"/>
            <a:ext cx="2261074" cy="1562358"/>
            <a:chOff x="1014582" y="1943407"/>
            <a:chExt cx="2261074" cy="1562358"/>
          </a:xfrm>
        </p:grpSpPr>
        <p:sp>
          <p:nvSpPr>
            <p:cNvPr id="3" name="正方形/長方形 2"/>
            <p:cNvSpPr/>
            <p:nvPr/>
          </p:nvSpPr>
          <p:spPr>
            <a:xfrm>
              <a:off x="1475655" y="2425765"/>
              <a:ext cx="1800000" cy="1080000"/>
            </a:xfrm>
            <a:prstGeom prst="rect">
              <a:avLst/>
            </a:prstGeom>
            <a:noFill/>
            <a:ln w="28575">
              <a:solidFill>
                <a:srgbClr val="0070C0"/>
              </a:solidFill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grpSp>
          <p:nvGrpSpPr>
            <p:cNvPr id="20" name="グループ化 19"/>
            <p:cNvGrpSpPr/>
            <p:nvPr/>
          </p:nvGrpSpPr>
          <p:grpSpPr>
            <a:xfrm>
              <a:off x="1475656" y="1943407"/>
              <a:ext cx="1800000" cy="923846"/>
              <a:chOff x="1905621" y="2078957"/>
              <a:chExt cx="4680000" cy="1039609"/>
            </a:xfrm>
          </p:grpSpPr>
          <p:sp>
            <p:nvSpPr>
              <p:cNvPr id="21" name="円弧 20"/>
              <p:cNvSpPr/>
              <p:nvPr/>
            </p:nvSpPr>
            <p:spPr>
              <a:xfrm rot="5400000" flipH="1">
                <a:off x="3777569" y="310514"/>
                <a:ext cx="936104" cy="4680000"/>
              </a:xfrm>
              <a:prstGeom prst="arc">
                <a:avLst>
                  <a:gd name="adj1" fmla="val 16200000"/>
                  <a:gd name="adj2" fmla="val 5367265"/>
                </a:avLst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23" name="正方形/長方形 22"/>
              <p:cNvSpPr/>
              <p:nvPr/>
            </p:nvSpPr>
            <p:spPr>
              <a:xfrm>
                <a:off x="2670821" y="2078957"/>
                <a:ext cx="3074126" cy="415611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lIns="36000" rIns="36000" anchor="ctr" anchorCtr="0">
                <a:spAutoFit/>
              </a:bodyPr>
              <a:lstStyle/>
              <a:p>
                <a:pPr lvl="0" algn="ctr"/>
                <a:r>
                  <a:rPr lang="ja-JP" altLang="en-US" b="1" dirty="0" smtClean="0">
                    <a:solidFill>
                      <a:srgbClr val="002060"/>
                    </a:solidFill>
                    <a:latin typeface="AR P丸ゴシック体M" panose="020F0600000000000000" pitchFamily="50" charset="-128"/>
                    <a:ea typeface="AR P丸ゴシック体M" panose="020F0600000000000000" pitchFamily="50" charset="-128"/>
                  </a:rPr>
                  <a:t>横＝縦＋４</a:t>
                </a:r>
                <a:endParaRPr lang="ja-JP" altLang="en-US" b="1" dirty="0">
                  <a:solidFill>
                    <a:srgbClr val="002060"/>
                  </a:solidFill>
                  <a:latin typeface="AR P丸ゴシック体M" panose="020F0600000000000000" pitchFamily="50" charset="-128"/>
                  <a:ea typeface="AR P丸ゴシック体M" panose="020F0600000000000000" pitchFamily="50" charset="-128"/>
                </a:endParaRPr>
              </a:p>
            </p:txBody>
          </p:sp>
        </p:grpSp>
        <p:grpSp>
          <p:nvGrpSpPr>
            <p:cNvPr id="25" name="グループ化 24"/>
            <p:cNvGrpSpPr/>
            <p:nvPr/>
          </p:nvGrpSpPr>
          <p:grpSpPr>
            <a:xfrm rot="16200000">
              <a:off x="895790" y="2544439"/>
              <a:ext cx="1080000" cy="842416"/>
              <a:chOff x="1867884" y="1997323"/>
              <a:chExt cx="4680000" cy="1121242"/>
            </a:xfrm>
          </p:grpSpPr>
          <p:sp>
            <p:nvSpPr>
              <p:cNvPr id="26" name="円弧 25"/>
              <p:cNvSpPr/>
              <p:nvPr/>
            </p:nvSpPr>
            <p:spPr>
              <a:xfrm rot="5400000" flipH="1">
                <a:off x="3739832" y="310514"/>
                <a:ext cx="936103" cy="4680000"/>
              </a:xfrm>
              <a:prstGeom prst="arc">
                <a:avLst>
                  <a:gd name="adj1" fmla="val 16200000"/>
                  <a:gd name="adj2" fmla="val 5367265"/>
                </a:avLst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27" name="正方形/長方形 26"/>
              <p:cNvSpPr/>
              <p:nvPr/>
            </p:nvSpPr>
            <p:spPr>
              <a:xfrm rot="5400000">
                <a:off x="4008723" y="1386943"/>
                <a:ext cx="434865" cy="1655626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lIns="36000" rIns="36000" anchor="ctr" anchorCtr="0">
                <a:spAutoFit/>
              </a:bodyPr>
              <a:lstStyle/>
              <a:p>
                <a:pPr lvl="0" algn="ctr"/>
                <a:r>
                  <a:rPr lang="ja-JP" altLang="en-US" b="1" dirty="0" smtClean="0">
                    <a:solidFill>
                      <a:srgbClr val="002060"/>
                    </a:solidFill>
                    <a:latin typeface="AR P丸ゴシック体M" panose="020F0600000000000000" pitchFamily="50" charset="-128"/>
                    <a:ea typeface="AR P丸ゴシック体M" panose="020F0600000000000000" pitchFamily="50" charset="-128"/>
                  </a:rPr>
                  <a:t>縦</a:t>
                </a:r>
                <a:endParaRPr lang="ja-JP" altLang="en-US" b="1" dirty="0">
                  <a:solidFill>
                    <a:srgbClr val="002060"/>
                  </a:solidFill>
                  <a:latin typeface="AR P丸ゴシック体M" panose="020F0600000000000000" pitchFamily="50" charset="-128"/>
                  <a:ea typeface="AR P丸ゴシック体M" panose="020F0600000000000000" pitchFamily="50" charset="-128"/>
                </a:endParaRPr>
              </a:p>
            </p:txBody>
          </p:sp>
        </p:grpSp>
      </p:grpSp>
      <p:sp>
        <p:nvSpPr>
          <p:cNvPr id="28" name="角丸四角形吹き出し 27"/>
          <p:cNvSpPr/>
          <p:nvPr/>
        </p:nvSpPr>
        <p:spPr>
          <a:xfrm>
            <a:off x="3597628" y="1970928"/>
            <a:ext cx="5242619" cy="799469"/>
          </a:xfrm>
          <a:prstGeom prst="wedgeRoundRectCallout">
            <a:avLst>
              <a:gd name="adj1" fmla="val -53128"/>
              <a:gd name="adj2" fmla="val 5776"/>
              <a:gd name="adj3" fmla="val 16667"/>
            </a:avLst>
          </a:prstGeom>
          <a:gradFill rotWithShape="1">
            <a:gsLst>
              <a:gs pos="0">
                <a:srgbClr val="9BBB59">
                  <a:tint val="50000"/>
                  <a:satMod val="300000"/>
                </a:srgbClr>
              </a:gs>
              <a:gs pos="35000">
                <a:srgbClr val="9BBB59">
                  <a:tint val="37000"/>
                  <a:satMod val="300000"/>
                </a:srgbClr>
              </a:gs>
              <a:gs pos="100000">
                <a:srgbClr val="9BBB5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t"/>
          <a:lstStyle/>
          <a:p>
            <a:pPr lvl="0">
              <a:defRPr/>
            </a:pPr>
            <a:r>
              <a:rPr kumimoji="0" lang="ja-JP" altLang="en-US" sz="2000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周りの長さが４８ｃｍなので、縦と横の長さの和は</a:t>
            </a:r>
            <a:endParaRPr kumimoji="0" lang="en-US" altLang="ja-JP" sz="2000" kern="0" dirty="0" smtClean="0">
              <a:solidFill>
                <a:prstClr val="black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  <a:p>
            <a:pPr lvl="0">
              <a:defRPr/>
            </a:pPr>
            <a:r>
              <a:rPr kumimoji="0" lang="ja-JP" altLang="en-US" sz="2000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４８</a:t>
            </a:r>
            <a:r>
              <a:rPr kumimoji="0" lang="en-US" altLang="ja-JP" sz="2000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÷</a:t>
            </a:r>
            <a:r>
              <a:rPr kumimoji="0" lang="ja-JP" altLang="en-US" sz="2000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２＝２４ｃｍです。</a:t>
            </a:r>
            <a:endParaRPr kumimoji="0" lang="en-US" altLang="ja-JP" sz="2000" kern="0" dirty="0" smtClean="0">
              <a:solidFill>
                <a:prstClr val="black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39" name="角丸四角形吹き出し 38"/>
          <p:cNvSpPr/>
          <p:nvPr/>
        </p:nvSpPr>
        <p:spPr>
          <a:xfrm>
            <a:off x="3598939" y="2931940"/>
            <a:ext cx="5242619" cy="441049"/>
          </a:xfrm>
          <a:prstGeom prst="wedgeRoundRectCallout">
            <a:avLst>
              <a:gd name="adj1" fmla="val -53128"/>
              <a:gd name="adj2" fmla="val 5776"/>
              <a:gd name="adj3" fmla="val 16667"/>
            </a:avLst>
          </a:prstGeom>
          <a:gradFill rotWithShape="1">
            <a:gsLst>
              <a:gs pos="0">
                <a:srgbClr val="9BBB59">
                  <a:tint val="50000"/>
                  <a:satMod val="300000"/>
                </a:srgbClr>
              </a:gs>
              <a:gs pos="35000">
                <a:srgbClr val="9BBB59">
                  <a:tint val="37000"/>
                  <a:satMod val="300000"/>
                </a:srgbClr>
              </a:gs>
              <a:gs pos="100000">
                <a:srgbClr val="9BBB5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t"/>
          <a:lstStyle/>
          <a:p>
            <a:pPr lvl="0">
              <a:defRPr/>
            </a:pPr>
            <a:r>
              <a:rPr kumimoji="0" lang="ja-JP" altLang="en-US" sz="2000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縦と横の長さの差は、４ｃｍです。</a:t>
            </a:r>
            <a:endParaRPr kumimoji="0" lang="en-US" altLang="ja-JP" sz="2000" kern="0" dirty="0" smtClean="0">
              <a:solidFill>
                <a:prstClr val="black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92588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4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45" grpId="0" animBg="1"/>
      <p:bldP spid="2" grpId="0" animBg="1"/>
      <p:bldP spid="19" grpId="0" animBg="1"/>
      <p:bldP spid="28" grpId="0" animBg="1"/>
      <p:bldP spid="3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215" y="406797"/>
            <a:ext cx="1011237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角丸四角形吹き出し 4"/>
          <p:cNvSpPr/>
          <p:nvPr/>
        </p:nvSpPr>
        <p:spPr>
          <a:xfrm>
            <a:off x="1344055" y="281948"/>
            <a:ext cx="7496192" cy="1245906"/>
          </a:xfrm>
          <a:prstGeom prst="wedgeRoundRectCallout">
            <a:avLst>
              <a:gd name="adj1" fmla="val -53330"/>
              <a:gd name="adj2" fmla="val 20435"/>
              <a:gd name="adj3" fmla="val 16667"/>
            </a:avLst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 anchorCtr="0"/>
          <a:lstStyle/>
          <a:p>
            <a:pPr lvl="0">
              <a:defRPr/>
            </a:pPr>
            <a:r>
              <a:rPr kumimoji="0" lang="en-US" altLang="ja-JP" sz="2400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【</a:t>
            </a:r>
            <a:r>
              <a:rPr kumimoji="0" lang="ja-JP" altLang="en-US" sz="2400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３つの数の和と差の問題</a:t>
            </a:r>
            <a:r>
              <a:rPr kumimoji="0" lang="en-US" altLang="ja-JP" sz="2400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】</a:t>
            </a:r>
          </a:p>
          <a:p>
            <a:pPr lvl="0">
              <a:defRPr/>
            </a:pPr>
            <a:r>
              <a:rPr kumimoji="0" lang="ja-JP" altLang="en-US" sz="2400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Ａ</a:t>
            </a:r>
            <a:r>
              <a:rPr kumimoji="0" lang="ja-JP" altLang="en-US" sz="2400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、Ｂ、Ｃの３つの数があり、ＡからＢを引くと</a:t>
            </a:r>
            <a:r>
              <a:rPr kumimoji="0" lang="en-US" altLang="ja-JP" sz="2400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12</a:t>
            </a:r>
            <a:r>
              <a:rPr kumimoji="0" lang="ja-JP" altLang="en-US" sz="2400" kern="0" dirty="0" err="1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、</a:t>
            </a:r>
            <a:r>
              <a:rPr kumimoji="0" lang="ja-JP" altLang="en-US" sz="2400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ＢからＣを引くと８、ＡとＣ</a:t>
            </a:r>
            <a:r>
              <a:rPr kumimoji="0" lang="ja-JP" altLang="en-US" sz="2400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の和</a:t>
            </a:r>
            <a:r>
              <a:rPr kumimoji="0" lang="ja-JP" altLang="en-US" sz="2400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は</a:t>
            </a:r>
            <a:r>
              <a:rPr kumimoji="0" lang="en-US" altLang="ja-JP" sz="2400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50</a:t>
            </a:r>
            <a:r>
              <a:rPr kumimoji="0" lang="ja-JP" altLang="en-US" sz="2400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です。Ｂの数を求めなさい。</a:t>
            </a:r>
            <a:endParaRPr kumimoji="0" lang="en-US" altLang="ja-JP" sz="2400" kern="0" dirty="0" smtClean="0">
              <a:solidFill>
                <a:prstClr val="black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523973" y="4577869"/>
            <a:ext cx="1038177" cy="461665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解き方</a:t>
            </a:r>
            <a:endParaRPr kumimoji="1" lang="ja-JP" altLang="en-US" sz="2400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graphicFrame>
        <p:nvGraphicFramePr>
          <p:cNvPr id="22" name="表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8702982"/>
              </p:ext>
            </p:extLst>
          </p:nvPr>
        </p:nvGraphicFramePr>
        <p:xfrm>
          <a:off x="1344055" y="2502592"/>
          <a:ext cx="3963201" cy="180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2995"/>
                <a:gridCol w="792088"/>
                <a:gridCol w="596308"/>
                <a:gridCol w="471810"/>
              </a:tblGrid>
              <a:tr h="180000">
                <a:tc gridSpan="2">
                  <a:txBody>
                    <a:bodyPr/>
                    <a:lstStyle/>
                    <a:p>
                      <a:endParaRPr kumimoji="1" lang="ja-JP" altLang="en-US" sz="1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kumimoji="1" lang="ja-JP" altLang="en-US" sz="1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180000">
                <a:tc gridSpan="2">
                  <a:txBody>
                    <a:bodyPr/>
                    <a:lstStyle/>
                    <a:p>
                      <a:endParaRPr kumimoji="1" lang="ja-JP" altLang="en-US" sz="1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kumimoji="1" lang="ja-JP" altLang="en-US" sz="1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60000">
                <a:tc gridSpan="2">
                  <a:txBody>
                    <a:bodyPr/>
                    <a:lstStyle/>
                    <a:p>
                      <a:endParaRPr kumimoji="1" lang="ja-JP" altLang="en-US" sz="1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kumimoji="1" lang="ja-JP" altLang="en-US" sz="100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180000">
                <a:tc>
                  <a:txBody>
                    <a:bodyPr/>
                    <a:lstStyle/>
                    <a:p>
                      <a:endParaRPr kumimoji="1" lang="ja-JP" altLang="en-US" sz="1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endParaRPr kumimoji="1" lang="ja-JP" altLang="en-US" sz="1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180000">
                <a:tc>
                  <a:txBody>
                    <a:bodyPr/>
                    <a:lstStyle/>
                    <a:p>
                      <a:endParaRPr kumimoji="1" lang="ja-JP" altLang="en-US" sz="1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endParaRPr kumimoji="1" lang="ja-JP" altLang="en-US" sz="1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60000">
                <a:tc gridSpan="2">
                  <a:txBody>
                    <a:bodyPr/>
                    <a:lstStyle/>
                    <a:p>
                      <a:endParaRPr kumimoji="1" lang="ja-JP" altLang="en-US" sz="1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kumimoji="1" lang="ja-JP" altLang="en-US" sz="100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180000">
                <a:tc>
                  <a:txBody>
                    <a:bodyPr/>
                    <a:lstStyle/>
                    <a:p>
                      <a:endParaRPr kumimoji="1" lang="ja-JP" altLang="en-US" sz="1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2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endParaRPr kumimoji="1" lang="ja-JP" altLang="en-US" sz="100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180000">
                <a:tc>
                  <a:txBody>
                    <a:bodyPr/>
                    <a:lstStyle/>
                    <a:p>
                      <a:endParaRPr kumimoji="1" lang="ja-JP" altLang="en-US" sz="1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2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0" name="テキスト ボックス 29"/>
          <p:cNvSpPr txBox="1"/>
          <p:nvPr/>
        </p:nvSpPr>
        <p:spPr>
          <a:xfrm>
            <a:off x="859576" y="2502592"/>
            <a:ext cx="4762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/>
              <a:t>Ａ</a:t>
            </a:r>
            <a:endParaRPr kumimoji="1" lang="ja-JP" altLang="en-US" sz="2400" dirty="0"/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859576" y="3189073"/>
            <a:ext cx="3669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/>
              <a:t>Ｂ</a:t>
            </a:r>
            <a:endParaRPr kumimoji="1" lang="ja-JP" altLang="en-US" sz="2400" dirty="0"/>
          </a:p>
        </p:txBody>
      </p:sp>
      <p:grpSp>
        <p:nvGrpSpPr>
          <p:cNvPr id="32" name="グループ化 31"/>
          <p:cNvGrpSpPr/>
          <p:nvPr/>
        </p:nvGrpSpPr>
        <p:grpSpPr>
          <a:xfrm>
            <a:off x="4247820" y="2055798"/>
            <a:ext cx="1044000" cy="1114974"/>
            <a:chOff x="1867887" y="2068924"/>
            <a:chExt cx="4680000" cy="1114974"/>
          </a:xfrm>
        </p:grpSpPr>
        <p:sp>
          <p:nvSpPr>
            <p:cNvPr id="33" name="円弧 32"/>
            <p:cNvSpPr/>
            <p:nvPr/>
          </p:nvSpPr>
          <p:spPr>
            <a:xfrm rot="5400000" flipH="1">
              <a:off x="3739835" y="375846"/>
              <a:ext cx="936104" cy="4680000"/>
            </a:xfrm>
            <a:prstGeom prst="arc">
              <a:avLst>
                <a:gd name="adj1" fmla="val 16200000"/>
                <a:gd name="adj2" fmla="val 5367265"/>
              </a:avLst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34" name="正方形/長方形 33"/>
            <p:cNvSpPr/>
            <p:nvPr/>
          </p:nvSpPr>
          <p:spPr>
            <a:xfrm>
              <a:off x="3239504" y="2068924"/>
              <a:ext cx="1936767" cy="40011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36000" rIns="36000" anchor="ctr" anchorCtr="0">
              <a:spAutoFit/>
            </a:bodyPr>
            <a:lstStyle/>
            <a:p>
              <a:pPr lvl="0" algn="ctr"/>
              <a:r>
                <a:rPr lang="ja-JP" altLang="en-US" sz="2000" b="1" dirty="0" smtClean="0">
                  <a:solidFill>
                    <a:srgbClr val="002060"/>
                  </a:solidFill>
                  <a:latin typeface="AR P丸ゴシック体M" panose="020F0600000000000000" pitchFamily="50" charset="-128"/>
                  <a:ea typeface="AR P丸ゴシック体M" panose="020F0600000000000000" pitchFamily="50" charset="-128"/>
                </a:rPr>
                <a:t>１２</a:t>
              </a:r>
              <a:endParaRPr lang="ja-JP" altLang="en-US" sz="2000" b="1" dirty="0">
                <a:solidFill>
                  <a:srgbClr val="00206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endParaRPr>
            </a:p>
          </p:txBody>
        </p:sp>
      </p:grpSp>
      <p:sp>
        <p:nvSpPr>
          <p:cNvPr id="36" name="正方形/長方形 35"/>
          <p:cNvSpPr/>
          <p:nvPr/>
        </p:nvSpPr>
        <p:spPr>
          <a:xfrm>
            <a:off x="5911181" y="3219850"/>
            <a:ext cx="669213" cy="400110"/>
          </a:xfrm>
          <a:prstGeom prst="rect">
            <a:avLst/>
          </a:prstGeom>
          <a:solidFill>
            <a:schemeClr val="bg1"/>
          </a:solidFill>
        </p:spPr>
        <p:txBody>
          <a:bodyPr wrap="square" lIns="36000" rIns="36000">
            <a:spAutoFit/>
          </a:bodyPr>
          <a:lstStyle/>
          <a:p>
            <a:pPr lvl="0" algn="ctr"/>
            <a:r>
              <a:rPr lang="ja-JP" altLang="en-US" sz="2000" b="1" dirty="0" smtClean="0">
                <a:solidFill>
                  <a:srgbClr val="00206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５０</a:t>
            </a:r>
            <a:endParaRPr lang="ja-JP" altLang="en-US" sz="2000" b="1" dirty="0">
              <a:solidFill>
                <a:srgbClr val="00206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37" name="正方形/長方形 36"/>
          <p:cNvSpPr/>
          <p:nvPr/>
        </p:nvSpPr>
        <p:spPr>
          <a:xfrm>
            <a:off x="6075341" y="2837164"/>
            <a:ext cx="348039" cy="46166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lvl="0" algn="ctr"/>
            <a:r>
              <a:rPr lang="ja-JP" altLang="en-US" sz="2400" b="1" dirty="0" smtClean="0">
                <a:solidFill>
                  <a:srgbClr val="00206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和</a:t>
            </a:r>
            <a:endParaRPr lang="ja-JP" altLang="en-US" sz="2400" b="1" dirty="0">
              <a:solidFill>
                <a:srgbClr val="00206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38" name="正方形/長方形 37"/>
          <p:cNvSpPr/>
          <p:nvPr/>
        </p:nvSpPr>
        <p:spPr>
          <a:xfrm>
            <a:off x="3971481" y="4128464"/>
            <a:ext cx="1044000" cy="40011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lvl="0" algn="ctr"/>
            <a:r>
              <a:rPr lang="ja-JP" altLang="en-US" sz="2000" b="1" dirty="0" smtClean="0">
                <a:solidFill>
                  <a:srgbClr val="00206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差２０</a:t>
            </a:r>
            <a:endParaRPr lang="ja-JP" altLang="en-US" sz="2000" b="1" dirty="0">
              <a:solidFill>
                <a:srgbClr val="00206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1745484" y="4586352"/>
            <a:ext cx="6480720" cy="1938992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kumimoji="1" lang="ja-JP" altLang="en-US" sz="20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ＡとＣの和は５０、ＡとＣの差は２０だから</a:t>
            </a:r>
            <a:endParaRPr kumimoji="1" lang="en-US" altLang="ja-JP" sz="2000" dirty="0" smtClean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  <a:p>
            <a:pPr lvl="0">
              <a:defRPr/>
            </a:pPr>
            <a:r>
              <a:rPr kumimoji="1" lang="ja-JP" altLang="en-US" sz="20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和と差の公式の小さい方の求め方を使って</a:t>
            </a:r>
            <a:endParaRPr kumimoji="1" lang="en-US" altLang="ja-JP" sz="2000" dirty="0" smtClean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  <a:p>
            <a:pPr lvl="0">
              <a:defRPr/>
            </a:pPr>
            <a:r>
              <a:rPr kumimoji="1" lang="ja-JP" altLang="en-US" sz="20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Ｃ（小さい方） ＝（和－差）</a:t>
            </a:r>
            <a:r>
              <a:rPr kumimoji="1" lang="en-US" altLang="ja-JP" sz="20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÷</a:t>
            </a:r>
            <a:r>
              <a:rPr kumimoji="1" lang="ja-JP" altLang="en-US" sz="20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２</a:t>
            </a:r>
            <a:endParaRPr kumimoji="1" lang="en-US" altLang="ja-JP" sz="2000" dirty="0" smtClean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  <a:p>
            <a:pPr lvl="0">
              <a:defRPr/>
            </a:pPr>
            <a:r>
              <a:rPr kumimoji="1" lang="ja-JP" altLang="en-US" sz="20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　  　　　   ＝（５０－２０）</a:t>
            </a:r>
            <a:r>
              <a:rPr kumimoji="1" lang="en-US" altLang="ja-JP" sz="20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÷</a:t>
            </a:r>
            <a:r>
              <a:rPr kumimoji="1" lang="ja-JP" altLang="en-US" sz="20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２</a:t>
            </a:r>
            <a:endParaRPr kumimoji="1" lang="en-US" altLang="ja-JP" sz="2000" dirty="0" smtClean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  <a:p>
            <a:pPr lvl="0">
              <a:defRPr/>
            </a:pPr>
            <a:r>
              <a:rPr kumimoji="1" lang="ja-JP" altLang="en-US" sz="20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　　  </a:t>
            </a:r>
            <a:r>
              <a:rPr lang="ja-JP" altLang="en-US" sz="20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　　   </a:t>
            </a:r>
            <a:r>
              <a:rPr kumimoji="1" lang="ja-JP" altLang="en-US" sz="20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＝３０</a:t>
            </a:r>
            <a:r>
              <a:rPr kumimoji="1" lang="en-US" altLang="ja-JP" sz="20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÷</a:t>
            </a:r>
            <a:r>
              <a:rPr kumimoji="1" lang="ja-JP" altLang="en-US" sz="20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２ ＝１５</a:t>
            </a:r>
            <a:endParaRPr kumimoji="1" lang="en-US" altLang="ja-JP" sz="2000" dirty="0" smtClean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  <a:p>
            <a:pPr lvl="0">
              <a:defRPr/>
            </a:pPr>
            <a:r>
              <a:rPr kumimoji="1" lang="ja-JP" altLang="en-US" sz="20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ＢはＣより８大きいから、１５＋８＝２３　　　（答え）Ｂは２３</a:t>
            </a:r>
            <a:endParaRPr kumimoji="1" lang="ja-JP" altLang="en-US" sz="2000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859576" y="3901240"/>
            <a:ext cx="3669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/>
              <a:t>Ｃ</a:t>
            </a:r>
            <a:endParaRPr kumimoji="1" lang="ja-JP" altLang="en-US" sz="2400" dirty="0"/>
          </a:p>
        </p:txBody>
      </p:sp>
      <p:grpSp>
        <p:nvGrpSpPr>
          <p:cNvPr id="20" name="グループ化 19"/>
          <p:cNvGrpSpPr/>
          <p:nvPr/>
        </p:nvGrpSpPr>
        <p:grpSpPr>
          <a:xfrm>
            <a:off x="3445201" y="2786352"/>
            <a:ext cx="792000" cy="1114974"/>
            <a:chOff x="1867887" y="2068924"/>
            <a:chExt cx="4680000" cy="1114974"/>
          </a:xfrm>
        </p:grpSpPr>
        <p:sp>
          <p:nvSpPr>
            <p:cNvPr id="21" name="円弧 20"/>
            <p:cNvSpPr/>
            <p:nvPr/>
          </p:nvSpPr>
          <p:spPr>
            <a:xfrm rot="5400000" flipH="1">
              <a:off x="3739835" y="375846"/>
              <a:ext cx="936104" cy="4680000"/>
            </a:xfrm>
            <a:prstGeom prst="arc">
              <a:avLst>
                <a:gd name="adj1" fmla="val 16200000"/>
                <a:gd name="adj2" fmla="val 5367265"/>
              </a:avLst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3" name="正方形/長方形 22"/>
            <p:cNvSpPr/>
            <p:nvPr/>
          </p:nvSpPr>
          <p:spPr>
            <a:xfrm>
              <a:off x="3239505" y="2068924"/>
              <a:ext cx="1936770" cy="40011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36000" rIns="36000" anchor="ctr" anchorCtr="0">
              <a:spAutoFit/>
            </a:bodyPr>
            <a:lstStyle/>
            <a:p>
              <a:pPr lvl="0" algn="ctr"/>
              <a:r>
                <a:rPr lang="ja-JP" altLang="en-US" sz="2000" b="1" dirty="0" smtClean="0">
                  <a:solidFill>
                    <a:srgbClr val="002060"/>
                  </a:solidFill>
                  <a:latin typeface="AR P丸ゴシック体M" panose="020F0600000000000000" pitchFamily="50" charset="-128"/>
                  <a:ea typeface="AR P丸ゴシック体M" panose="020F0600000000000000" pitchFamily="50" charset="-128"/>
                </a:rPr>
                <a:t>８</a:t>
              </a:r>
              <a:endParaRPr lang="ja-JP" altLang="en-US" sz="2000" b="1" dirty="0">
                <a:solidFill>
                  <a:srgbClr val="00206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endParaRPr>
            </a:p>
          </p:txBody>
        </p:sp>
      </p:grpSp>
      <p:cxnSp>
        <p:nvCxnSpPr>
          <p:cNvPr id="6" name="直線コネクタ 5"/>
          <p:cNvCxnSpPr/>
          <p:nvPr/>
        </p:nvCxnSpPr>
        <p:spPr>
          <a:xfrm>
            <a:off x="5315439" y="2702720"/>
            <a:ext cx="532930" cy="730554"/>
          </a:xfrm>
          <a:prstGeom prst="line">
            <a:avLst/>
          </a:prstGeom>
          <a:ln w="28575">
            <a:solidFill>
              <a:srgbClr val="00B0F0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コネクタ 24"/>
          <p:cNvCxnSpPr/>
          <p:nvPr/>
        </p:nvCxnSpPr>
        <p:spPr>
          <a:xfrm flipH="1">
            <a:off x="3445201" y="3438696"/>
            <a:ext cx="2403169" cy="571983"/>
          </a:xfrm>
          <a:prstGeom prst="line">
            <a:avLst/>
          </a:prstGeom>
          <a:ln w="28575">
            <a:solidFill>
              <a:srgbClr val="00B0F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角丸四角形吹き出し 27"/>
          <p:cNvSpPr/>
          <p:nvPr/>
        </p:nvSpPr>
        <p:spPr>
          <a:xfrm>
            <a:off x="5674494" y="3692535"/>
            <a:ext cx="3165753" cy="717245"/>
          </a:xfrm>
          <a:prstGeom prst="wedgeRoundRectCallout">
            <a:avLst>
              <a:gd name="adj1" fmla="val -53128"/>
              <a:gd name="adj2" fmla="val 5776"/>
              <a:gd name="adj3" fmla="val 16667"/>
            </a:avLst>
          </a:prstGeom>
          <a:gradFill rotWithShape="1">
            <a:gsLst>
              <a:gs pos="0">
                <a:srgbClr val="9BBB59">
                  <a:tint val="50000"/>
                  <a:satMod val="300000"/>
                </a:srgbClr>
              </a:gs>
              <a:gs pos="35000">
                <a:srgbClr val="9BBB59">
                  <a:tint val="37000"/>
                  <a:satMod val="300000"/>
                </a:srgbClr>
              </a:gs>
              <a:gs pos="100000">
                <a:srgbClr val="9BBB5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t"/>
          <a:lstStyle/>
          <a:p>
            <a:pPr lvl="0">
              <a:defRPr/>
            </a:pPr>
            <a:r>
              <a:rPr kumimoji="0" lang="ja-JP" altLang="en-US" sz="2000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Ａ－Ｂ＝１２、Ｂ－Ｃ＝８より、ＡとＣの差は２０です。</a:t>
            </a:r>
            <a:endParaRPr kumimoji="0" lang="en-US" altLang="ja-JP" sz="2000" kern="0" dirty="0" smtClean="0">
              <a:solidFill>
                <a:prstClr val="black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39" name="角丸四角形吹き出し 38"/>
          <p:cNvSpPr/>
          <p:nvPr/>
        </p:nvSpPr>
        <p:spPr>
          <a:xfrm>
            <a:off x="6075341" y="2244984"/>
            <a:ext cx="2643489" cy="530374"/>
          </a:xfrm>
          <a:prstGeom prst="wedgeRoundRectCallout">
            <a:avLst>
              <a:gd name="adj1" fmla="val -36657"/>
              <a:gd name="adj2" fmla="val 82401"/>
              <a:gd name="adj3" fmla="val 16667"/>
            </a:avLst>
          </a:prstGeom>
          <a:gradFill rotWithShape="1">
            <a:gsLst>
              <a:gs pos="0">
                <a:srgbClr val="9BBB59">
                  <a:tint val="50000"/>
                  <a:satMod val="300000"/>
                </a:srgbClr>
              </a:gs>
              <a:gs pos="35000">
                <a:srgbClr val="9BBB59">
                  <a:tint val="37000"/>
                  <a:satMod val="300000"/>
                </a:srgbClr>
              </a:gs>
              <a:gs pos="100000">
                <a:srgbClr val="9BBB5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t"/>
          <a:lstStyle/>
          <a:p>
            <a:pPr lvl="0">
              <a:defRPr/>
            </a:pPr>
            <a:r>
              <a:rPr kumimoji="0" lang="ja-JP" altLang="en-US" sz="2000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ＡとＣの和は５０です。</a:t>
            </a:r>
            <a:endParaRPr kumimoji="0" lang="en-US" altLang="ja-JP" sz="2000" kern="0" dirty="0" smtClean="0">
              <a:solidFill>
                <a:prstClr val="black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40" name="角丸四角形吹き出し 39"/>
          <p:cNvSpPr/>
          <p:nvPr/>
        </p:nvSpPr>
        <p:spPr>
          <a:xfrm>
            <a:off x="1454031" y="1577361"/>
            <a:ext cx="5638249" cy="461665"/>
          </a:xfrm>
          <a:prstGeom prst="wedgeRoundRectCallout">
            <a:avLst>
              <a:gd name="adj1" fmla="val -53128"/>
              <a:gd name="adj2" fmla="val 5776"/>
              <a:gd name="adj3" fmla="val 16667"/>
            </a:avLst>
          </a:prstGeom>
          <a:gradFill rotWithShape="1">
            <a:gsLst>
              <a:gs pos="0">
                <a:srgbClr val="9BBB59">
                  <a:tint val="50000"/>
                  <a:satMod val="300000"/>
                </a:srgbClr>
              </a:gs>
              <a:gs pos="35000">
                <a:srgbClr val="9BBB59">
                  <a:tint val="37000"/>
                  <a:satMod val="300000"/>
                </a:srgbClr>
              </a:gs>
              <a:gs pos="100000">
                <a:srgbClr val="9BBB5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t"/>
          <a:lstStyle/>
          <a:p>
            <a:pPr lvl="0">
              <a:defRPr/>
            </a:pPr>
            <a:r>
              <a:rPr kumimoji="0" lang="ja-JP" altLang="en-US" sz="2000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３つの数から、和と差がわかる２つの数に注目します。</a:t>
            </a:r>
            <a:endParaRPr kumimoji="0" lang="ja-JP" altLang="en-US" sz="2000" kern="0" dirty="0">
              <a:solidFill>
                <a:prstClr val="black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cxnSp>
        <p:nvCxnSpPr>
          <p:cNvPr id="10" name="直線矢印コネクタ 9"/>
          <p:cNvCxnSpPr/>
          <p:nvPr/>
        </p:nvCxnSpPr>
        <p:spPr>
          <a:xfrm>
            <a:off x="3445201" y="4128380"/>
            <a:ext cx="1870238" cy="0"/>
          </a:xfrm>
          <a:prstGeom prst="straightConnector1">
            <a:avLst/>
          </a:prstGeom>
          <a:ln w="3810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12190370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"/>
                            </p:stCondLst>
                            <p:childTnLst>
                              <p:par>
                                <p:cTn id="47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500"/>
                            </p:stCondLst>
                            <p:childTnLst>
                              <p:par>
                                <p:cTn id="5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500"/>
                            </p:stCondLst>
                            <p:childTnLst>
                              <p:par>
                                <p:cTn id="7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500"/>
                                        <p:tgtEl>
                                          <p:spTgt spid="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500"/>
                                        <p:tgtEl>
                                          <p:spTgt spid="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500"/>
                                        <p:tgtEl>
                                          <p:spTgt spid="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4" dur="500"/>
                                        <p:tgtEl>
                                          <p:spTgt spid="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30" grpId="0"/>
      <p:bldP spid="31" grpId="0"/>
      <p:bldP spid="36" grpId="0" animBg="1"/>
      <p:bldP spid="37" grpId="0" animBg="1"/>
      <p:bldP spid="38" grpId="0" animBg="1"/>
      <p:bldP spid="45" grpId="0" animBg="1"/>
      <p:bldP spid="19" grpId="0"/>
      <p:bldP spid="28" grpId="0" animBg="1"/>
      <p:bldP spid="39" grpId="0" animBg="1"/>
      <p:bldP spid="4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215" y="406797"/>
            <a:ext cx="1011237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角丸四角形吹き出し 4"/>
          <p:cNvSpPr/>
          <p:nvPr/>
        </p:nvSpPr>
        <p:spPr>
          <a:xfrm>
            <a:off x="1344055" y="281948"/>
            <a:ext cx="7496192" cy="1245906"/>
          </a:xfrm>
          <a:prstGeom prst="wedgeRoundRectCallout">
            <a:avLst>
              <a:gd name="adj1" fmla="val -53330"/>
              <a:gd name="adj2" fmla="val 20435"/>
              <a:gd name="adj3" fmla="val 16667"/>
            </a:avLst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 anchorCtr="0"/>
          <a:lstStyle/>
          <a:p>
            <a:pPr lvl="0">
              <a:defRPr/>
            </a:pPr>
            <a:r>
              <a:rPr kumimoji="0" lang="ja-JP" altLang="en-US" sz="2400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さとし君</a:t>
            </a:r>
            <a:r>
              <a:rPr kumimoji="0" lang="ja-JP" altLang="en-US" sz="2400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とお父さんの年令の和は</a:t>
            </a:r>
            <a:r>
              <a:rPr kumimoji="0" lang="en-US" altLang="ja-JP" sz="2400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57</a:t>
            </a:r>
            <a:r>
              <a:rPr kumimoji="0" lang="ja-JP" altLang="en-US" sz="2400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才で</a:t>
            </a:r>
            <a:r>
              <a:rPr kumimoji="0" lang="ja-JP" altLang="en-US" sz="2400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、さとし君</a:t>
            </a:r>
            <a:r>
              <a:rPr kumimoji="0" lang="ja-JP" altLang="en-US" sz="2400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とお母さんの年令の和</a:t>
            </a:r>
            <a:r>
              <a:rPr kumimoji="0" lang="ja-JP" altLang="en-US" sz="2400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は</a:t>
            </a:r>
            <a:r>
              <a:rPr kumimoji="0" lang="en-US" altLang="ja-JP" sz="2400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54</a:t>
            </a:r>
            <a:r>
              <a:rPr kumimoji="0" lang="ja-JP" altLang="en-US" sz="2400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才です。お父さんとお母さんの年令の和が</a:t>
            </a:r>
            <a:r>
              <a:rPr kumimoji="0" lang="en-US" altLang="ja-JP" sz="2400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85</a:t>
            </a:r>
            <a:r>
              <a:rPr kumimoji="0" lang="ja-JP" altLang="en-US" sz="2400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才のとき</a:t>
            </a:r>
            <a:r>
              <a:rPr kumimoji="0" lang="ja-JP" altLang="en-US" sz="2400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、さとし君</a:t>
            </a:r>
            <a:r>
              <a:rPr kumimoji="0" lang="ja-JP" altLang="en-US" sz="2400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の年令</a:t>
            </a:r>
            <a:r>
              <a:rPr kumimoji="0" lang="ja-JP" altLang="en-US" sz="2400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を求めなさい</a:t>
            </a:r>
            <a:r>
              <a:rPr kumimoji="0" lang="ja-JP" altLang="en-US" sz="2400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。</a:t>
            </a:r>
            <a:endParaRPr kumimoji="0" lang="en-US" altLang="ja-JP" sz="2400" kern="0" dirty="0" smtClean="0">
              <a:solidFill>
                <a:prstClr val="black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824965" y="3190035"/>
            <a:ext cx="1038177" cy="461665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解き方</a:t>
            </a:r>
            <a:endParaRPr kumimoji="1" lang="ja-JP" altLang="en-US" sz="2400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2098406" y="3190035"/>
            <a:ext cx="6480720" cy="2246769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kumimoji="1" lang="ja-JP" altLang="en-US" sz="20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父と母の年令の和は８５才、父と母の差は３才だから</a:t>
            </a:r>
            <a:endParaRPr kumimoji="1" lang="en-US" altLang="ja-JP" sz="2000" dirty="0" smtClean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  <a:p>
            <a:pPr lvl="0">
              <a:defRPr/>
            </a:pPr>
            <a:r>
              <a:rPr kumimoji="1" lang="ja-JP" altLang="en-US" sz="20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和と差の公式の小さい方の求め方を使って</a:t>
            </a:r>
            <a:endParaRPr kumimoji="1" lang="en-US" altLang="ja-JP" sz="2000" dirty="0" smtClean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  <a:p>
            <a:pPr lvl="0">
              <a:defRPr/>
            </a:pPr>
            <a:r>
              <a:rPr kumimoji="1" lang="ja-JP" altLang="en-US" sz="20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母（小さい方） ＝（和－差）</a:t>
            </a:r>
            <a:r>
              <a:rPr kumimoji="1" lang="en-US" altLang="ja-JP" sz="20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÷</a:t>
            </a:r>
            <a:r>
              <a:rPr kumimoji="1" lang="ja-JP" altLang="en-US" sz="20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２</a:t>
            </a:r>
            <a:endParaRPr kumimoji="1" lang="en-US" altLang="ja-JP" sz="2000" dirty="0" smtClean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  <a:p>
            <a:pPr lvl="0">
              <a:defRPr/>
            </a:pPr>
            <a:r>
              <a:rPr kumimoji="1" lang="ja-JP" altLang="en-US" sz="20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　  　　　   ＝（８５－３）</a:t>
            </a:r>
            <a:r>
              <a:rPr kumimoji="1" lang="en-US" altLang="ja-JP" sz="20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÷</a:t>
            </a:r>
            <a:r>
              <a:rPr kumimoji="1" lang="ja-JP" altLang="en-US" sz="20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２</a:t>
            </a:r>
            <a:endParaRPr kumimoji="1" lang="en-US" altLang="ja-JP" sz="2000" dirty="0" smtClean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  <a:p>
            <a:pPr lvl="0">
              <a:defRPr/>
            </a:pPr>
            <a:r>
              <a:rPr kumimoji="1" lang="ja-JP" altLang="en-US" sz="20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　　  </a:t>
            </a:r>
            <a:r>
              <a:rPr lang="ja-JP" altLang="en-US" sz="20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　　   </a:t>
            </a:r>
            <a:r>
              <a:rPr kumimoji="1" lang="ja-JP" altLang="en-US" sz="20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＝８２</a:t>
            </a:r>
            <a:r>
              <a:rPr kumimoji="1" lang="en-US" altLang="ja-JP" sz="20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÷</a:t>
            </a:r>
            <a:r>
              <a:rPr kumimoji="1" lang="ja-JP" altLang="en-US" sz="20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２ ＝４１</a:t>
            </a:r>
            <a:endParaRPr kumimoji="1" lang="en-US" altLang="ja-JP" sz="2000" dirty="0" smtClean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  <a:p>
            <a:pPr lvl="0">
              <a:defRPr/>
            </a:pPr>
            <a:r>
              <a:rPr kumimoji="1" lang="ja-JP" altLang="en-US" sz="20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母とさとしの和は５４才だから、さとしの年令は</a:t>
            </a:r>
            <a:endParaRPr kumimoji="1" lang="en-US" altLang="ja-JP" sz="2000" dirty="0" smtClean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  <a:p>
            <a:pPr lvl="0">
              <a:defRPr/>
            </a:pPr>
            <a:r>
              <a:rPr kumimoji="1" lang="ja-JP" altLang="en-US" sz="20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　５４－４１＝１３（才）　　　　　　　　（答え）１３才</a:t>
            </a:r>
            <a:endParaRPr kumimoji="1" lang="ja-JP" altLang="en-US" sz="2000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39" name="角丸四角形吹き出し 38"/>
          <p:cNvSpPr/>
          <p:nvPr/>
        </p:nvSpPr>
        <p:spPr>
          <a:xfrm>
            <a:off x="1344054" y="2232881"/>
            <a:ext cx="7264799" cy="835115"/>
          </a:xfrm>
          <a:prstGeom prst="wedgeRoundRectCallout">
            <a:avLst>
              <a:gd name="adj1" fmla="val -52976"/>
              <a:gd name="adj2" fmla="val 10250"/>
              <a:gd name="adj3" fmla="val 16667"/>
            </a:avLst>
          </a:prstGeom>
          <a:gradFill rotWithShape="1">
            <a:gsLst>
              <a:gs pos="0">
                <a:srgbClr val="9BBB59">
                  <a:tint val="50000"/>
                  <a:satMod val="300000"/>
                </a:srgbClr>
              </a:gs>
              <a:gs pos="35000">
                <a:srgbClr val="9BBB59">
                  <a:tint val="37000"/>
                  <a:satMod val="300000"/>
                </a:srgbClr>
              </a:gs>
              <a:gs pos="100000">
                <a:srgbClr val="9BBB5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t"/>
          <a:lstStyle/>
          <a:p>
            <a:pPr lvl="0">
              <a:defRPr/>
            </a:pPr>
            <a:r>
              <a:rPr kumimoji="0" lang="ja-JP" altLang="en-US" sz="2000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さとしと父の和が５７才、さとしと母の和が５４才であることから、</a:t>
            </a:r>
            <a:endParaRPr kumimoji="0" lang="en-US" altLang="ja-JP" sz="2000" kern="0" dirty="0" smtClean="0">
              <a:solidFill>
                <a:prstClr val="black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  <a:p>
            <a:pPr lvl="0">
              <a:defRPr/>
            </a:pPr>
            <a:r>
              <a:rPr kumimoji="0" lang="ja-JP" altLang="en-US" sz="2000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父と母の年令差は、５７－５４＝３（才）です。</a:t>
            </a:r>
            <a:endParaRPr kumimoji="0" lang="en-US" altLang="ja-JP" sz="2000" kern="0" dirty="0" smtClean="0">
              <a:solidFill>
                <a:prstClr val="black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40" name="角丸四角形吹き出し 39"/>
          <p:cNvSpPr/>
          <p:nvPr/>
        </p:nvSpPr>
        <p:spPr>
          <a:xfrm>
            <a:off x="1344055" y="1649177"/>
            <a:ext cx="7264799" cy="461665"/>
          </a:xfrm>
          <a:prstGeom prst="wedgeRoundRectCallout">
            <a:avLst>
              <a:gd name="adj1" fmla="val -53128"/>
              <a:gd name="adj2" fmla="val 5776"/>
              <a:gd name="adj3" fmla="val 16667"/>
            </a:avLst>
          </a:prstGeom>
          <a:gradFill rotWithShape="1">
            <a:gsLst>
              <a:gs pos="0">
                <a:srgbClr val="9BBB59">
                  <a:tint val="50000"/>
                  <a:satMod val="300000"/>
                </a:srgbClr>
              </a:gs>
              <a:gs pos="35000">
                <a:srgbClr val="9BBB59">
                  <a:tint val="37000"/>
                  <a:satMod val="300000"/>
                </a:srgbClr>
              </a:gs>
              <a:gs pos="100000">
                <a:srgbClr val="9BBB5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t"/>
          <a:lstStyle/>
          <a:p>
            <a:pPr lvl="0">
              <a:defRPr/>
            </a:pPr>
            <a:r>
              <a:rPr kumimoji="0" lang="ja-JP" altLang="en-US" sz="2000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父と母の和がわかっているので、父と母の差を求めます。</a:t>
            </a:r>
            <a:endParaRPr kumimoji="0" lang="ja-JP" altLang="en-US" sz="2000" kern="0" dirty="0">
              <a:solidFill>
                <a:prstClr val="black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552846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4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45" grpId="0" animBg="1"/>
      <p:bldP spid="39" grpId="0" animBg="1"/>
      <p:bldP spid="40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9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3.4|6.4|1.4|6|7.1|2|3.1|2.1|2.2|1.8|2.6|2.2|3.7|4|3.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8|1.5|4.6|1.4|1.7|3.4|4|2.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5|3.8|1.7|2.8|3.9|1.4|1.4|2|3|4.8|4.4|2.9|3.5|2|4.5|4|1.7|4.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7|2|3.1|3.3|3.5|3.1|2.2|4.9|1.6|1.7|2.8|4.5|3.3|2.4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2|3.8|5.4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8|1.8|2.6|3.5|1.2|3.5|1.3|3.8|2.9|1.9|1.7|1.8|2.2|4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4|3.8|3.1|5.9|4|1.3|2.5|2.5|3|1.6|2.7|1.5|1.4|2.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5|3.6|2.1|2.4|6.3|6.2|1.8|2.9|1.9|1.9|1.6|2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.7|6.5|1.4|5.5|8.2|2|4.8|2.7|2.3|1.9|2|3.8"/>
</p:tagLst>
</file>

<file path=ppt/theme/theme1.xml><?xml version="1.0" encoding="utf-8"?>
<a:theme xmlns:a="http://schemas.openxmlformats.org/drawingml/2006/main" name="フラッシュ１">
  <a:themeElements>
    <a:clrScheme name="フラッシュ１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フラッシュ１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rgbClr val="FF0000"/>
          </a:solidFill>
          <a:prstDash val="dash"/>
        </a:ln>
      </a:spPr>
      <a:bodyPr rtlCol="0" anchor="ctr"/>
      <a:lstStyle>
        <a:defPPr algn="ctr">
          <a:defRPr kumimoji="1" dirty="0"/>
        </a:defPPr>
      </a:lstStyle>
      <a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a:style>
    </a:spDef>
    <a:lnDef>
      <a:spPr>
        <a:ln w="38100">
          <a:solidFill>
            <a:schemeClr val="tx1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フラッシュ１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フラッシュ１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フラッシュ１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フラッシュ１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フラッシュ１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フラッシュ１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23037</TotalTime>
  <Words>1202</Words>
  <Application>Microsoft Office PowerPoint</Application>
  <PresentationFormat>画面に合わせる (4:3)</PresentationFormat>
  <Paragraphs>160</Paragraphs>
  <Slides>10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8" baseType="lpstr">
      <vt:lpstr>ＭＳ Ｐゴシック</vt:lpstr>
      <vt:lpstr>HG丸ｺﾞｼｯｸM-PRO</vt:lpstr>
      <vt:lpstr>AR P丸ゴシック体E</vt:lpstr>
      <vt:lpstr>Arial</vt:lpstr>
      <vt:lpstr>AR P丸ゴシック体M</vt:lpstr>
      <vt:lpstr>AR P教科書体M</vt:lpstr>
      <vt:lpstr>Calibri</vt:lpstr>
      <vt:lpstr>フラッシュ１</vt:lpstr>
      <vt:lpstr>和差算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仕事算</dc:title>
  <dc:creator>小泉 浩</dc:creator>
  <cp:lastModifiedBy>小泉 浩</cp:lastModifiedBy>
  <cp:revision>512</cp:revision>
  <dcterms:created xsi:type="dcterms:W3CDTF">2015-06-25T04:58:05Z</dcterms:created>
  <dcterms:modified xsi:type="dcterms:W3CDTF">2020-08-25T01:40:30Z</dcterms:modified>
</cp:coreProperties>
</file>