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82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3795" userDrawn="1">
          <p15:clr>
            <a:srgbClr val="A4A3A4"/>
          </p15:clr>
        </p15:guide>
        <p15:guide id="3" orient="horz" pos="22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BFD"/>
    <a:srgbClr val="C4F3F9"/>
    <a:srgbClr val="C1E6F3"/>
    <a:srgbClr val="C7FFFF"/>
    <a:srgbClr val="AFFFFF"/>
    <a:srgbClr val="FFFF99"/>
    <a:srgbClr val="FF66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9" autoAdjust="0"/>
    <p:restoredTop sz="94660"/>
  </p:normalViewPr>
  <p:slideViewPr>
    <p:cSldViewPr showGuides="1">
      <p:cViewPr>
        <p:scale>
          <a:sx n="66" d="100"/>
          <a:sy n="66" d="100"/>
        </p:scale>
        <p:origin x="54" y="54"/>
      </p:cViewPr>
      <p:guideLst>
        <p:guide orient="horz" pos="3158"/>
        <p:guide pos="3795"/>
        <p:guide orient="horz" pos="225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5470-C25F-485D-A3C2-68E56EB1C942}" type="datetimeFigureOut">
              <a:rPr kumimoji="1" lang="ja-JP" altLang="en-US" smtClean="0"/>
              <a:t>2020/10/2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98069-1CE7-45DB-A856-5176280052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64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591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5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6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6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078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1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1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5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812867"/>
            <a:ext cx="7070551" cy="3200964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３年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「コンパスを</a:t>
            </a: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使った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</a:t>
            </a: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のかき方」</a:t>
            </a:r>
            <a:endParaRPr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5" name="円/楕円 12"/>
          <p:cNvSpPr>
            <a:spLocks noChangeArrowheads="1"/>
          </p:cNvSpPr>
          <p:nvPr/>
        </p:nvSpPr>
        <p:spPr bwMode="auto">
          <a:xfrm>
            <a:off x="7834714" y="1859964"/>
            <a:ext cx="2584800" cy="25848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817736"/>
              </p:ext>
            </p:extLst>
          </p:nvPr>
        </p:nvGraphicFramePr>
        <p:xfrm>
          <a:off x="7757464" y="3136886"/>
          <a:ext cx="27000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450000"/>
                <a:gridCol w="450000"/>
                <a:gridCol w="450000"/>
                <a:gridCol w="450000"/>
                <a:gridCol w="450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035743"/>
              </p:ext>
            </p:extLst>
          </p:nvPr>
        </p:nvGraphicFramePr>
        <p:xfrm>
          <a:off x="7795452" y="981041"/>
          <a:ext cx="2700000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450000"/>
                <a:gridCol w="450000"/>
                <a:gridCol w="450000"/>
                <a:gridCol w="450000"/>
                <a:gridCol w="450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31" name="グループ化 30"/>
          <p:cNvGrpSpPr/>
          <p:nvPr/>
        </p:nvGrpSpPr>
        <p:grpSpPr>
          <a:xfrm>
            <a:off x="7346744" y="102118"/>
            <a:ext cx="3624125" cy="6117356"/>
            <a:chOff x="3192193" y="789671"/>
            <a:chExt cx="3624125" cy="6117356"/>
          </a:xfrm>
        </p:grpSpPr>
        <p:pic>
          <p:nvPicPr>
            <p:cNvPr id="32" name="図 3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3192193" y="789671"/>
              <a:ext cx="1839805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33" name="正方形/長方形 32"/>
            <p:cNvSpPr/>
            <p:nvPr/>
          </p:nvSpPr>
          <p:spPr>
            <a:xfrm>
              <a:off x="4976718" y="3829027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4" name="円/楕円 33"/>
          <p:cNvSpPr>
            <a:spLocks noChangeArrowheads="1"/>
          </p:cNvSpPr>
          <p:nvPr/>
        </p:nvSpPr>
        <p:spPr bwMode="auto">
          <a:xfrm>
            <a:off x="9094083" y="3086244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333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2" presetClass="exit" presetSubtype="2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3" y="277379"/>
            <a:ext cx="675297" cy="943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2609461" y="287787"/>
            <a:ext cx="6927987" cy="487326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 eaLnBrk="1" hangingPunct="1"/>
            <a:r>
              <a:rPr lang="ja-JP" altLang="en-US" sz="2800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コンパスを使って、下のもようをかきましょう。</a:t>
            </a:r>
          </a:p>
        </p:txBody>
      </p:sp>
      <p:graphicFrame>
        <p:nvGraphicFramePr>
          <p:cNvPr id="138" name="表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78206"/>
              </p:ext>
            </p:extLst>
          </p:nvPr>
        </p:nvGraphicFramePr>
        <p:xfrm>
          <a:off x="1560000" y="2044754"/>
          <a:ext cx="9072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9" name="テキスト ボックス 2"/>
          <p:cNvSpPr txBox="1">
            <a:spLocks noChangeArrowheads="1"/>
          </p:cNvSpPr>
          <p:nvPr/>
        </p:nvSpPr>
        <p:spPr bwMode="auto">
          <a:xfrm>
            <a:off x="1523331" y="2050028"/>
            <a:ext cx="3603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dirty="0"/>
              <a:t>①</a:t>
            </a:r>
          </a:p>
        </p:txBody>
      </p:sp>
      <p:sp>
        <p:nvSpPr>
          <p:cNvPr id="140" name="円/楕円 4"/>
          <p:cNvSpPr>
            <a:spLocks noChangeArrowheads="1"/>
          </p:cNvSpPr>
          <p:nvPr/>
        </p:nvSpPr>
        <p:spPr bwMode="auto">
          <a:xfrm>
            <a:off x="2423878" y="2044621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41" name="円/楕円 12"/>
          <p:cNvSpPr>
            <a:spLocks noChangeArrowheads="1"/>
          </p:cNvSpPr>
          <p:nvPr/>
        </p:nvSpPr>
        <p:spPr bwMode="auto">
          <a:xfrm>
            <a:off x="1553401" y="3340764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46" name="円/楕円 13"/>
          <p:cNvSpPr>
            <a:spLocks noChangeArrowheads="1"/>
          </p:cNvSpPr>
          <p:nvPr/>
        </p:nvSpPr>
        <p:spPr bwMode="auto">
          <a:xfrm>
            <a:off x="3287976" y="3340764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47" name="円/楕円 21"/>
          <p:cNvSpPr>
            <a:spLocks noChangeArrowheads="1"/>
          </p:cNvSpPr>
          <p:nvPr/>
        </p:nvSpPr>
        <p:spPr bwMode="auto">
          <a:xfrm>
            <a:off x="6328140" y="3357890"/>
            <a:ext cx="2555875" cy="2557463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graphicFrame>
        <p:nvGraphicFramePr>
          <p:cNvPr id="148" name="表 1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172300"/>
              </p:ext>
            </p:extLst>
          </p:nvPr>
        </p:nvGraphicFramePr>
        <p:xfrm>
          <a:off x="6310210" y="4636754"/>
          <a:ext cx="38880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9" name="表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496478"/>
              </p:ext>
            </p:extLst>
          </p:nvPr>
        </p:nvGraphicFramePr>
        <p:xfrm>
          <a:off x="6311321" y="2044332"/>
          <a:ext cx="3888000" cy="259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153" name="円/楕円 152"/>
          <p:cNvSpPr>
            <a:spLocks noChangeArrowheads="1"/>
          </p:cNvSpPr>
          <p:nvPr/>
        </p:nvSpPr>
        <p:spPr bwMode="auto">
          <a:xfrm>
            <a:off x="7569411" y="4601623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4" name="AutoShape 3"/>
          <p:cNvSpPr>
            <a:spLocks noChangeArrowheads="1"/>
          </p:cNvSpPr>
          <p:nvPr/>
        </p:nvSpPr>
        <p:spPr bwMode="auto">
          <a:xfrm>
            <a:off x="2615906" y="843999"/>
            <a:ext cx="495350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①かく前に、中心の場所と半径を調べよう。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5" name="AutoShape 3"/>
          <p:cNvSpPr>
            <a:spLocks noChangeArrowheads="1"/>
          </p:cNvSpPr>
          <p:nvPr/>
        </p:nvSpPr>
        <p:spPr bwMode="auto">
          <a:xfrm>
            <a:off x="2615616" y="1321743"/>
            <a:ext cx="495379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②中心を決めて、同じ半径で円をかきます。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6" name="円/楕円 155"/>
          <p:cNvSpPr>
            <a:spLocks noChangeArrowheads="1"/>
          </p:cNvSpPr>
          <p:nvPr/>
        </p:nvSpPr>
        <p:spPr bwMode="auto">
          <a:xfrm>
            <a:off x="2816865" y="4593292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157" name="円/楕円 156"/>
          <p:cNvSpPr>
            <a:spLocks noChangeArrowheads="1"/>
          </p:cNvSpPr>
          <p:nvPr/>
        </p:nvSpPr>
        <p:spPr bwMode="auto">
          <a:xfrm>
            <a:off x="3680126" y="3295978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8" name="円/楕円 157"/>
          <p:cNvSpPr>
            <a:spLocks noChangeArrowheads="1"/>
          </p:cNvSpPr>
          <p:nvPr/>
        </p:nvSpPr>
        <p:spPr bwMode="auto">
          <a:xfrm>
            <a:off x="4539218" y="459329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grpSp>
        <p:nvGrpSpPr>
          <p:cNvPr id="9" name="グループ化 8"/>
          <p:cNvGrpSpPr/>
          <p:nvPr/>
        </p:nvGrpSpPr>
        <p:grpSpPr>
          <a:xfrm>
            <a:off x="1038820" y="1558593"/>
            <a:ext cx="3633650" cy="6179948"/>
            <a:chOff x="3192193" y="789671"/>
            <a:chExt cx="3633650" cy="6179948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3192193" y="789671"/>
              <a:ext cx="1839805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8" name="正方形/長方形 7"/>
            <p:cNvSpPr/>
            <p:nvPr/>
          </p:nvSpPr>
          <p:spPr>
            <a:xfrm>
              <a:off x="4986243" y="3891619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7" name="グループ化 66"/>
          <p:cNvGrpSpPr/>
          <p:nvPr/>
        </p:nvGrpSpPr>
        <p:grpSpPr>
          <a:xfrm>
            <a:off x="5794038" y="1564036"/>
            <a:ext cx="3624125" cy="6160898"/>
            <a:chOff x="3192193" y="789671"/>
            <a:chExt cx="3624125" cy="6160898"/>
          </a:xfrm>
        </p:grpSpPr>
        <p:pic>
          <p:nvPicPr>
            <p:cNvPr id="68" name="図 67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3192193" y="789671"/>
              <a:ext cx="1839805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69" name="正方形/長方形 68"/>
            <p:cNvSpPr/>
            <p:nvPr/>
          </p:nvSpPr>
          <p:spPr>
            <a:xfrm>
              <a:off x="4976718" y="3872569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976481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3" dur="21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0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3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5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7" presetID="22" presetClass="exit" presetSubtype="2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8" dur="21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0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3" y="277379"/>
            <a:ext cx="675297" cy="943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2609461" y="287787"/>
            <a:ext cx="6927987" cy="487326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 eaLnBrk="1" hangingPunct="1"/>
            <a:r>
              <a:rPr lang="ja-JP" altLang="en-US" sz="2800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コンパスを使って、下のもようをかきましょう。</a:t>
            </a:r>
          </a:p>
        </p:txBody>
      </p:sp>
      <p:graphicFrame>
        <p:nvGraphicFramePr>
          <p:cNvPr id="138" name="表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78206"/>
              </p:ext>
            </p:extLst>
          </p:nvPr>
        </p:nvGraphicFramePr>
        <p:xfrm>
          <a:off x="1560000" y="2044754"/>
          <a:ext cx="9072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9" name="テキスト ボックス 2"/>
          <p:cNvSpPr txBox="1">
            <a:spLocks noChangeArrowheads="1"/>
          </p:cNvSpPr>
          <p:nvPr/>
        </p:nvSpPr>
        <p:spPr bwMode="auto">
          <a:xfrm>
            <a:off x="1523331" y="2050028"/>
            <a:ext cx="3603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dirty="0"/>
              <a:t>①</a:t>
            </a:r>
          </a:p>
        </p:txBody>
      </p:sp>
      <p:sp>
        <p:nvSpPr>
          <p:cNvPr id="140" name="円/楕円 4"/>
          <p:cNvSpPr>
            <a:spLocks noChangeArrowheads="1"/>
          </p:cNvSpPr>
          <p:nvPr/>
        </p:nvSpPr>
        <p:spPr bwMode="auto">
          <a:xfrm>
            <a:off x="2423878" y="2044621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41" name="円/楕円 12"/>
          <p:cNvSpPr>
            <a:spLocks noChangeArrowheads="1"/>
          </p:cNvSpPr>
          <p:nvPr/>
        </p:nvSpPr>
        <p:spPr bwMode="auto">
          <a:xfrm>
            <a:off x="1553401" y="3340764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46" name="円/楕円 13"/>
          <p:cNvSpPr>
            <a:spLocks noChangeArrowheads="1"/>
          </p:cNvSpPr>
          <p:nvPr/>
        </p:nvSpPr>
        <p:spPr bwMode="auto">
          <a:xfrm>
            <a:off x="3287976" y="3340764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24" name="円/楕円 4"/>
          <p:cNvSpPr>
            <a:spLocks noChangeArrowheads="1"/>
          </p:cNvSpPr>
          <p:nvPr/>
        </p:nvSpPr>
        <p:spPr bwMode="auto">
          <a:xfrm>
            <a:off x="7175419" y="2041098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graphicFrame>
        <p:nvGraphicFramePr>
          <p:cNvPr id="148" name="表 1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418205"/>
              </p:ext>
            </p:extLst>
          </p:nvPr>
        </p:nvGraphicFramePr>
        <p:xfrm>
          <a:off x="6744456" y="3339578"/>
          <a:ext cx="34560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9" name="表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464410"/>
              </p:ext>
            </p:extLst>
          </p:nvPr>
        </p:nvGraphicFramePr>
        <p:xfrm>
          <a:off x="7176456" y="2044332"/>
          <a:ext cx="3456000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153" name="円/楕円 152"/>
          <p:cNvSpPr>
            <a:spLocks noChangeArrowheads="1"/>
          </p:cNvSpPr>
          <p:nvPr/>
        </p:nvSpPr>
        <p:spPr bwMode="auto">
          <a:xfrm>
            <a:off x="8431626" y="3302106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154" name="AutoShape 3"/>
          <p:cNvSpPr>
            <a:spLocks noChangeArrowheads="1"/>
          </p:cNvSpPr>
          <p:nvPr/>
        </p:nvSpPr>
        <p:spPr bwMode="auto">
          <a:xfrm>
            <a:off x="2615906" y="843999"/>
            <a:ext cx="495350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①かく前に、中心の場所と半径を調べよう。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5" name="AutoShape 3"/>
          <p:cNvSpPr>
            <a:spLocks noChangeArrowheads="1"/>
          </p:cNvSpPr>
          <p:nvPr/>
        </p:nvSpPr>
        <p:spPr bwMode="auto">
          <a:xfrm>
            <a:off x="2615616" y="1321743"/>
            <a:ext cx="495379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②中心を決めて、同じ半径で円をかきます。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6" name="円/楕円 155"/>
          <p:cNvSpPr>
            <a:spLocks noChangeArrowheads="1"/>
          </p:cNvSpPr>
          <p:nvPr/>
        </p:nvSpPr>
        <p:spPr bwMode="auto">
          <a:xfrm>
            <a:off x="2816865" y="4593292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157" name="円/楕円 156"/>
          <p:cNvSpPr>
            <a:spLocks noChangeArrowheads="1"/>
          </p:cNvSpPr>
          <p:nvPr/>
        </p:nvSpPr>
        <p:spPr bwMode="auto">
          <a:xfrm>
            <a:off x="3680126" y="3295978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8" name="円/楕円 157"/>
          <p:cNvSpPr>
            <a:spLocks noChangeArrowheads="1"/>
          </p:cNvSpPr>
          <p:nvPr/>
        </p:nvSpPr>
        <p:spPr bwMode="auto">
          <a:xfrm>
            <a:off x="4539218" y="459329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47" name="円/楕円 21"/>
          <p:cNvSpPr>
            <a:spLocks noChangeArrowheads="1"/>
          </p:cNvSpPr>
          <p:nvPr/>
        </p:nvSpPr>
        <p:spPr bwMode="auto">
          <a:xfrm>
            <a:off x="6328140" y="3357890"/>
            <a:ext cx="2555875" cy="2557463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25" name="円/楕円 24"/>
          <p:cNvSpPr>
            <a:spLocks noChangeArrowheads="1"/>
          </p:cNvSpPr>
          <p:nvPr/>
        </p:nvSpPr>
        <p:spPr bwMode="auto">
          <a:xfrm>
            <a:off x="7569411" y="4601623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grpSp>
        <p:nvGrpSpPr>
          <p:cNvPr id="26" name="グループ化 25"/>
          <p:cNvGrpSpPr/>
          <p:nvPr/>
        </p:nvGrpSpPr>
        <p:grpSpPr>
          <a:xfrm>
            <a:off x="1920224" y="277441"/>
            <a:ext cx="3633650" cy="6179948"/>
            <a:chOff x="3192193" y="789671"/>
            <a:chExt cx="3633650" cy="6179948"/>
          </a:xfrm>
        </p:grpSpPr>
        <p:pic>
          <p:nvPicPr>
            <p:cNvPr id="27" name="図 2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3192193" y="789671"/>
              <a:ext cx="1839805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28" name="正方形/長方形 27"/>
            <p:cNvSpPr/>
            <p:nvPr/>
          </p:nvSpPr>
          <p:spPr>
            <a:xfrm>
              <a:off x="4986243" y="3891619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661972" y="273643"/>
            <a:ext cx="3624125" cy="6160898"/>
            <a:chOff x="3192193" y="789671"/>
            <a:chExt cx="3624125" cy="6160898"/>
          </a:xfrm>
        </p:grpSpPr>
        <p:pic>
          <p:nvPicPr>
            <p:cNvPr id="30" name="図 29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3192193" y="789671"/>
              <a:ext cx="1839805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31" name="正方形/長方形 30"/>
            <p:cNvSpPr/>
            <p:nvPr/>
          </p:nvSpPr>
          <p:spPr>
            <a:xfrm>
              <a:off x="4976718" y="3872569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531259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5" presetID="22" presetClass="exit" presetSubtype="2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6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3" y="277379"/>
            <a:ext cx="675297" cy="943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2609461" y="287787"/>
            <a:ext cx="6927987" cy="487326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 eaLnBrk="1" hangingPunct="1"/>
            <a:r>
              <a:rPr lang="ja-JP" altLang="en-US" sz="2800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コンパスを使って、下のもようをかきましょう。</a:t>
            </a:r>
          </a:p>
        </p:txBody>
      </p:sp>
      <p:graphicFrame>
        <p:nvGraphicFramePr>
          <p:cNvPr id="138" name="表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78206"/>
              </p:ext>
            </p:extLst>
          </p:nvPr>
        </p:nvGraphicFramePr>
        <p:xfrm>
          <a:off x="1560000" y="2044754"/>
          <a:ext cx="9072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9" name="テキスト ボックス 2"/>
          <p:cNvSpPr txBox="1">
            <a:spLocks noChangeArrowheads="1"/>
          </p:cNvSpPr>
          <p:nvPr/>
        </p:nvSpPr>
        <p:spPr bwMode="auto">
          <a:xfrm>
            <a:off x="1523331" y="2050028"/>
            <a:ext cx="3603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dirty="0"/>
              <a:t>①</a:t>
            </a:r>
          </a:p>
        </p:txBody>
      </p:sp>
      <p:sp>
        <p:nvSpPr>
          <p:cNvPr id="140" name="円/楕円 4"/>
          <p:cNvSpPr>
            <a:spLocks noChangeArrowheads="1"/>
          </p:cNvSpPr>
          <p:nvPr/>
        </p:nvSpPr>
        <p:spPr bwMode="auto">
          <a:xfrm>
            <a:off x="2423878" y="2044621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41" name="円/楕円 12"/>
          <p:cNvSpPr>
            <a:spLocks noChangeArrowheads="1"/>
          </p:cNvSpPr>
          <p:nvPr/>
        </p:nvSpPr>
        <p:spPr bwMode="auto">
          <a:xfrm>
            <a:off x="1553401" y="3340764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46" name="円/楕円 13"/>
          <p:cNvSpPr>
            <a:spLocks noChangeArrowheads="1"/>
          </p:cNvSpPr>
          <p:nvPr/>
        </p:nvSpPr>
        <p:spPr bwMode="auto">
          <a:xfrm>
            <a:off x="3287976" y="3340764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4" name="AutoShape 3"/>
          <p:cNvSpPr>
            <a:spLocks noChangeArrowheads="1"/>
          </p:cNvSpPr>
          <p:nvPr/>
        </p:nvSpPr>
        <p:spPr bwMode="auto">
          <a:xfrm>
            <a:off x="2615906" y="843999"/>
            <a:ext cx="495350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①かく前に、中心の場所と半径を調べよう。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5" name="AutoShape 3"/>
          <p:cNvSpPr>
            <a:spLocks noChangeArrowheads="1"/>
          </p:cNvSpPr>
          <p:nvPr/>
        </p:nvSpPr>
        <p:spPr bwMode="auto">
          <a:xfrm>
            <a:off x="2615616" y="1321743"/>
            <a:ext cx="495379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②中心を決めて、同じ半径で円をかきます。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6" name="円/楕円 155"/>
          <p:cNvSpPr>
            <a:spLocks noChangeArrowheads="1"/>
          </p:cNvSpPr>
          <p:nvPr/>
        </p:nvSpPr>
        <p:spPr bwMode="auto">
          <a:xfrm>
            <a:off x="2816865" y="4593292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157" name="円/楕円 156"/>
          <p:cNvSpPr>
            <a:spLocks noChangeArrowheads="1"/>
          </p:cNvSpPr>
          <p:nvPr/>
        </p:nvSpPr>
        <p:spPr bwMode="auto">
          <a:xfrm>
            <a:off x="3680126" y="3295978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8" name="円/楕円 157"/>
          <p:cNvSpPr>
            <a:spLocks noChangeArrowheads="1"/>
          </p:cNvSpPr>
          <p:nvPr/>
        </p:nvSpPr>
        <p:spPr bwMode="auto">
          <a:xfrm>
            <a:off x="4539218" y="459329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26" name="円/楕円 13"/>
          <p:cNvSpPr>
            <a:spLocks noChangeArrowheads="1"/>
          </p:cNvSpPr>
          <p:nvPr/>
        </p:nvSpPr>
        <p:spPr bwMode="auto">
          <a:xfrm>
            <a:off x="8045706" y="3346877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graphicFrame>
        <p:nvGraphicFramePr>
          <p:cNvPr id="149" name="表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849901"/>
              </p:ext>
            </p:extLst>
          </p:nvPr>
        </p:nvGraphicFramePr>
        <p:xfrm>
          <a:off x="8040504" y="3339048"/>
          <a:ext cx="2592000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8" name="表 1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239349"/>
              </p:ext>
            </p:extLst>
          </p:nvPr>
        </p:nvGraphicFramePr>
        <p:xfrm>
          <a:off x="8040504" y="4641625"/>
          <a:ext cx="25920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147" name="円/楕円 21"/>
          <p:cNvSpPr>
            <a:spLocks noChangeArrowheads="1"/>
          </p:cNvSpPr>
          <p:nvPr/>
        </p:nvSpPr>
        <p:spPr bwMode="auto">
          <a:xfrm>
            <a:off x="6328140" y="3357890"/>
            <a:ext cx="2555875" cy="2557463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25" name="円/楕円 24"/>
          <p:cNvSpPr>
            <a:spLocks noChangeArrowheads="1"/>
          </p:cNvSpPr>
          <p:nvPr/>
        </p:nvSpPr>
        <p:spPr bwMode="auto">
          <a:xfrm>
            <a:off x="7569411" y="4601623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27" name="円/楕円 26"/>
          <p:cNvSpPr>
            <a:spLocks noChangeArrowheads="1"/>
          </p:cNvSpPr>
          <p:nvPr/>
        </p:nvSpPr>
        <p:spPr bwMode="auto">
          <a:xfrm>
            <a:off x="8431626" y="3302106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153" name="円/楕円 152"/>
          <p:cNvSpPr>
            <a:spLocks noChangeArrowheads="1"/>
          </p:cNvSpPr>
          <p:nvPr/>
        </p:nvSpPr>
        <p:spPr bwMode="auto">
          <a:xfrm>
            <a:off x="9287902" y="4593207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24" name="円/楕円 4"/>
          <p:cNvSpPr>
            <a:spLocks noChangeArrowheads="1"/>
          </p:cNvSpPr>
          <p:nvPr/>
        </p:nvSpPr>
        <p:spPr bwMode="auto">
          <a:xfrm>
            <a:off x="7175419" y="2041098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grpSp>
        <p:nvGrpSpPr>
          <p:cNvPr id="28" name="グループ化 27"/>
          <p:cNvGrpSpPr/>
          <p:nvPr/>
        </p:nvGrpSpPr>
        <p:grpSpPr>
          <a:xfrm>
            <a:off x="2789972" y="1553465"/>
            <a:ext cx="3633650" cy="6179948"/>
            <a:chOff x="3192193" y="789671"/>
            <a:chExt cx="3633650" cy="6179948"/>
          </a:xfrm>
        </p:grpSpPr>
        <p:pic>
          <p:nvPicPr>
            <p:cNvPr id="29" name="図 28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3192193" y="789671"/>
              <a:ext cx="1839805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30" name="正方形/長方形 29"/>
            <p:cNvSpPr/>
            <p:nvPr/>
          </p:nvSpPr>
          <p:spPr>
            <a:xfrm>
              <a:off x="4986243" y="3891619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7531720" y="1549667"/>
            <a:ext cx="3624125" cy="6160898"/>
            <a:chOff x="3192193" y="789671"/>
            <a:chExt cx="3624125" cy="6160898"/>
          </a:xfrm>
        </p:grpSpPr>
        <p:pic>
          <p:nvPicPr>
            <p:cNvPr id="32" name="図 3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3192193" y="789671"/>
              <a:ext cx="1839805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33" name="正方形/長方形 32"/>
            <p:cNvSpPr/>
            <p:nvPr/>
          </p:nvSpPr>
          <p:spPr>
            <a:xfrm>
              <a:off x="4976718" y="3872569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023347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1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5" presetID="22" presetClass="exit" presetSubtype="2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6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3" y="277379"/>
            <a:ext cx="675297" cy="943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2609461" y="287787"/>
            <a:ext cx="6927987" cy="487326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 eaLnBrk="1" hangingPunct="1"/>
            <a:r>
              <a:rPr lang="ja-JP" altLang="en-US" sz="2800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コンパスを使って、下のもようをかきましょう。</a:t>
            </a:r>
          </a:p>
        </p:txBody>
      </p:sp>
      <p:graphicFrame>
        <p:nvGraphicFramePr>
          <p:cNvPr id="138" name="表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78206"/>
              </p:ext>
            </p:extLst>
          </p:nvPr>
        </p:nvGraphicFramePr>
        <p:xfrm>
          <a:off x="1560000" y="2044754"/>
          <a:ext cx="9072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9" name="テキスト ボックス 2"/>
          <p:cNvSpPr txBox="1">
            <a:spLocks noChangeArrowheads="1"/>
          </p:cNvSpPr>
          <p:nvPr/>
        </p:nvSpPr>
        <p:spPr bwMode="auto">
          <a:xfrm>
            <a:off x="1523331" y="2050028"/>
            <a:ext cx="3603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dirty="0" smtClean="0"/>
              <a:t>②</a:t>
            </a:r>
            <a:endParaRPr lang="ja-JP" altLang="en-US" dirty="0"/>
          </a:p>
        </p:txBody>
      </p:sp>
      <p:sp>
        <p:nvSpPr>
          <p:cNvPr id="140" name="円/楕円 4"/>
          <p:cNvSpPr>
            <a:spLocks noChangeArrowheads="1"/>
          </p:cNvSpPr>
          <p:nvPr/>
        </p:nvSpPr>
        <p:spPr bwMode="auto">
          <a:xfrm>
            <a:off x="1998936" y="2482999"/>
            <a:ext cx="3455878" cy="3455878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4" name="AutoShape 3"/>
          <p:cNvSpPr>
            <a:spLocks noChangeArrowheads="1"/>
          </p:cNvSpPr>
          <p:nvPr/>
        </p:nvSpPr>
        <p:spPr bwMode="auto">
          <a:xfrm>
            <a:off x="2615906" y="843999"/>
            <a:ext cx="495350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①かく前に、中心の場所と半径を調べよう。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5" name="AutoShape 3"/>
          <p:cNvSpPr>
            <a:spLocks noChangeArrowheads="1"/>
          </p:cNvSpPr>
          <p:nvPr/>
        </p:nvSpPr>
        <p:spPr bwMode="auto">
          <a:xfrm>
            <a:off x="2615616" y="1321743"/>
            <a:ext cx="495379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②中心を決めて、同じ半径で円をかきます。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6" name="円/楕円 155"/>
          <p:cNvSpPr>
            <a:spLocks noChangeArrowheads="1"/>
          </p:cNvSpPr>
          <p:nvPr/>
        </p:nvSpPr>
        <p:spPr bwMode="auto">
          <a:xfrm>
            <a:off x="3687679" y="4167063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157" name="円/楕円 156"/>
          <p:cNvSpPr>
            <a:spLocks noChangeArrowheads="1"/>
          </p:cNvSpPr>
          <p:nvPr/>
        </p:nvSpPr>
        <p:spPr bwMode="auto">
          <a:xfrm>
            <a:off x="4545053" y="4166813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8" name="円/楕円 157"/>
          <p:cNvSpPr>
            <a:spLocks noChangeArrowheads="1"/>
          </p:cNvSpPr>
          <p:nvPr/>
        </p:nvSpPr>
        <p:spPr bwMode="auto">
          <a:xfrm>
            <a:off x="2822879" y="4162050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33" name="円/楕円 32"/>
          <p:cNvSpPr>
            <a:spLocks noChangeArrowheads="1"/>
          </p:cNvSpPr>
          <p:nvPr/>
        </p:nvSpPr>
        <p:spPr bwMode="auto">
          <a:xfrm>
            <a:off x="1946426" y="588969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2" name="円/楕円 31"/>
          <p:cNvSpPr>
            <a:spLocks noChangeArrowheads="1"/>
          </p:cNvSpPr>
          <p:nvPr/>
        </p:nvSpPr>
        <p:spPr bwMode="auto">
          <a:xfrm>
            <a:off x="5405863" y="5891162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2" name="円弧 1"/>
          <p:cNvSpPr/>
          <p:nvPr/>
        </p:nvSpPr>
        <p:spPr>
          <a:xfrm>
            <a:off x="1993892" y="3348143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弧 28"/>
          <p:cNvSpPr/>
          <p:nvPr/>
        </p:nvSpPr>
        <p:spPr>
          <a:xfrm>
            <a:off x="3726875" y="3348143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54145" y="4210877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弧 30"/>
          <p:cNvSpPr/>
          <p:nvPr/>
        </p:nvSpPr>
        <p:spPr>
          <a:xfrm flipH="1">
            <a:off x="3731747" y="4201509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円/楕円 4"/>
          <p:cNvSpPr>
            <a:spLocks noChangeArrowheads="1"/>
          </p:cNvSpPr>
          <p:nvPr/>
        </p:nvSpPr>
        <p:spPr bwMode="auto">
          <a:xfrm>
            <a:off x="6751774" y="2477076"/>
            <a:ext cx="3448800" cy="34488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graphicFrame>
        <p:nvGraphicFramePr>
          <p:cNvPr id="148" name="表 1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126744"/>
              </p:ext>
            </p:extLst>
          </p:nvPr>
        </p:nvGraphicFramePr>
        <p:xfrm>
          <a:off x="6749954" y="4199624"/>
          <a:ext cx="34560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表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786553"/>
              </p:ext>
            </p:extLst>
          </p:nvPr>
        </p:nvGraphicFramePr>
        <p:xfrm>
          <a:off x="6749954" y="2472567"/>
          <a:ext cx="34560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153" name="円/楕円 152"/>
          <p:cNvSpPr>
            <a:spLocks noChangeArrowheads="1"/>
          </p:cNvSpPr>
          <p:nvPr/>
        </p:nvSpPr>
        <p:spPr bwMode="auto">
          <a:xfrm>
            <a:off x="8434865" y="4157150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grpSp>
        <p:nvGrpSpPr>
          <p:cNvPr id="46" name="グループ化 45"/>
          <p:cNvGrpSpPr/>
          <p:nvPr/>
        </p:nvGrpSpPr>
        <p:grpSpPr>
          <a:xfrm>
            <a:off x="6085588" y="1128397"/>
            <a:ext cx="4816028" cy="6160898"/>
            <a:chOff x="2762403" y="789671"/>
            <a:chExt cx="4816028" cy="6160898"/>
          </a:xfrm>
        </p:grpSpPr>
        <p:pic>
          <p:nvPicPr>
            <p:cNvPr id="47" name="図 46"/>
            <p:cNvPicPr>
              <a:picLocks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2762403" y="789671"/>
              <a:ext cx="2412000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48" name="正方形/長方形 47"/>
            <p:cNvSpPr/>
            <p:nvPr/>
          </p:nvSpPr>
          <p:spPr>
            <a:xfrm>
              <a:off x="5166431" y="3872569"/>
              <a:ext cx="24120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1333689" y="1109347"/>
            <a:ext cx="4199974" cy="6179948"/>
            <a:chOff x="2625869" y="789671"/>
            <a:chExt cx="4199974" cy="6179948"/>
          </a:xfrm>
        </p:grpSpPr>
        <p:pic>
          <p:nvPicPr>
            <p:cNvPr id="50" name="図 49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2625869" y="789671"/>
              <a:ext cx="2406130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51" name="正方形/長方形 50"/>
            <p:cNvSpPr/>
            <p:nvPr/>
          </p:nvSpPr>
          <p:spPr>
            <a:xfrm>
              <a:off x="4986243" y="3891619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54967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4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6" presetID="22" presetClass="exit" presetSubtype="2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7" dur="1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 animBg="1"/>
      <p:bldP spid="157" grpId="0" animBg="1"/>
      <p:bldP spid="158" grpId="0" animBg="1"/>
      <p:bldP spid="33" grpId="0" animBg="1"/>
      <p:bldP spid="32" grpId="0" animBg="1"/>
      <p:bldP spid="1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3" y="277379"/>
            <a:ext cx="675297" cy="943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2609461" y="287787"/>
            <a:ext cx="6927987" cy="487326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 eaLnBrk="1" hangingPunct="1"/>
            <a:r>
              <a:rPr lang="ja-JP" altLang="en-US" sz="2800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コンパスを使って、下のもようをかきましょう。</a:t>
            </a:r>
          </a:p>
        </p:txBody>
      </p:sp>
      <p:graphicFrame>
        <p:nvGraphicFramePr>
          <p:cNvPr id="138" name="表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78206"/>
              </p:ext>
            </p:extLst>
          </p:nvPr>
        </p:nvGraphicFramePr>
        <p:xfrm>
          <a:off x="1560000" y="2044754"/>
          <a:ext cx="9072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9" name="テキスト ボックス 2"/>
          <p:cNvSpPr txBox="1">
            <a:spLocks noChangeArrowheads="1"/>
          </p:cNvSpPr>
          <p:nvPr/>
        </p:nvSpPr>
        <p:spPr bwMode="auto">
          <a:xfrm>
            <a:off x="1523331" y="2050028"/>
            <a:ext cx="3603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dirty="0" smtClean="0"/>
              <a:t>②</a:t>
            </a:r>
            <a:endParaRPr lang="ja-JP" altLang="en-US" dirty="0"/>
          </a:p>
        </p:txBody>
      </p:sp>
      <p:sp>
        <p:nvSpPr>
          <p:cNvPr id="140" name="円/楕円 4"/>
          <p:cNvSpPr>
            <a:spLocks noChangeArrowheads="1"/>
          </p:cNvSpPr>
          <p:nvPr/>
        </p:nvSpPr>
        <p:spPr bwMode="auto">
          <a:xfrm>
            <a:off x="1998936" y="2482999"/>
            <a:ext cx="3455878" cy="3455878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4" name="AutoShape 3"/>
          <p:cNvSpPr>
            <a:spLocks noChangeArrowheads="1"/>
          </p:cNvSpPr>
          <p:nvPr/>
        </p:nvSpPr>
        <p:spPr bwMode="auto">
          <a:xfrm>
            <a:off x="2615906" y="843999"/>
            <a:ext cx="495350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①かく前に、中心の場所と半径を調べよう。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5" name="AutoShape 3"/>
          <p:cNvSpPr>
            <a:spLocks noChangeArrowheads="1"/>
          </p:cNvSpPr>
          <p:nvPr/>
        </p:nvSpPr>
        <p:spPr bwMode="auto">
          <a:xfrm>
            <a:off x="2615616" y="1321743"/>
            <a:ext cx="495379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②中心を決めて、同じ半径で円をかきます。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6" name="円/楕円 155"/>
          <p:cNvSpPr>
            <a:spLocks noChangeArrowheads="1"/>
          </p:cNvSpPr>
          <p:nvPr/>
        </p:nvSpPr>
        <p:spPr bwMode="auto">
          <a:xfrm>
            <a:off x="3678153" y="4162299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157" name="円/楕円 156"/>
          <p:cNvSpPr>
            <a:spLocks noChangeArrowheads="1"/>
          </p:cNvSpPr>
          <p:nvPr/>
        </p:nvSpPr>
        <p:spPr bwMode="auto">
          <a:xfrm>
            <a:off x="4530764" y="4157286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8" name="円/楕円 157"/>
          <p:cNvSpPr>
            <a:spLocks noChangeArrowheads="1"/>
          </p:cNvSpPr>
          <p:nvPr/>
        </p:nvSpPr>
        <p:spPr bwMode="auto">
          <a:xfrm>
            <a:off x="2822879" y="4157286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33" name="円/楕円 32"/>
          <p:cNvSpPr>
            <a:spLocks noChangeArrowheads="1"/>
          </p:cNvSpPr>
          <p:nvPr/>
        </p:nvSpPr>
        <p:spPr bwMode="auto">
          <a:xfrm>
            <a:off x="1946426" y="588969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2" name="円/楕円 31"/>
          <p:cNvSpPr>
            <a:spLocks noChangeArrowheads="1"/>
          </p:cNvSpPr>
          <p:nvPr/>
        </p:nvSpPr>
        <p:spPr bwMode="auto">
          <a:xfrm>
            <a:off x="5405863" y="5891162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2" name="円弧 1"/>
          <p:cNvSpPr/>
          <p:nvPr/>
        </p:nvSpPr>
        <p:spPr>
          <a:xfrm>
            <a:off x="1993892" y="3348143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弧 28"/>
          <p:cNvSpPr/>
          <p:nvPr/>
        </p:nvSpPr>
        <p:spPr>
          <a:xfrm>
            <a:off x="3726875" y="3348143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54145" y="4210877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弧 30"/>
          <p:cNvSpPr/>
          <p:nvPr/>
        </p:nvSpPr>
        <p:spPr>
          <a:xfrm flipH="1">
            <a:off x="3731747" y="4201509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弧 27"/>
          <p:cNvSpPr/>
          <p:nvPr/>
        </p:nvSpPr>
        <p:spPr>
          <a:xfrm>
            <a:off x="6740202" y="3351887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3" name="表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482985"/>
              </p:ext>
            </p:extLst>
          </p:nvPr>
        </p:nvGraphicFramePr>
        <p:xfrm>
          <a:off x="6749954" y="2472567"/>
          <a:ext cx="17280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34" name="円/楕円 4"/>
          <p:cNvSpPr>
            <a:spLocks noChangeArrowheads="1"/>
          </p:cNvSpPr>
          <p:nvPr/>
        </p:nvSpPr>
        <p:spPr bwMode="auto">
          <a:xfrm>
            <a:off x="6751774" y="2477076"/>
            <a:ext cx="3448800" cy="34488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3" name="円/楕円 152"/>
          <p:cNvSpPr>
            <a:spLocks noChangeArrowheads="1"/>
          </p:cNvSpPr>
          <p:nvPr/>
        </p:nvSpPr>
        <p:spPr bwMode="auto">
          <a:xfrm>
            <a:off x="8422165" y="4157150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5" name="円/楕円 34"/>
          <p:cNvSpPr>
            <a:spLocks noChangeArrowheads="1"/>
          </p:cNvSpPr>
          <p:nvPr/>
        </p:nvSpPr>
        <p:spPr bwMode="auto">
          <a:xfrm>
            <a:off x="7571477" y="4156773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218" y="1031316"/>
            <a:ext cx="1432684" cy="3231160"/>
          </a:xfrm>
          <a:prstGeom prst="rect">
            <a:avLst/>
          </a:prstGeom>
        </p:spPr>
      </p:pic>
      <p:grpSp>
        <p:nvGrpSpPr>
          <p:cNvPr id="7" name="グループ化 6"/>
          <p:cNvGrpSpPr/>
          <p:nvPr/>
        </p:nvGrpSpPr>
        <p:grpSpPr>
          <a:xfrm>
            <a:off x="6240016" y="1039289"/>
            <a:ext cx="2779105" cy="6305075"/>
            <a:chOff x="7083797" y="1018616"/>
            <a:chExt cx="2779105" cy="6305075"/>
          </a:xfrm>
        </p:grpSpPr>
        <p:pic>
          <p:nvPicPr>
            <p:cNvPr id="66" name="図 6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83797" y="1018616"/>
              <a:ext cx="1432684" cy="3231160"/>
            </a:xfrm>
            <a:prstGeom prst="rect">
              <a:avLst/>
            </a:prstGeom>
          </p:spPr>
        </p:pic>
        <p:sp>
          <p:nvSpPr>
            <p:cNvPr id="6" name="正方形/長方形 5"/>
            <p:cNvSpPr/>
            <p:nvPr/>
          </p:nvSpPr>
          <p:spPr>
            <a:xfrm>
              <a:off x="8430102" y="4090891"/>
              <a:ext cx="1432800" cy="32328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7677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1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3" y="277379"/>
            <a:ext cx="675297" cy="943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2609461" y="287787"/>
            <a:ext cx="6927987" cy="487326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 eaLnBrk="1" hangingPunct="1"/>
            <a:r>
              <a:rPr lang="ja-JP" altLang="en-US" sz="2800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コンパスを使って、下のもようをかきましょう。</a:t>
            </a:r>
          </a:p>
        </p:txBody>
      </p:sp>
      <p:graphicFrame>
        <p:nvGraphicFramePr>
          <p:cNvPr id="138" name="表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78206"/>
              </p:ext>
            </p:extLst>
          </p:nvPr>
        </p:nvGraphicFramePr>
        <p:xfrm>
          <a:off x="1560000" y="2044754"/>
          <a:ext cx="9072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9" name="テキスト ボックス 2"/>
          <p:cNvSpPr txBox="1">
            <a:spLocks noChangeArrowheads="1"/>
          </p:cNvSpPr>
          <p:nvPr/>
        </p:nvSpPr>
        <p:spPr bwMode="auto">
          <a:xfrm>
            <a:off x="1523331" y="2050028"/>
            <a:ext cx="3603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dirty="0" smtClean="0"/>
              <a:t>②</a:t>
            </a:r>
            <a:endParaRPr lang="ja-JP" altLang="en-US" dirty="0"/>
          </a:p>
        </p:txBody>
      </p:sp>
      <p:sp>
        <p:nvSpPr>
          <p:cNvPr id="140" name="円/楕円 4"/>
          <p:cNvSpPr>
            <a:spLocks noChangeArrowheads="1"/>
          </p:cNvSpPr>
          <p:nvPr/>
        </p:nvSpPr>
        <p:spPr bwMode="auto">
          <a:xfrm>
            <a:off x="1998936" y="2482999"/>
            <a:ext cx="3455878" cy="3455878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4" name="AutoShape 3"/>
          <p:cNvSpPr>
            <a:spLocks noChangeArrowheads="1"/>
          </p:cNvSpPr>
          <p:nvPr/>
        </p:nvSpPr>
        <p:spPr bwMode="auto">
          <a:xfrm>
            <a:off x="2615906" y="843999"/>
            <a:ext cx="495350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①かく前に、中心の場所と半径を調べよう。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5" name="AutoShape 3"/>
          <p:cNvSpPr>
            <a:spLocks noChangeArrowheads="1"/>
          </p:cNvSpPr>
          <p:nvPr/>
        </p:nvSpPr>
        <p:spPr bwMode="auto">
          <a:xfrm>
            <a:off x="2615616" y="1321743"/>
            <a:ext cx="495379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②中心を決めて、同じ半径で円をかきます。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6" name="円/楕円 155"/>
          <p:cNvSpPr>
            <a:spLocks noChangeArrowheads="1"/>
          </p:cNvSpPr>
          <p:nvPr/>
        </p:nvSpPr>
        <p:spPr bwMode="auto">
          <a:xfrm>
            <a:off x="3678153" y="4165474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157" name="円/楕円 156"/>
          <p:cNvSpPr>
            <a:spLocks noChangeArrowheads="1"/>
          </p:cNvSpPr>
          <p:nvPr/>
        </p:nvSpPr>
        <p:spPr bwMode="auto">
          <a:xfrm>
            <a:off x="4537114" y="416681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8" name="円/楕円 157"/>
          <p:cNvSpPr>
            <a:spLocks noChangeArrowheads="1"/>
          </p:cNvSpPr>
          <p:nvPr/>
        </p:nvSpPr>
        <p:spPr bwMode="auto">
          <a:xfrm>
            <a:off x="2822879" y="416046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33" name="円/楕円 32"/>
          <p:cNvSpPr>
            <a:spLocks noChangeArrowheads="1"/>
          </p:cNvSpPr>
          <p:nvPr/>
        </p:nvSpPr>
        <p:spPr bwMode="auto">
          <a:xfrm>
            <a:off x="1946426" y="588969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2" name="円/楕円 31"/>
          <p:cNvSpPr>
            <a:spLocks noChangeArrowheads="1"/>
          </p:cNvSpPr>
          <p:nvPr/>
        </p:nvSpPr>
        <p:spPr bwMode="auto">
          <a:xfrm>
            <a:off x="5405863" y="5891162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2" name="円弧 1"/>
          <p:cNvSpPr/>
          <p:nvPr/>
        </p:nvSpPr>
        <p:spPr>
          <a:xfrm>
            <a:off x="1993892" y="3348143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弧 28"/>
          <p:cNvSpPr/>
          <p:nvPr/>
        </p:nvSpPr>
        <p:spPr>
          <a:xfrm>
            <a:off x="3726875" y="3348143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54145" y="4210877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弧 30"/>
          <p:cNvSpPr/>
          <p:nvPr/>
        </p:nvSpPr>
        <p:spPr>
          <a:xfrm flipH="1">
            <a:off x="3731747" y="4201509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弧 27"/>
          <p:cNvSpPr/>
          <p:nvPr/>
        </p:nvSpPr>
        <p:spPr>
          <a:xfrm>
            <a:off x="6740202" y="3351887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弧 38"/>
          <p:cNvSpPr/>
          <p:nvPr/>
        </p:nvSpPr>
        <p:spPr>
          <a:xfrm>
            <a:off x="8474921" y="3354685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3" name="表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366895"/>
              </p:ext>
            </p:extLst>
          </p:nvPr>
        </p:nvGraphicFramePr>
        <p:xfrm>
          <a:off x="8474921" y="2473352"/>
          <a:ext cx="21600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34" name="円/楕円 4"/>
          <p:cNvSpPr>
            <a:spLocks noChangeArrowheads="1"/>
          </p:cNvSpPr>
          <p:nvPr/>
        </p:nvSpPr>
        <p:spPr bwMode="auto">
          <a:xfrm>
            <a:off x="6751774" y="2477076"/>
            <a:ext cx="3448800" cy="34488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3" name="円/楕円 152"/>
          <p:cNvSpPr>
            <a:spLocks noChangeArrowheads="1"/>
          </p:cNvSpPr>
          <p:nvPr/>
        </p:nvSpPr>
        <p:spPr bwMode="auto">
          <a:xfrm>
            <a:off x="8434865" y="4157150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5" name="円/楕円 34"/>
          <p:cNvSpPr>
            <a:spLocks noChangeArrowheads="1"/>
          </p:cNvSpPr>
          <p:nvPr/>
        </p:nvSpPr>
        <p:spPr bwMode="auto">
          <a:xfrm>
            <a:off x="7571477" y="4159948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8" name="円/楕円 37"/>
          <p:cNvSpPr>
            <a:spLocks noChangeArrowheads="1"/>
          </p:cNvSpPr>
          <p:nvPr/>
        </p:nvSpPr>
        <p:spPr bwMode="auto">
          <a:xfrm>
            <a:off x="9305027" y="4166298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pic>
        <p:nvPicPr>
          <p:cNvPr id="40" name="図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549" y="1031036"/>
            <a:ext cx="1432684" cy="3231160"/>
          </a:xfrm>
          <a:prstGeom prst="rect">
            <a:avLst/>
          </a:prstGeom>
        </p:spPr>
      </p:pic>
      <p:grpSp>
        <p:nvGrpSpPr>
          <p:cNvPr id="41" name="グループ化 40"/>
          <p:cNvGrpSpPr/>
          <p:nvPr/>
        </p:nvGrpSpPr>
        <p:grpSpPr>
          <a:xfrm>
            <a:off x="7963347" y="1039009"/>
            <a:ext cx="2779105" cy="6305075"/>
            <a:chOff x="7083797" y="1018616"/>
            <a:chExt cx="2779105" cy="6305075"/>
          </a:xfrm>
        </p:grpSpPr>
        <p:pic>
          <p:nvPicPr>
            <p:cNvPr id="42" name="図 4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83797" y="1018616"/>
              <a:ext cx="1432684" cy="3231160"/>
            </a:xfrm>
            <a:prstGeom prst="rect">
              <a:avLst/>
            </a:prstGeom>
          </p:spPr>
        </p:pic>
        <p:sp>
          <p:nvSpPr>
            <p:cNvPr id="48" name="正方形/長方形 47"/>
            <p:cNvSpPr/>
            <p:nvPr/>
          </p:nvSpPr>
          <p:spPr>
            <a:xfrm>
              <a:off x="8430102" y="4090891"/>
              <a:ext cx="1432800" cy="32328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912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1" dur="1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3" y="277379"/>
            <a:ext cx="675297" cy="943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2609461" y="287787"/>
            <a:ext cx="6927987" cy="487326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 eaLnBrk="1" hangingPunct="1"/>
            <a:r>
              <a:rPr lang="ja-JP" altLang="en-US" sz="2800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コンパスを使って、下のもようをかきましょう。</a:t>
            </a:r>
          </a:p>
        </p:txBody>
      </p:sp>
      <p:graphicFrame>
        <p:nvGraphicFramePr>
          <p:cNvPr id="138" name="表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78206"/>
              </p:ext>
            </p:extLst>
          </p:nvPr>
        </p:nvGraphicFramePr>
        <p:xfrm>
          <a:off x="1560000" y="2044754"/>
          <a:ext cx="9072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9" name="テキスト ボックス 2"/>
          <p:cNvSpPr txBox="1">
            <a:spLocks noChangeArrowheads="1"/>
          </p:cNvSpPr>
          <p:nvPr/>
        </p:nvSpPr>
        <p:spPr bwMode="auto">
          <a:xfrm>
            <a:off x="1523331" y="2050028"/>
            <a:ext cx="3603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dirty="0" smtClean="0"/>
              <a:t>②</a:t>
            </a:r>
            <a:endParaRPr lang="ja-JP" altLang="en-US" dirty="0"/>
          </a:p>
        </p:txBody>
      </p:sp>
      <p:sp>
        <p:nvSpPr>
          <p:cNvPr id="140" name="円/楕円 4"/>
          <p:cNvSpPr>
            <a:spLocks noChangeArrowheads="1"/>
          </p:cNvSpPr>
          <p:nvPr/>
        </p:nvSpPr>
        <p:spPr bwMode="auto">
          <a:xfrm>
            <a:off x="1998936" y="2482999"/>
            <a:ext cx="3455878" cy="3455878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4" name="AutoShape 3"/>
          <p:cNvSpPr>
            <a:spLocks noChangeArrowheads="1"/>
          </p:cNvSpPr>
          <p:nvPr/>
        </p:nvSpPr>
        <p:spPr bwMode="auto">
          <a:xfrm>
            <a:off x="2615906" y="843999"/>
            <a:ext cx="495350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①かく前に、中心の場所と半径を調べよう。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5" name="AutoShape 3"/>
          <p:cNvSpPr>
            <a:spLocks noChangeArrowheads="1"/>
          </p:cNvSpPr>
          <p:nvPr/>
        </p:nvSpPr>
        <p:spPr bwMode="auto">
          <a:xfrm>
            <a:off x="2615616" y="1321743"/>
            <a:ext cx="495379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②中心を決めて、同じ半径で円をかきます。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6" name="円/楕円 155"/>
          <p:cNvSpPr>
            <a:spLocks noChangeArrowheads="1"/>
          </p:cNvSpPr>
          <p:nvPr/>
        </p:nvSpPr>
        <p:spPr bwMode="auto">
          <a:xfrm>
            <a:off x="3684503" y="4159124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157" name="円/楕円 156"/>
          <p:cNvSpPr>
            <a:spLocks noChangeArrowheads="1"/>
          </p:cNvSpPr>
          <p:nvPr/>
        </p:nvSpPr>
        <p:spPr bwMode="auto">
          <a:xfrm>
            <a:off x="4543464" y="416046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8" name="円/楕円 157"/>
          <p:cNvSpPr>
            <a:spLocks noChangeArrowheads="1"/>
          </p:cNvSpPr>
          <p:nvPr/>
        </p:nvSpPr>
        <p:spPr bwMode="auto">
          <a:xfrm>
            <a:off x="2816529" y="416046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33" name="円/楕円 32"/>
          <p:cNvSpPr>
            <a:spLocks noChangeArrowheads="1"/>
          </p:cNvSpPr>
          <p:nvPr/>
        </p:nvSpPr>
        <p:spPr bwMode="auto">
          <a:xfrm>
            <a:off x="1946426" y="588969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2" name="円/楕円 31"/>
          <p:cNvSpPr>
            <a:spLocks noChangeArrowheads="1"/>
          </p:cNvSpPr>
          <p:nvPr/>
        </p:nvSpPr>
        <p:spPr bwMode="auto">
          <a:xfrm>
            <a:off x="5405863" y="5891162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41" name="円弧 40"/>
          <p:cNvSpPr/>
          <p:nvPr/>
        </p:nvSpPr>
        <p:spPr>
          <a:xfrm>
            <a:off x="5007471" y="4218685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円弧 1"/>
          <p:cNvSpPr/>
          <p:nvPr/>
        </p:nvSpPr>
        <p:spPr>
          <a:xfrm>
            <a:off x="1993892" y="3348143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弧 28"/>
          <p:cNvSpPr/>
          <p:nvPr/>
        </p:nvSpPr>
        <p:spPr>
          <a:xfrm>
            <a:off x="3726875" y="3348143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54145" y="4210877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弧 30"/>
          <p:cNvSpPr/>
          <p:nvPr/>
        </p:nvSpPr>
        <p:spPr>
          <a:xfrm flipH="1">
            <a:off x="3731747" y="4201509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弧 27"/>
          <p:cNvSpPr/>
          <p:nvPr/>
        </p:nvSpPr>
        <p:spPr>
          <a:xfrm>
            <a:off x="6740202" y="3351887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弧 38"/>
          <p:cNvSpPr/>
          <p:nvPr/>
        </p:nvSpPr>
        <p:spPr>
          <a:xfrm>
            <a:off x="8474921" y="3354685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2" name="表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964866"/>
              </p:ext>
            </p:extLst>
          </p:nvPr>
        </p:nvGraphicFramePr>
        <p:xfrm>
          <a:off x="6749954" y="4199624"/>
          <a:ext cx="34560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38" name="円/楕円 37"/>
          <p:cNvSpPr>
            <a:spLocks noChangeArrowheads="1"/>
          </p:cNvSpPr>
          <p:nvPr/>
        </p:nvSpPr>
        <p:spPr bwMode="auto">
          <a:xfrm>
            <a:off x="9305027" y="4153598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5" name="円/楕円 34"/>
          <p:cNvSpPr>
            <a:spLocks noChangeArrowheads="1"/>
          </p:cNvSpPr>
          <p:nvPr/>
        </p:nvSpPr>
        <p:spPr bwMode="auto">
          <a:xfrm>
            <a:off x="7571477" y="4159948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40" name="円/楕円 39"/>
          <p:cNvSpPr>
            <a:spLocks noChangeArrowheads="1"/>
          </p:cNvSpPr>
          <p:nvPr/>
        </p:nvSpPr>
        <p:spPr bwMode="auto">
          <a:xfrm>
            <a:off x="6698620" y="5899326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4" name="円/楕円 4"/>
          <p:cNvSpPr>
            <a:spLocks noChangeArrowheads="1"/>
          </p:cNvSpPr>
          <p:nvPr/>
        </p:nvSpPr>
        <p:spPr bwMode="auto">
          <a:xfrm>
            <a:off x="6751774" y="2477076"/>
            <a:ext cx="3448800" cy="34488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3" name="円/楕円 152"/>
          <p:cNvSpPr>
            <a:spLocks noChangeArrowheads="1"/>
          </p:cNvSpPr>
          <p:nvPr/>
        </p:nvSpPr>
        <p:spPr bwMode="auto">
          <a:xfrm>
            <a:off x="8434865" y="4157150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grpSp>
        <p:nvGrpSpPr>
          <p:cNvPr id="36" name="グループ化 35"/>
          <p:cNvGrpSpPr/>
          <p:nvPr/>
        </p:nvGrpSpPr>
        <p:grpSpPr>
          <a:xfrm rot="5400000">
            <a:off x="-107770" y="2583476"/>
            <a:ext cx="4199974" cy="6179948"/>
            <a:chOff x="2625869" y="789671"/>
            <a:chExt cx="4199974" cy="6179948"/>
          </a:xfrm>
        </p:grpSpPr>
        <p:pic>
          <p:nvPicPr>
            <p:cNvPr id="37" name="図 3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2625869" y="789671"/>
              <a:ext cx="2406130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43" name="正方形/長方形 42"/>
            <p:cNvSpPr/>
            <p:nvPr/>
          </p:nvSpPr>
          <p:spPr>
            <a:xfrm>
              <a:off x="4986243" y="3891619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 rot="5400000">
            <a:off x="4322356" y="2897828"/>
            <a:ext cx="4828728" cy="6160898"/>
            <a:chOff x="2775103" y="789671"/>
            <a:chExt cx="4828728" cy="6160898"/>
          </a:xfrm>
        </p:grpSpPr>
        <p:pic>
          <p:nvPicPr>
            <p:cNvPr id="45" name="図 44"/>
            <p:cNvPicPr>
              <a:picLocks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2775103" y="789671"/>
              <a:ext cx="2412000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46" name="正方形/長方形 45"/>
            <p:cNvSpPr/>
            <p:nvPr/>
          </p:nvSpPr>
          <p:spPr>
            <a:xfrm>
              <a:off x="5191831" y="3872569"/>
              <a:ext cx="24120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072391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1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3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3" y="277379"/>
            <a:ext cx="675297" cy="943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2609461" y="287787"/>
            <a:ext cx="6927987" cy="487326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 eaLnBrk="1" hangingPunct="1"/>
            <a:r>
              <a:rPr lang="ja-JP" altLang="en-US" sz="2800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コンパスを使って、下のもようをかきましょう。</a:t>
            </a:r>
          </a:p>
        </p:txBody>
      </p:sp>
      <p:graphicFrame>
        <p:nvGraphicFramePr>
          <p:cNvPr id="138" name="表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78206"/>
              </p:ext>
            </p:extLst>
          </p:nvPr>
        </p:nvGraphicFramePr>
        <p:xfrm>
          <a:off x="1560000" y="2044754"/>
          <a:ext cx="9072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23" marR="91423" marT="45718" marB="45718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9" name="テキスト ボックス 2"/>
          <p:cNvSpPr txBox="1">
            <a:spLocks noChangeArrowheads="1"/>
          </p:cNvSpPr>
          <p:nvPr/>
        </p:nvSpPr>
        <p:spPr bwMode="auto">
          <a:xfrm>
            <a:off x="1523331" y="2050028"/>
            <a:ext cx="3603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dirty="0" smtClean="0"/>
              <a:t>②</a:t>
            </a:r>
            <a:endParaRPr lang="ja-JP" altLang="en-US" dirty="0"/>
          </a:p>
        </p:txBody>
      </p:sp>
      <p:sp>
        <p:nvSpPr>
          <p:cNvPr id="140" name="円/楕円 4"/>
          <p:cNvSpPr>
            <a:spLocks noChangeArrowheads="1"/>
          </p:cNvSpPr>
          <p:nvPr/>
        </p:nvSpPr>
        <p:spPr bwMode="auto">
          <a:xfrm>
            <a:off x="1998936" y="2482999"/>
            <a:ext cx="3455878" cy="3455878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4" name="AutoShape 3"/>
          <p:cNvSpPr>
            <a:spLocks noChangeArrowheads="1"/>
          </p:cNvSpPr>
          <p:nvPr/>
        </p:nvSpPr>
        <p:spPr bwMode="auto">
          <a:xfrm>
            <a:off x="2615906" y="843999"/>
            <a:ext cx="495350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①かく前に、中心の場所と半径を調べよう。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5" name="AutoShape 3"/>
          <p:cNvSpPr>
            <a:spLocks noChangeArrowheads="1"/>
          </p:cNvSpPr>
          <p:nvPr/>
        </p:nvSpPr>
        <p:spPr bwMode="auto">
          <a:xfrm>
            <a:off x="2615616" y="1321743"/>
            <a:ext cx="4953796" cy="432000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②中心を決めて、同じ半径で円をかきます。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6" name="円/楕円 155"/>
          <p:cNvSpPr>
            <a:spLocks noChangeArrowheads="1"/>
          </p:cNvSpPr>
          <p:nvPr/>
        </p:nvSpPr>
        <p:spPr bwMode="auto">
          <a:xfrm>
            <a:off x="3678153" y="4160394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157" name="円/楕円 156"/>
          <p:cNvSpPr>
            <a:spLocks noChangeArrowheads="1"/>
          </p:cNvSpPr>
          <p:nvPr/>
        </p:nvSpPr>
        <p:spPr bwMode="auto">
          <a:xfrm>
            <a:off x="4538384" y="416300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8" name="円/楕円 157"/>
          <p:cNvSpPr>
            <a:spLocks noChangeArrowheads="1"/>
          </p:cNvSpPr>
          <p:nvPr/>
        </p:nvSpPr>
        <p:spPr bwMode="auto">
          <a:xfrm>
            <a:off x="2815259" y="416300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33" name="円/楕円 32"/>
          <p:cNvSpPr>
            <a:spLocks noChangeArrowheads="1"/>
          </p:cNvSpPr>
          <p:nvPr/>
        </p:nvSpPr>
        <p:spPr bwMode="auto">
          <a:xfrm>
            <a:off x="1946426" y="588969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2" name="円/楕円 31"/>
          <p:cNvSpPr>
            <a:spLocks noChangeArrowheads="1"/>
          </p:cNvSpPr>
          <p:nvPr/>
        </p:nvSpPr>
        <p:spPr bwMode="auto">
          <a:xfrm>
            <a:off x="5405863" y="5891162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41" name="円弧 40"/>
          <p:cNvSpPr/>
          <p:nvPr/>
        </p:nvSpPr>
        <p:spPr>
          <a:xfrm>
            <a:off x="5007471" y="4218685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円弧 1"/>
          <p:cNvSpPr/>
          <p:nvPr/>
        </p:nvSpPr>
        <p:spPr>
          <a:xfrm>
            <a:off x="1993892" y="3348143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弧 28"/>
          <p:cNvSpPr/>
          <p:nvPr/>
        </p:nvSpPr>
        <p:spPr>
          <a:xfrm>
            <a:off x="3726875" y="3348143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54145" y="4210877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弧 30"/>
          <p:cNvSpPr/>
          <p:nvPr/>
        </p:nvSpPr>
        <p:spPr>
          <a:xfrm flipH="1">
            <a:off x="3731747" y="4201509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弧 27"/>
          <p:cNvSpPr/>
          <p:nvPr/>
        </p:nvSpPr>
        <p:spPr>
          <a:xfrm>
            <a:off x="6740202" y="3351887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弧 38"/>
          <p:cNvSpPr/>
          <p:nvPr/>
        </p:nvSpPr>
        <p:spPr>
          <a:xfrm>
            <a:off x="8474921" y="3354685"/>
            <a:ext cx="1728000" cy="1728000"/>
          </a:xfrm>
          <a:prstGeom prst="arc">
            <a:avLst>
              <a:gd name="adj1" fmla="val 108412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円弧 36"/>
          <p:cNvSpPr/>
          <p:nvPr/>
        </p:nvSpPr>
        <p:spPr>
          <a:xfrm flipH="1">
            <a:off x="8472899" y="4214297"/>
            <a:ext cx="3456000" cy="3456000"/>
          </a:xfrm>
          <a:prstGeom prst="arc">
            <a:avLst>
              <a:gd name="adj1" fmla="val 16163816"/>
              <a:gd name="adj2" fmla="val 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2" name="表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365840"/>
              </p:ext>
            </p:extLst>
          </p:nvPr>
        </p:nvGraphicFramePr>
        <p:xfrm>
          <a:off x="8477635" y="4202109"/>
          <a:ext cx="17280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38" name="円/楕円 37"/>
          <p:cNvSpPr>
            <a:spLocks noChangeArrowheads="1"/>
          </p:cNvSpPr>
          <p:nvPr/>
        </p:nvSpPr>
        <p:spPr bwMode="auto">
          <a:xfrm>
            <a:off x="9305027" y="4166298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5" name="円/楕円 34"/>
          <p:cNvSpPr>
            <a:spLocks noChangeArrowheads="1"/>
          </p:cNvSpPr>
          <p:nvPr/>
        </p:nvSpPr>
        <p:spPr bwMode="auto">
          <a:xfrm>
            <a:off x="7571477" y="4162488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40" name="円/楕円 39"/>
          <p:cNvSpPr>
            <a:spLocks noChangeArrowheads="1"/>
          </p:cNvSpPr>
          <p:nvPr/>
        </p:nvSpPr>
        <p:spPr bwMode="auto">
          <a:xfrm>
            <a:off x="6698620" y="5899326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4" name="円/楕円 4"/>
          <p:cNvSpPr>
            <a:spLocks noChangeArrowheads="1"/>
          </p:cNvSpPr>
          <p:nvPr/>
        </p:nvSpPr>
        <p:spPr bwMode="auto">
          <a:xfrm>
            <a:off x="6751774" y="2477076"/>
            <a:ext cx="3448800" cy="34488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153" name="円/楕円 152"/>
          <p:cNvSpPr>
            <a:spLocks noChangeArrowheads="1"/>
          </p:cNvSpPr>
          <p:nvPr/>
        </p:nvSpPr>
        <p:spPr bwMode="auto">
          <a:xfrm>
            <a:off x="8434865" y="4157150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sp>
        <p:nvSpPr>
          <p:cNvPr id="36" name="円/楕円 35"/>
          <p:cNvSpPr>
            <a:spLocks noChangeArrowheads="1"/>
          </p:cNvSpPr>
          <p:nvPr/>
        </p:nvSpPr>
        <p:spPr bwMode="auto">
          <a:xfrm>
            <a:off x="10145967" y="5895547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grpSp>
        <p:nvGrpSpPr>
          <p:cNvPr id="46" name="グループ化 45"/>
          <p:cNvGrpSpPr/>
          <p:nvPr/>
        </p:nvGrpSpPr>
        <p:grpSpPr>
          <a:xfrm>
            <a:off x="7817214" y="2858865"/>
            <a:ext cx="4828728" cy="6160898"/>
            <a:chOff x="2775103" y="789671"/>
            <a:chExt cx="4828728" cy="6160898"/>
          </a:xfrm>
        </p:grpSpPr>
        <p:pic>
          <p:nvPicPr>
            <p:cNvPr id="47" name="図 46"/>
            <p:cNvPicPr>
              <a:picLocks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2775103" y="789671"/>
              <a:ext cx="2412000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54" name="正方形/長方形 53"/>
            <p:cNvSpPr/>
            <p:nvPr/>
          </p:nvSpPr>
          <p:spPr>
            <a:xfrm>
              <a:off x="5191831" y="3872569"/>
              <a:ext cx="24120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3071665" y="2858865"/>
            <a:ext cx="4199974" cy="6179948"/>
            <a:chOff x="2625869" y="789671"/>
            <a:chExt cx="4199974" cy="6179948"/>
          </a:xfrm>
        </p:grpSpPr>
        <p:pic>
          <p:nvPicPr>
            <p:cNvPr id="44" name="図 4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2625869" y="789671"/>
              <a:ext cx="2406130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45" name="正方形/長方形 44"/>
            <p:cNvSpPr/>
            <p:nvPr/>
          </p:nvSpPr>
          <p:spPr>
            <a:xfrm>
              <a:off x="4986243" y="3891619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91219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1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4|4.5|1.9|2.3|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1.8|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2.5|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4.4|2|1.7|2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7|2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2.8|2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2.9|2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2.8|3.2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4BD0FF"/>
          </a:solidFill>
          <a:prstDash val="solid"/>
        </a:ln>
      </a:spPr>
      <a:bodyPr rtlCol="0" anchor="t"/>
      <a:lstStyle>
        <a:defPPr>
          <a:defRPr kumimoji="0" sz="2000" i="1" kern="0">
            <a:solidFill>
              <a:schemeClr val="tx1"/>
            </a:solidFill>
            <a:latin typeface="Cambria Math" panose="02040503050406030204" pitchFamily="18" charset="0"/>
            <a:ea typeface="AR P丸ゴシック体M" panose="020F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2833</TotalTime>
  <Words>297</Words>
  <Application>Microsoft Office PowerPoint</Application>
  <PresentationFormat>ワイド画面</PresentationFormat>
  <Paragraphs>33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8" baseType="lpstr">
      <vt:lpstr>AR P丸ゴシック体E</vt:lpstr>
      <vt:lpstr>AR P丸ゴシック体M</vt:lpstr>
      <vt:lpstr>AR P教科書体M</vt:lpstr>
      <vt:lpstr>HG丸ｺﾞｼｯｸM-PRO</vt:lpstr>
      <vt:lpstr>ＭＳ Ｐゴシック</vt:lpstr>
      <vt:lpstr>Arial</vt:lpstr>
      <vt:lpstr>Calibri</vt:lpstr>
      <vt:lpstr>Cambria Math</vt:lpstr>
      <vt:lpstr>フラッシュ１</vt:lpstr>
      <vt:lpstr>３年 「コンパスを使った 円のかき方」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那須烏山市立烏山小学校</dc:creator>
  <cp:lastModifiedBy>小泉 浩</cp:lastModifiedBy>
  <cp:revision>110</cp:revision>
  <dcterms:created xsi:type="dcterms:W3CDTF">2008-03-13T07:56:32Z</dcterms:created>
  <dcterms:modified xsi:type="dcterms:W3CDTF">2020-10-02T01:57:32Z</dcterms:modified>
</cp:coreProperties>
</file>