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7"/>
  </p:notesMasterIdLst>
  <p:sldIdLst>
    <p:sldId id="288" r:id="rId2"/>
    <p:sldId id="325" r:id="rId3"/>
    <p:sldId id="326" r:id="rId4"/>
    <p:sldId id="327" r:id="rId5"/>
    <p:sldId id="328" r:id="rId6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AR P丸ゴシック体E" panose="020F0900000000000000" pitchFamily="50" charset="-128"/>
      <p:regular r:id="rId13"/>
    </p:embeddedFont>
    <p:embeddedFont>
      <p:font typeface="HG丸ｺﾞｼｯｸM-PRO" panose="020F0600000000000000" pitchFamily="50" charset="-128"/>
      <p:regular r:id="rId14"/>
    </p:embeddedFont>
    <p:embeddedFont>
      <p:font typeface="AR P丸ゴシック体M" panose="020F0600000000000000" pitchFamily="50" charset="-128"/>
      <p:regular r:id="rId15"/>
    </p:embeddedFont>
    <p:embeddedFont>
      <p:font typeface="Book Antiqua" panose="02040602050305030304" pitchFamily="18" charset="0"/>
      <p:regular r:id="rId16"/>
      <p:bold r:id="rId17"/>
      <p:italic r:id="rId18"/>
      <p:boldItalic r:id="rId19"/>
    </p:embeddedFont>
    <p:embeddedFont>
      <p:font typeface="ARゴシック体M" panose="020B0609000000000000" pitchFamily="49" charset="-128"/>
      <p:regular r:id="rId20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925" userDrawn="1">
          <p15:clr>
            <a:srgbClr val="A4A3A4"/>
          </p15:clr>
        </p15:guide>
        <p15:guide id="3" orient="horz" pos="17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D0FF"/>
    <a:srgbClr val="66FFFF"/>
    <a:srgbClr val="FF99FF"/>
    <a:srgbClr val="FFFF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424" autoAdjust="0"/>
  </p:normalViewPr>
  <p:slideViewPr>
    <p:cSldViewPr>
      <p:cViewPr varScale="1">
        <p:scale>
          <a:sx n="71" d="100"/>
          <a:sy n="71" d="100"/>
        </p:scale>
        <p:origin x="1176" y="60"/>
      </p:cViewPr>
      <p:guideLst>
        <p:guide pos="2925"/>
        <p:guide orient="horz" pos="17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11D78-99EB-45F5-BE76-59F7C1EE38A1}" type="datetimeFigureOut">
              <a:rPr kumimoji="1" lang="ja-JP" altLang="en-US" smtClean="0"/>
              <a:pPr/>
              <a:t>2020/9/11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8D5A8-10A7-4DCC-953B-A0DFE8C090F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41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 dirty="0" smtClean="0"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4567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28549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13316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30694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4008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E9A76-35C8-4A70-8067-20351694DD7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2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3108E-37EE-40F3-A7E9-6899F63596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3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C405E-A102-49B9-B3A2-80B02F81FEA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8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01B0B-99D3-471D-BBED-1E118E17361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55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077BF-9493-434C-A213-3E7224163A5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5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91BFB-C57D-477A-B859-9DE1900547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0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D2E8A-C900-43AA-BE49-B445B7D41B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2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0A67-8D7F-4FCB-9834-DDEA8D66E98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2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FED89-17F0-4FF8-996E-FF4865A50D4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20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DE7F0-2060-4D18-807E-4E41A775D23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5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DCEA-35AD-4F34-8DCA-7B11E83D078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3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C2060B-D9AE-4BD5-AEED-56855F7B1BB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レーム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2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6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5.png"/><Relationship Id="rId11" Type="http://schemas.openxmlformats.org/officeDocument/2006/relationships/image" Target="../media/image22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1.png"/><Relationship Id="rId9" Type="http://schemas.openxmlformats.org/officeDocument/2006/relationships/image" Target="../media/image28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189" y="932014"/>
            <a:ext cx="8848498" cy="1482737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 anchor="t">
            <a:scene3d>
              <a:camera prst="isometricRightUp"/>
              <a:lightRig rig="threePt" dir="t"/>
            </a:scene3d>
          </a:bodyPr>
          <a:lstStyle/>
          <a:p>
            <a:r>
              <a:rPr kumimoji="1" lang="ja-JP" alt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６年「分数のかけ算」</a:t>
            </a:r>
            <a:endParaRPr kumimoji="1" lang="ja-JP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56" name="フレーム 5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172776" y="3068960"/>
            <a:ext cx="69413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600" b="1" kern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rPr>
              <a:t>分数</a:t>
            </a:r>
            <a:r>
              <a:rPr lang="en-US" altLang="ja-JP" sz="6600" b="1" kern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rPr>
              <a:t>×</a:t>
            </a:r>
            <a:r>
              <a:rPr lang="ja-JP" altLang="en-US" sz="6600" b="1" kern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rPr>
              <a:t>整数の</a:t>
            </a:r>
            <a:r>
              <a:rPr lang="ja-JP" altLang="en-US" sz="6600" b="1" kern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rPr>
              <a:t>計算</a:t>
            </a:r>
            <a:endParaRPr lang="ja-JP" altLang="en-US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7002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707379" cy="98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角丸四角形吹き出し 40"/>
              <p:cNvSpPr/>
              <p:nvPr/>
            </p:nvSpPr>
            <p:spPr>
              <a:xfrm>
                <a:off x="1331641" y="260649"/>
                <a:ext cx="4896544" cy="828000"/>
              </a:xfrm>
              <a:prstGeom prst="wedgeRoundRectCallout">
                <a:avLst>
                  <a:gd name="adj1" fmla="val -53330"/>
                  <a:gd name="adj2" fmla="val 20435"/>
                  <a:gd name="adj3" fmla="val 16667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t"/>
              <a:lstStyle/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１ｄ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L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で、板を</a:t>
                </a:r>
                <a14:m>
                  <m:oMath xmlns:m="http://schemas.openxmlformats.org/officeDocument/2006/math">
                    <m:r>
                      <a:rPr kumimoji="0" lang="ja-JP" altLang="en-US" sz="20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0.3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㎡ぬれるペンキがあります。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このペンキ２ｄ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L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では、板を何㎡ぬれますか。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1" name="角丸四角形吹き出し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1" y="260649"/>
                <a:ext cx="4896544" cy="828000"/>
              </a:xfrm>
              <a:prstGeom prst="wedgeRoundRectCallout">
                <a:avLst>
                  <a:gd name="adj1" fmla="val -53330"/>
                  <a:gd name="adj2" fmla="val 20435"/>
                  <a:gd name="adj3" fmla="val 16667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グループ化 18"/>
          <p:cNvGrpSpPr/>
          <p:nvPr/>
        </p:nvGrpSpPr>
        <p:grpSpPr>
          <a:xfrm>
            <a:off x="971600" y="1196752"/>
            <a:ext cx="5859888" cy="1568781"/>
            <a:chOff x="971600" y="1196752"/>
            <a:chExt cx="5859888" cy="1568781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971600" y="1799812"/>
              <a:ext cx="5701333" cy="0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971600" y="2159852"/>
              <a:ext cx="5701333" cy="0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971600" y="1655796"/>
              <a:ext cx="0" cy="64807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>
              <a:off x="3131840" y="1691613"/>
              <a:ext cx="0" cy="216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3131840" y="2061576"/>
              <a:ext cx="0" cy="216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5292080" y="1691613"/>
              <a:ext cx="0" cy="216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5292080" y="2061576"/>
              <a:ext cx="0" cy="216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正方形/長方形 11"/>
                <p:cNvSpPr/>
                <p:nvPr/>
              </p:nvSpPr>
              <p:spPr>
                <a:xfrm>
                  <a:off x="6084168" y="1350721"/>
                  <a:ext cx="74251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0" lang="en-US" altLang="ja-JP" sz="2000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 </m:t>
                      </m:r>
                    </m:oMath>
                  </a14:m>
                  <a:r>
                    <a:rPr kumimoji="0" lang="en-US" altLang="ja-JP" sz="2000" kern="0" dirty="0" smtClean="0">
                      <a:solidFill>
                        <a:prstClr val="black"/>
                      </a:solidFill>
                      <a:latin typeface="AR P丸ゴシック体M" panose="020F0600000000000000" pitchFamily="50" charset="-128"/>
                      <a:ea typeface="AR P丸ゴシック体M" panose="020F0600000000000000" pitchFamily="50" charset="-128"/>
                    </a:rPr>
                    <a:t>(</a:t>
                  </a:r>
                  <a:r>
                    <a:rPr kumimoji="0" lang="ja-JP" altLang="en-US" sz="2000" kern="0" dirty="0" smtClean="0">
                      <a:solidFill>
                        <a:prstClr val="black"/>
                      </a:solidFill>
                      <a:latin typeface="AR P丸ゴシック体M" panose="020F0600000000000000" pitchFamily="50" charset="-128"/>
                      <a:ea typeface="AR P丸ゴシック体M" panose="020F0600000000000000" pitchFamily="50" charset="-128"/>
                    </a:rPr>
                    <a:t>㎡</a:t>
                  </a:r>
                  <a:r>
                    <a:rPr kumimoji="0" lang="en-US" altLang="ja-JP" sz="2000" kern="0" dirty="0" smtClean="0">
                      <a:solidFill>
                        <a:prstClr val="black"/>
                      </a:solidFill>
                      <a:latin typeface="AR P丸ゴシック体M" panose="020F0600000000000000" pitchFamily="50" charset="-128"/>
                      <a:ea typeface="AR P丸ゴシック体M" panose="020F0600000000000000" pitchFamily="50" charset="-128"/>
                    </a:rPr>
                    <a:t>)</a:t>
                  </a:r>
                  <a:endParaRPr lang="ja-JP" altLang="en-US" dirty="0"/>
                </a:p>
              </p:txBody>
            </p:sp>
          </mc:Choice>
          <mc:Fallback xmlns="">
            <p:sp>
              <p:nvSpPr>
                <p:cNvPr id="12" name="正方形/長方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4168" y="1350721"/>
                  <a:ext cx="742511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820" t="-9231" r="-8197" b="-2769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正方形/長方形 42"/>
                <p:cNvSpPr/>
                <p:nvPr/>
              </p:nvSpPr>
              <p:spPr>
                <a:xfrm>
                  <a:off x="6084168" y="2212037"/>
                  <a:ext cx="74732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0" lang="en-US" altLang="ja-JP" sz="2000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 </m:t>
                      </m:r>
                    </m:oMath>
                  </a14:m>
                  <a:r>
                    <a:rPr kumimoji="0" lang="en-US" altLang="ja-JP" sz="2000" kern="0" dirty="0" smtClean="0">
                      <a:solidFill>
                        <a:prstClr val="black"/>
                      </a:solidFill>
                      <a:latin typeface="AR P丸ゴシック体M" panose="020F0600000000000000" pitchFamily="50" charset="-128"/>
                      <a:ea typeface="AR P丸ゴシック体M" panose="020F0600000000000000" pitchFamily="50" charset="-128"/>
                    </a:rPr>
                    <a:t>(</a:t>
                  </a:r>
                  <a:r>
                    <a:rPr kumimoji="0" lang="en-US" altLang="ja-JP" sz="2000" kern="0" dirty="0" err="1" smtClean="0">
                      <a:solidFill>
                        <a:prstClr val="black"/>
                      </a:solidFill>
                      <a:latin typeface="AR P丸ゴシック体M" panose="020F0600000000000000" pitchFamily="50" charset="-128"/>
                      <a:ea typeface="AR P丸ゴシック体M" panose="020F0600000000000000" pitchFamily="50" charset="-128"/>
                    </a:rPr>
                    <a:t>dL</a:t>
                  </a:r>
                  <a:r>
                    <a:rPr kumimoji="0" lang="en-US" altLang="ja-JP" sz="2000" kern="0" dirty="0" smtClean="0">
                      <a:solidFill>
                        <a:prstClr val="black"/>
                      </a:solidFill>
                      <a:latin typeface="AR P丸ゴシック体M" panose="020F0600000000000000" pitchFamily="50" charset="-128"/>
                      <a:ea typeface="AR P丸ゴシック体M" panose="020F0600000000000000" pitchFamily="50" charset="-128"/>
                    </a:rPr>
                    <a:t>)</a:t>
                  </a:r>
                  <a:endParaRPr lang="ja-JP" altLang="en-US" dirty="0"/>
                </a:p>
              </p:txBody>
            </p:sp>
          </mc:Choice>
          <mc:Fallback xmlns="">
            <p:sp>
              <p:nvSpPr>
                <p:cNvPr id="43" name="正方形/長方形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4168" y="2212037"/>
                  <a:ext cx="747320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813" t="-9091" r="-8130" b="-2575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正方形/長方形 13"/>
            <p:cNvSpPr/>
            <p:nvPr/>
          </p:nvSpPr>
          <p:spPr>
            <a:xfrm>
              <a:off x="2989012" y="2268795"/>
              <a:ext cx="30489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2400" kern="0" dirty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１</a:t>
              </a:r>
              <a:endParaRPr lang="ja-JP" altLang="en-US" sz="2000" dirty="0"/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5149251" y="2303868"/>
              <a:ext cx="3481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en-US" altLang="ja-JP" sz="24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2</a:t>
              </a:r>
              <a:endParaRPr lang="ja-JP" altLang="en-US" sz="2000" dirty="0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5069784" y="1248586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2400" kern="0" dirty="0" smtClean="0">
                  <a:solidFill>
                    <a:prstClr val="black"/>
                  </a:solidFill>
                  <a:latin typeface="Book Antiqua" panose="02040602050305030304" pitchFamily="18" charset="0"/>
                  <a:ea typeface="AR P丸ゴシック体M" panose="020F0600000000000000" pitchFamily="50" charset="-128"/>
                </a:rPr>
                <a:t>□</a:t>
              </a:r>
              <a:endParaRPr lang="ja-JP" altLang="en-US" sz="2000" dirty="0">
                <a:latin typeface="Book Antiqua" panose="02040602050305030304" pitchFamily="18" charset="0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2823101" y="1196752"/>
              <a:ext cx="6174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 smtClean="0"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0.3</a:t>
              </a:r>
              <a:endParaRPr lang="ja-JP" altLang="en-US" sz="2400" dirty="0"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707379" cy="98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角丸四角形吹き出し 49"/>
              <p:cNvSpPr/>
              <p:nvPr/>
            </p:nvSpPr>
            <p:spPr>
              <a:xfrm>
                <a:off x="1331641" y="3356993"/>
                <a:ext cx="4896544" cy="833262"/>
              </a:xfrm>
              <a:prstGeom prst="wedgeRoundRectCallout">
                <a:avLst>
                  <a:gd name="adj1" fmla="val -53330"/>
                  <a:gd name="adj2" fmla="val 20435"/>
                  <a:gd name="adj3" fmla="val 16667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１ｄ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L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で、板を</a:t>
                </a:r>
                <a14:m>
                  <m:oMath xmlns:m="http://schemas.openxmlformats.org/officeDocument/2006/math">
                    <m:r>
                      <a:rPr kumimoji="0" lang="ja-JP" altLang="en-US" sz="20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  <m:box>
                      <m:boxPr>
                        <m:ctrlPr>
                          <a:rPr kumimoji="0" lang="ja-JP" altLang="en-US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</m:num>
                          <m:den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７</m:t>
                            </m:r>
                          </m:den>
                        </m:f>
                      </m:e>
                    </m:box>
                    <m:r>
                      <a:rPr kumimoji="0" lang="en-US" altLang="ja-JP" sz="2000" b="0" i="0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㎡ぬれるペンキがあります。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このペンキ２ｄ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L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では、板を何㎡ぬれますか。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0" name="角丸四角形吹き出し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1" y="3356993"/>
                <a:ext cx="4896544" cy="833262"/>
              </a:xfrm>
              <a:prstGeom prst="wedgeRoundRectCallout">
                <a:avLst>
                  <a:gd name="adj1" fmla="val -53330"/>
                  <a:gd name="adj2" fmla="val 20435"/>
                  <a:gd name="adj3" fmla="val 16667"/>
                </a:avLst>
              </a:prstGeom>
              <a:blipFill rotWithShape="0"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グループ化 23"/>
          <p:cNvGrpSpPr/>
          <p:nvPr/>
        </p:nvGrpSpPr>
        <p:grpSpPr>
          <a:xfrm>
            <a:off x="971600" y="4293096"/>
            <a:ext cx="5859888" cy="1626964"/>
            <a:chOff x="971600" y="4293096"/>
            <a:chExt cx="5859888" cy="1626964"/>
          </a:xfrm>
        </p:grpSpPr>
        <p:cxnSp>
          <p:nvCxnSpPr>
            <p:cNvPr id="51" name="直線コネクタ 50"/>
            <p:cNvCxnSpPr/>
            <p:nvPr/>
          </p:nvCxnSpPr>
          <p:spPr>
            <a:xfrm>
              <a:off x="971600" y="4954339"/>
              <a:ext cx="5701333" cy="0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>
              <a:off x="971600" y="5314379"/>
              <a:ext cx="5701333" cy="0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>
              <a:off x="971600" y="4810323"/>
              <a:ext cx="0" cy="64807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>
              <a:off x="3131840" y="4846140"/>
              <a:ext cx="0" cy="216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>
              <a:off x="3131840" y="5216103"/>
              <a:ext cx="0" cy="216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>
              <a:off x="5292080" y="4846140"/>
              <a:ext cx="0" cy="216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>
              <a:off x="5292080" y="5216103"/>
              <a:ext cx="0" cy="216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正方形/長方形 63"/>
                <p:cNvSpPr/>
                <p:nvPr/>
              </p:nvSpPr>
              <p:spPr>
                <a:xfrm>
                  <a:off x="6084168" y="4505248"/>
                  <a:ext cx="74251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0" lang="en-US" altLang="ja-JP" sz="2000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 </m:t>
                      </m:r>
                    </m:oMath>
                  </a14:m>
                  <a:r>
                    <a:rPr kumimoji="0" lang="en-US" altLang="ja-JP" sz="2000" kern="0" dirty="0" smtClean="0">
                      <a:solidFill>
                        <a:prstClr val="black"/>
                      </a:solidFill>
                      <a:latin typeface="AR P丸ゴシック体M" panose="020F0600000000000000" pitchFamily="50" charset="-128"/>
                      <a:ea typeface="AR P丸ゴシック体M" panose="020F0600000000000000" pitchFamily="50" charset="-128"/>
                    </a:rPr>
                    <a:t>(</a:t>
                  </a:r>
                  <a:r>
                    <a:rPr kumimoji="0" lang="ja-JP" altLang="en-US" sz="2000" kern="0" dirty="0" smtClean="0">
                      <a:solidFill>
                        <a:prstClr val="black"/>
                      </a:solidFill>
                      <a:latin typeface="AR P丸ゴシック体M" panose="020F0600000000000000" pitchFamily="50" charset="-128"/>
                      <a:ea typeface="AR P丸ゴシック体M" panose="020F0600000000000000" pitchFamily="50" charset="-128"/>
                    </a:rPr>
                    <a:t>㎡</a:t>
                  </a:r>
                  <a:r>
                    <a:rPr kumimoji="0" lang="en-US" altLang="ja-JP" sz="2000" kern="0" dirty="0" smtClean="0">
                      <a:solidFill>
                        <a:prstClr val="black"/>
                      </a:solidFill>
                      <a:latin typeface="AR P丸ゴシック体M" panose="020F0600000000000000" pitchFamily="50" charset="-128"/>
                      <a:ea typeface="AR P丸ゴシック体M" panose="020F0600000000000000" pitchFamily="50" charset="-128"/>
                    </a:rPr>
                    <a:t>)</a:t>
                  </a:r>
                  <a:endParaRPr lang="ja-JP" altLang="en-US" dirty="0"/>
                </a:p>
              </p:txBody>
            </p:sp>
          </mc:Choice>
          <mc:Fallback xmlns="">
            <p:sp>
              <p:nvSpPr>
                <p:cNvPr id="64" name="正方形/長方形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4168" y="4505248"/>
                  <a:ext cx="742511" cy="40011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820" t="-7576" r="-8197" b="-2575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正方形/長方形 64"/>
                <p:cNvSpPr/>
                <p:nvPr/>
              </p:nvSpPr>
              <p:spPr>
                <a:xfrm>
                  <a:off x="6084168" y="5366564"/>
                  <a:ext cx="74732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0" lang="en-US" altLang="ja-JP" sz="2000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 P丸ゴシック体M" panose="020F0600000000000000" pitchFamily="50" charset="-128"/>
                        </a:rPr>
                        <m:t> </m:t>
                      </m:r>
                    </m:oMath>
                  </a14:m>
                  <a:r>
                    <a:rPr kumimoji="0" lang="en-US" altLang="ja-JP" sz="2000" kern="0" dirty="0" smtClean="0">
                      <a:solidFill>
                        <a:prstClr val="black"/>
                      </a:solidFill>
                      <a:latin typeface="AR P丸ゴシック体M" panose="020F0600000000000000" pitchFamily="50" charset="-128"/>
                      <a:ea typeface="AR P丸ゴシック体M" panose="020F0600000000000000" pitchFamily="50" charset="-128"/>
                    </a:rPr>
                    <a:t>(</a:t>
                  </a:r>
                  <a:r>
                    <a:rPr kumimoji="0" lang="en-US" altLang="ja-JP" sz="2000" kern="0" dirty="0" err="1" smtClean="0">
                      <a:solidFill>
                        <a:prstClr val="black"/>
                      </a:solidFill>
                      <a:latin typeface="AR P丸ゴシック体M" panose="020F0600000000000000" pitchFamily="50" charset="-128"/>
                      <a:ea typeface="AR P丸ゴシック体M" panose="020F0600000000000000" pitchFamily="50" charset="-128"/>
                    </a:rPr>
                    <a:t>dL</a:t>
                  </a:r>
                  <a:r>
                    <a:rPr kumimoji="0" lang="en-US" altLang="ja-JP" sz="2000" kern="0" dirty="0" smtClean="0">
                      <a:solidFill>
                        <a:prstClr val="black"/>
                      </a:solidFill>
                      <a:latin typeface="AR P丸ゴシック体M" panose="020F0600000000000000" pitchFamily="50" charset="-128"/>
                      <a:ea typeface="AR P丸ゴシック体M" panose="020F0600000000000000" pitchFamily="50" charset="-128"/>
                    </a:rPr>
                    <a:t>)</a:t>
                  </a:r>
                  <a:endParaRPr lang="ja-JP" altLang="en-US" dirty="0"/>
                </a:p>
              </p:txBody>
            </p:sp>
          </mc:Choice>
          <mc:Fallback xmlns="">
            <p:sp>
              <p:nvSpPr>
                <p:cNvPr id="65" name="正方形/長方形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4168" y="5366564"/>
                  <a:ext cx="747320" cy="40011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813" t="-7576" r="-8130" b="-2575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正方形/長方形 65"/>
            <p:cNvSpPr/>
            <p:nvPr/>
          </p:nvSpPr>
          <p:spPr>
            <a:xfrm>
              <a:off x="2989012" y="5423322"/>
              <a:ext cx="30489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2400" kern="0" dirty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１</a:t>
              </a:r>
              <a:endParaRPr lang="ja-JP" altLang="en-US" sz="2000" dirty="0"/>
            </a:p>
          </p:txBody>
        </p:sp>
        <p:sp>
          <p:nvSpPr>
            <p:cNvPr id="69" name="正方形/長方形 68"/>
            <p:cNvSpPr/>
            <p:nvPr/>
          </p:nvSpPr>
          <p:spPr>
            <a:xfrm>
              <a:off x="5149251" y="5458395"/>
              <a:ext cx="3481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en-US" altLang="ja-JP" sz="24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2</a:t>
              </a:r>
              <a:endParaRPr lang="ja-JP" altLang="en-US" sz="2000" dirty="0"/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5146729" y="4403150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en-US" altLang="ja-JP" sz="2400" i="1" kern="0" dirty="0" smtClean="0">
                  <a:solidFill>
                    <a:prstClr val="black"/>
                  </a:solidFill>
                  <a:latin typeface="Book Antiqua" panose="02040602050305030304" pitchFamily="18" charset="0"/>
                  <a:ea typeface="AR P丸ゴシック体M" panose="020F0600000000000000" pitchFamily="50" charset="-128"/>
                </a:rPr>
                <a:t>x</a:t>
              </a:r>
              <a:endParaRPr lang="ja-JP" altLang="en-US" sz="2000" i="1" dirty="0">
                <a:latin typeface="Book Antiqua" panose="0204060205030503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正方形/長方形 70"/>
                <p:cNvSpPr/>
                <p:nvPr/>
              </p:nvSpPr>
              <p:spPr>
                <a:xfrm>
                  <a:off x="2924091" y="4293096"/>
                  <a:ext cx="415498" cy="5628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kumimoji="0" lang="en-US" altLang="ja-JP" sz="2000" i="1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</m:ctrlPr>
                              </m:fPr>
                              <m:num>
                                <m:r>
                                  <a:rPr kumimoji="0" lang="ja-JP" altLang="en-US" sz="2000" i="1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  <m:t>３</m:t>
                                </m:r>
                              </m:num>
                              <m:den>
                                <m:r>
                                  <a:rPr kumimoji="0" lang="ja-JP" altLang="en-US" sz="2000" i="1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 P丸ゴシック体M" panose="020F0600000000000000" pitchFamily="50" charset="-128"/>
                                  </a:rPr>
                                  <m:t>７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1" name="正方形/長方形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4091" y="4293096"/>
                  <a:ext cx="415498" cy="56284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グループ化 20"/>
          <p:cNvGrpSpPr/>
          <p:nvPr/>
        </p:nvGrpSpPr>
        <p:grpSpPr>
          <a:xfrm>
            <a:off x="3135412" y="1800733"/>
            <a:ext cx="2160000" cy="886475"/>
            <a:chOff x="3135412" y="1800733"/>
            <a:chExt cx="2160000" cy="886475"/>
          </a:xfrm>
        </p:grpSpPr>
        <p:sp>
          <p:nvSpPr>
            <p:cNvPr id="73" name="円弧 72"/>
            <p:cNvSpPr/>
            <p:nvPr/>
          </p:nvSpPr>
          <p:spPr>
            <a:xfrm rot="16200000" flipH="1">
              <a:off x="3855412" y="1080733"/>
              <a:ext cx="720000" cy="2160000"/>
            </a:xfrm>
            <a:prstGeom prst="arc">
              <a:avLst>
                <a:gd name="adj1" fmla="val 16200000"/>
                <a:gd name="adj2" fmla="val 5350079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3994110" y="2327366"/>
              <a:ext cx="454934" cy="35984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ja-JP" dirty="0" smtClean="0"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×</a:t>
              </a:r>
              <a:r>
                <a:rPr kumimoji="1" lang="ja-JP" altLang="en-US" dirty="0" smtClean="0"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２</a:t>
              </a:r>
              <a:endParaRPr kumimoji="1" lang="ja-JP" altLang="en-US" dirty="0"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3135412" y="1247663"/>
            <a:ext cx="2160000" cy="938209"/>
            <a:chOff x="3135412" y="1247663"/>
            <a:chExt cx="2160000" cy="938209"/>
          </a:xfrm>
        </p:grpSpPr>
        <p:sp>
          <p:nvSpPr>
            <p:cNvPr id="17" name="円弧 16"/>
            <p:cNvSpPr/>
            <p:nvPr/>
          </p:nvSpPr>
          <p:spPr>
            <a:xfrm rot="16200000">
              <a:off x="3842587" y="733047"/>
              <a:ext cx="745650" cy="2160000"/>
            </a:xfrm>
            <a:prstGeom prst="arc">
              <a:avLst>
                <a:gd name="adj1" fmla="val 16200000"/>
                <a:gd name="adj2" fmla="val 5350079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4017554" y="1247663"/>
              <a:ext cx="454934" cy="35984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ja-JP" dirty="0" smtClean="0"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×</a:t>
              </a:r>
              <a:r>
                <a:rPr kumimoji="1" lang="ja-JP" altLang="en-US" dirty="0" smtClean="0"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２</a:t>
              </a:r>
              <a:endParaRPr kumimoji="1" lang="ja-JP" altLang="en-US" dirty="0"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3135412" y="4381986"/>
            <a:ext cx="2160000" cy="942911"/>
            <a:chOff x="3135412" y="4381986"/>
            <a:chExt cx="2160000" cy="942911"/>
          </a:xfrm>
        </p:grpSpPr>
        <p:sp>
          <p:nvSpPr>
            <p:cNvPr id="72" name="円弧 71"/>
            <p:cNvSpPr/>
            <p:nvPr/>
          </p:nvSpPr>
          <p:spPr>
            <a:xfrm rot="16200000">
              <a:off x="3842587" y="3872072"/>
              <a:ext cx="745650" cy="2160000"/>
            </a:xfrm>
            <a:prstGeom prst="arc">
              <a:avLst>
                <a:gd name="adj1" fmla="val 16200000"/>
                <a:gd name="adj2" fmla="val 5350079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正方形/長方形 75"/>
            <p:cNvSpPr/>
            <p:nvPr/>
          </p:nvSpPr>
          <p:spPr>
            <a:xfrm>
              <a:off x="3988189" y="4381986"/>
              <a:ext cx="454934" cy="35984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ja-JP" dirty="0" smtClean="0"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×</a:t>
              </a:r>
              <a:r>
                <a:rPr kumimoji="1" lang="ja-JP" altLang="en-US" dirty="0" smtClean="0"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２</a:t>
              </a:r>
              <a:endParaRPr kumimoji="1" lang="ja-JP" altLang="en-US" dirty="0"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3148112" y="4953408"/>
            <a:ext cx="2160000" cy="884822"/>
            <a:chOff x="3148112" y="4953408"/>
            <a:chExt cx="2160000" cy="884822"/>
          </a:xfrm>
        </p:grpSpPr>
        <p:sp>
          <p:nvSpPr>
            <p:cNvPr id="74" name="円弧 73"/>
            <p:cNvSpPr/>
            <p:nvPr/>
          </p:nvSpPr>
          <p:spPr>
            <a:xfrm rot="16200000" flipH="1">
              <a:off x="3868112" y="4233408"/>
              <a:ext cx="720000" cy="2160000"/>
            </a:xfrm>
            <a:prstGeom prst="arc">
              <a:avLst>
                <a:gd name="adj1" fmla="val 16200000"/>
                <a:gd name="adj2" fmla="val 5350079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3988189" y="5478388"/>
              <a:ext cx="454934" cy="35984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ja-JP" dirty="0" smtClean="0"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×</a:t>
              </a:r>
              <a:r>
                <a:rPr kumimoji="1" lang="ja-JP" altLang="en-US" dirty="0" smtClean="0"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２</a:t>
              </a:r>
              <a:endParaRPr kumimoji="1" lang="ja-JP" altLang="en-US" dirty="0"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sp>
        <p:nvSpPr>
          <p:cNvPr id="78" name="正方形/長方形 77"/>
          <p:cNvSpPr/>
          <p:nvPr/>
        </p:nvSpPr>
        <p:spPr>
          <a:xfrm>
            <a:off x="1763688" y="2735396"/>
            <a:ext cx="2334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式　□＝</a:t>
            </a:r>
            <a:r>
              <a:rPr kumimoji="0" lang="en-US" altLang="ja-JP" sz="24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0.3×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２</a:t>
            </a:r>
            <a:endParaRPr lang="ja-JP" altLang="en-US" sz="20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正方形/長方形 79"/>
              <p:cNvSpPr/>
              <p:nvPr/>
            </p:nvSpPr>
            <p:spPr>
              <a:xfrm>
                <a:off x="1763688" y="5975576"/>
                <a:ext cx="2798818" cy="656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0" lang="ja-JP" altLang="en-US" sz="24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式　</a:t>
                </a:r>
                <a:r>
                  <a:rPr kumimoji="0" lang="en-US" altLang="ja-JP" sz="2800" i="1" kern="0" dirty="0" smtClean="0">
                    <a:solidFill>
                      <a:prstClr val="black"/>
                    </a:solidFill>
                    <a:latin typeface="Book Antiqua" panose="02040602050305030304" pitchFamily="18" charset="0"/>
                    <a:ea typeface="AR P丸ゴシック体M" panose="020F0600000000000000" pitchFamily="50" charset="-128"/>
                  </a:rPr>
                  <a:t>x</a:t>
                </a:r>
                <a:r>
                  <a:rPr kumimoji="0" lang="ja-JP" altLang="en-US" sz="24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＝</a:t>
                </a:r>
                <a:r>
                  <a:rPr kumimoji="0" lang="ja-JP" altLang="en-US" sz="2400" kern="0" dirty="0">
                    <a:solidFill>
                      <a:prstClr val="black"/>
                    </a:solidFill>
                    <a:ea typeface="AR P丸ゴシック体M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4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4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4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</m:num>
                          <m:den>
                            <m:r>
                              <a:rPr kumimoji="0" lang="ja-JP" altLang="en-US" sz="24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７</m:t>
                            </m:r>
                          </m:den>
                        </m:f>
                      </m:e>
                    </m:box>
                    <m:r>
                      <a:rPr kumimoji="0" lang="ja-JP" altLang="en-US" sz="24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r>
                  <a:rPr kumimoji="0" lang="en-US" altLang="ja-JP" sz="24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×</a:t>
                </a:r>
                <a:r>
                  <a:rPr kumimoji="0" lang="ja-JP" altLang="en-US" sz="24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２</a:t>
                </a:r>
                <a:endParaRPr lang="ja-JP" altLang="en-US" sz="2000" dirty="0"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0" name="正方形/長方形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975576"/>
                <a:ext cx="2798818" cy="656783"/>
              </a:xfrm>
              <a:prstGeom prst="rect">
                <a:avLst/>
              </a:prstGeom>
              <a:blipFill rotWithShape="0">
                <a:blip r:embed="rId12"/>
                <a:stretch>
                  <a:fillRect l="-3268" t="-1852" b="-120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87741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0" grpId="0" animBg="1"/>
      <p:bldP spid="78" grpId="0"/>
      <p:bldP spid="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265880"/>
              </p:ext>
            </p:extLst>
          </p:nvPr>
        </p:nvGraphicFramePr>
        <p:xfrm>
          <a:off x="6115107" y="3280048"/>
          <a:ext cx="1440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/>
              </a:tblGrid>
              <a:tr h="288000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707379" cy="98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角丸四角形吹き出し 40"/>
          <p:cNvSpPr/>
          <p:nvPr/>
        </p:nvSpPr>
        <p:spPr>
          <a:xfrm>
            <a:off x="1331640" y="260649"/>
            <a:ext cx="5400599" cy="432047"/>
          </a:xfrm>
          <a:prstGeom prst="wedgeRoundRectCallout">
            <a:avLst>
              <a:gd name="adj1" fmla="val -53330"/>
              <a:gd name="adj2" fmla="val 20435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分数に整数をかける計算のしかたを考えよう。</a:t>
            </a:r>
            <a:endParaRPr kumimoji="0" lang="en-US" altLang="ja-JP" sz="2000" kern="0" dirty="0" smtClean="0">
              <a:solidFill>
                <a:prstClr val="black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234216"/>
              </p:ext>
            </p:extLst>
          </p:nvPr>
        </p:nvGraphicFramePr>
        <p:xfrm>
          <a:off x="611640" y="2060848"/>
          <a:ext cx="14400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/>
              </a:tblGrid>
              <a:tr h="288000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cxnSp>
        <p:nvCxnSpPr>
          <p:cNvPr id="55" name="直線コネクタ 54"/>
          <p:cNvCxnSpPr/>
          <p:nvPr/>
        </p:nvCxnSpPr>
        <p:spPr>
          <a:xfrm>
            <a:off x="611640" y="4445219"/>
            <a:ext cx="3492000" cy="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611640" y="4314364"/>
            <a:ext cx="0" cy="216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3482646" y="4333919"/>
            <a:ext cx="0" cy="216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2058892" y="4327064"/>
            <a:ext cx="0" cy="216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正方形/長方形 81"/>
              <p:cNvSpPr/>
              <p:nvPr/>
            </p:nvSpPr>
            <p:spPr>
              <a:xfrm>
                <a:off x="3635091" y="4517351"/>
                <a:ext cx="7473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altLang="ja-JP" sz="2000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(</a:t>
                </a:r>
                <a:r>
                  <a:rPr kumimoji="0" lang="en-US" altLang="ja-JP" sz="2000" kern="0" dirty="0" err="1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dL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)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82" name="正方形/長方形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091" y="4517351"/>
                <a:ext cx="747320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813" t="-7576" r="-8130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正方形/長方形 82"/>
          <p:cNvSpPr/>
          <p:nvPr/>
        </p:nvSpPr>
        <p:spPr>
          <a:xfrm>
            <a:off x="1882948" y="4495279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kern="0" dirty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</a:t>
            </a:r>
            <a:endParaRPr lang="ja-JP" altLang="en-US" sz="2000" dirty="0"/>
          </a:p>
        </p:txBody>
      </p:sp>
      <p:sp>
        <p:nvSpPr>
          <p:cNvPr id="84" name="正方形/長方形 83"/>
          <p:cNvSpPr/>
          <p:nvPr/>
        </p:nvSpPr>
        <p:spPr>
          <a:xfrm>
            <a:off x="3298502" y="4471002"/>
            <a:ext cx="348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4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2</a:t>
            </a:r>
            <a:endParaRPr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正方形/長方形 85"/>
              <p:cNvSpPr/>
              <p:nvPr/>
            </p:nvSpPr>
            <p:spPr>
              <a:xfrm>
                <a:off x="1043740" y="3444219"/>
                <a:ext cx="575799" cy="562846"/>
              </a:xfrm>
              <a:prstGeom prst="rect">
                <a:avLst/>
              </a:prstGeom>
              <a:solidFill>
                <a:srgbClr val="66FFFF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</m:num>
                          <m:den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７</m:t>
                            </m:r>
                          </m:den>
                        </m:f>
                      </m:e>
                    </m:box>
                  </m:oMath>
                </a14:m>
                <a:r>
                  <a:rPr kumimoji="0" lang="ja-JP" altLang="en-US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㎡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86" name="正方形/長方形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740" y="3444219"/>
                <a:ext cx="575799" cy="562846"/>
              </a:xfrm>
              <a:prstGeom prst="rect">
                <a:avLst/>
              </a:prstGeom>
              <a:blipFill rotWithShape="0">
                <a:blip r:embed="rId6"/>
                <a:stretch>
                  <a:fillRect r="-8421" b="-10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正方形/長方形 86"/>
          <p:cNvSpPr/>
          <p:nvPr/>
        </p:nvSpPr>
        <p:spPr>
          <a:xfrm>
            <a:off x="430340" y="4471002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4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0</a:t>
            </a:r>
            <a:endParaRPr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正方形/長方形 87"/>
              <p:cNvSpPr/>
              <p:nvPr/>
            </p:nvSpPr>
            <p:spPr>
              <a:xfrm>
                <a:off x="1073395" y="1838569"/>
                <a:ext cx="516488" cy="39299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kumimoji="0" lang="ja-JP" altLang="en-US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１</m:t>
                        </m:r>
                      </m:e>
                    </m:box>
                  </m:oMath>
                </a14:m>
                <a:r>
                  <a:rPr kumimoji="0" lang="ja-JP" altLang="en-US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㎡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88" name="正方形/長方形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95" y="1838569"/>
                <a:ext cx="516488" cy="392993"/>
              </a:xfrm>
              <a:prstGeom prst="rect">
                <a:avLst/>
              </a:prstGeom>
              <a:blipFill rotWithShape="0">
                <a:blip r:embed="rId7"/>
                <a:stretch>
                  <a:fillRect l="-1176" t="-1563" r="-9412" b="-265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/>
          <p:cNvSpPr/>
          <p:nvPr/>
        </p:nvSpPr>
        <p:spPr>
          <a:xfrm>
            <a:off x="283916" y="1477289"/>
            <a:ext cx="20954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0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</a:t>
            </a:r>
            <a:r>
              <a:rPr kumimoji="0" lang="en-US" altLang="ja-JP" sz="2000" kern="0" dirty="0" err="1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dL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でぬれる面積</a:t>
            </a:r>
            <a:endParaRPr lang="ja-JP" altLang="en-US" dirty="0"/>
          </a:p>
        </p:txBody>
      </p:sp>
      <p:graphicFrame>
        <p:nvGraphicFramePr>
          <p:cNvPr id="102" name="表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395350"/>
              </p:ext>
            </p:extLst>
          </p:nvPr>
        </p:nvGraphicFramePr>
        <p:xfrm>
          <a:off x="6117964" y="3277726"/>
          <a:ext cx="1440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/>
              </a:tblGrid>
              <a:tr h="288000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9" name="表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784660"/>
              </p:ext>
            </p:extLst>
          </p:nvPr>
        </p:nvGraphicFramePr>
        <p:xfrm>
          <a:off x="4675475" y="2060848"/>
          <a:ext cx="14400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/>
              </a:tblGrid>
              <a:tr h="288000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cxnSp>
        <p:nvCxnSpPr>
          <p:cNvPr id="90" name="直線コネクタ 89"/>
          <p:cNvCxnSpPr/>
          <p:nvPr/>
        </p:nvCxnSpPr>
        <p:spPr>
          <a:xfrm>
            <a:off x="4675475" y="4445219"/>
            <a:ext cx="3492000" cy="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/>
          <p:nvPr/>
        </p:nvCxnSpPr>
        <p:spPr>
          <a:xfrm>
            <a:off x="4675475" y="4314364"/>
            <a:ext cx="0" cy="216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>
            <a:off x="7546481" y="4333919"/>
            <a:ext cx="0" cy="216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>
          <a:xfrm>
            <a:off x="6122727" y="4327064"/>
            <a:ext cx="0" cy="216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正方形/長方形 93"/>
              <p:cNvSpPr/>
              <p:nvPr/>
            </p:nvSpPr>
            <p:spPr>
              <a:xfrm>
                <a:off x="7698926" y="4517351"/>
                <a:ext cx="7473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altLang="ja-JP" sz="2000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(</a:t>
                </a:r>
                <a:r>
                  <a:rPr kumimoji="0" lang="en-US" altLang="ja-JP" sz="2000" kern="0" dirty="0" err="1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dL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)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94" name="正方形/長方形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926" y="4517351"/>
                <a:ext cx="747320" cy="400110"/>
              </a:xfrm>
              <a:prstGeom prst="rect">
                <a:avLst/>
              </a:prstGeom>
              <a:blipFill rotWithShape="0">
                <a:blip r:embed="rId8"/>
                <a:stretch>
                  <a:fillRect l="-1626" t="-7576" r="-7317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正方形/長方形 94"/>
          <p:cNvSpPr/>
          <p:nvPr/>
        </p:nvSpPr>
        <p:spPr>
          <a:xfrm>
            <a:off x="5946783" y="4495279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kern="0" dirty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</a:t>
            </a:r>
            <a:endParaRPr lang="ja-JP" altLang="en-US" sz="2000" dirty="0"/>
          </a:p>
        </p:txBody>
      </p:sp>
      <p:sp>
        <p:nvSpPr>
          <p:cNvPr id="96" name="正方形/長方形 95"/>
          <p:cNvSpPr/>
          <p:nvPr/>
        </p:nvSpPr>
        <p:spPr>
          <a:xfrm>
            <a:off x="7362337" y="4471002"/>
            <a:ext cx="348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4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2</a:t>
            </a:r>
            <a:endParaRPr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正方形/長方形 96"/>
              <p:cNvSpPr/>
              <p:nvPr/>
            </p:nvSpPr>
            <p:spPr>
              <a:xfrm>
                <a:off x="5107575" y="3444219"/>
                <a:ext cx="575799" cy="562846"/>
              </a:xfrm>
              <a:prstGeom prst="rect">
                <a:avLst/>
              </a:prstGeom>
              <a:solidFill>
                <a:srgbClr val="66FFFF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</m:num>
                          <m:den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７</m:t>
                            </m:r>
                          </m:den>
                        </m:f>
                      </m:e>
                    </m:box>
                  </m:oMath>
                </a14:m>
                <a:r>
                  <a:rPr kumimoji="0" lang="ja-JP" altLang="en-US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㎡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97" name="正方形/長方形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575" y="3444219"/>
                <a:ext cx="575799" cy="562846"/>
              </a:xfrm>
              <a:prstGeom prst="rect">
                <a:avLst/>
              </a:prstGeom>
              <a:blipFill rotWithShape="0">
                <a:blip r:embed="rId9"/>
                <a:stretch>
                  <a:fillRect r="-8511" b="-10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正方形/長方形 97"/>
          <p:cNvSpPr/>
          <p:nvPr/>
        </p:nvSpPr>
        <p:spPr>
          <a:xfrm>
            <a:off x="4494175" y="4471002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4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0</a:t>
            </a:r>
            <a:endParaRPr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正方形/長方形 98"/>
              <p:cNvSpPr/>
              <p:nvPr/>
            </p:nvSpPr>
            <p:spPr>
              <a:xfrm>
                <a:off x="5137230" y="1838569"/>
                <a:ext cx="516488" cy="39299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kumimoji="0" lang="ja-JP" altLang="en-US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１</m:t>
                        </m:r>
                      </m:e>
                    </m:box>
                  </m:oMath>
                </a14:m>
                <a:r>
                  <a:rPr kumimoji="0" lang="ja-JP" altLang="en-US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㎡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99" name="正方形/長方形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230" y="1838569"/>
                <a:ext cx="516488" cy="392993"/>
              </a:xfrm>
              <a:prstGeom prst="rect">
                <a:avLst/>
              </a:prstGeom>
              <a:blipFill rotWithShape="0">
                <a:blip r:embed="rId10"/>
                <a:stretch>
                  <a:fillRect l="-1190" t="-1563" r="-9524" b="-265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正方形/長方形 99"/>
          <p:cNvSpPr/>
          <p:nvPr/>
        </p:nvSpPr>
        <p:spPr>
          <a:xfrm>
            <a:off x="4347751" y="1477289"/>
            <a:ext cx="21435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0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２</a:t>
            </a:r>
            <a:r>
              <a:rPr kumimoji="0" lang="en-US" altLang="ja-JP" sz="2000" kern="0" dirty="0" err="1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dL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でぬれる面積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6336912" y="2407845"/>
                <a:ext cx="930063" cy="656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4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4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4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</m:num>
                          <m:den>
                            <m:r>
                              <a:rPr kumimoji="0" lang="ja-JP" altLang="en-US" sz="24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７</m:t>
                            </m:r>
                          </m:den>
                        </m:f>
                      </m:e>
                    </m:box>
                    <m:r>
                      <a:rPr kumimoji="0" lang="ja-JP" altLang="en-US" sz="24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r>
                  <a:rPr kumimoji="0" lang="en-US" altLang="ja-JP" sz="2400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×</a:t>
                </a:r>
                <a:r>
                  <a:rPr kumimoji="0" lang="ja-JP" altLang="en-US" sz="2400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２</a:t>
                </a:r>
                <a:endParaRPr lang="ja-JP" altLang="en-US" sz="2000" dirty="0">
                  <a:solidFill>
                    <a:srgbClr val="00000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912" y="2407845"/>
                <a:ext cx="930063" cy="656783"/>
              </a:xfrm>
              <a:prstGeom prst="rect">
                <a:avLst/>
              </a:prstGeom>
              <a:blipFill rotWithShape="0">
                <a:blip r:embed="rId11"/>
                <a:stretch>
                  <a:fillRect r="-9211" b="-37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矢印コネクタ 10"/>
          <p:cNvCxnSpPr/>
          <p:nvPr/>
        </p:nvCxnSpPr>
        <p:spPr>
          <a:xfrm flipH="1">
            <a:off x="5653718" y="3029277"/>
            <a:ext cx="837569" cy="5437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00"/>
          <p:cNvCxnSpPr/>
          <p:nvPr/>
        </p:nvCxnSpPr>
        <p:spPr>
          <a:xfrm>
            <a:off x="6502400" y="3048000"/>
            <a:ext cx="420620" cy="5250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角丸四角形吹き出し 102"/>
              <p:cNvSpPr/>
              <p:nvPr/>
            </p:nvSpPr>
            <p:spPr>
              <a:xfrm>
                <a:off x="1788742" y="5031911"/>
                <a:ext cx="5400599" cy="1542974"/>
              </a:xfrm>
              <a:prstGeom prst="wedgeRoundRectCallout">
                <a:avLst>
                  <a:gd name="adj1" fmla="val -53330"/>
                  <a:gd name="adj2" fmla="val 20435"/>
                  <a:gd name="adj3" fmla="val 16667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t"/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kumimoji="0" lang="ja-JP" altLang="en-US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１</m:t>
                        </m:r>
                        <m:r>
                          <a:rPr kumimoji="0" lang="ja-JP" alt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ｄ</m:t>
                        </m:r>
                        <m:r>
                          <a:rPr kumimoji="0" lang="ja-JP" altLang="en-US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Ｌで</m:t>
                        </m:r>
                        <m:f>
                          <m:fPr>
                            <m:ctrlPr>
                              <a:rPr kumimoji="0" lang="en-US" altLang="ja-JP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</m:num>
                          <m:den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７</m:t>
                            </m:r>
                          </m:den>
                        </m:f>
                      </m:e>
                    </m:box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㎡ぬれるので、２倍にすると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</m:num>
                          <m:den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７</m:t>
                            </m:r>
                          </m:den>
                        </m:f>
                      </m:e>
                    </m:box>
                    <m:r>
                      <a:rPr kumimoji="0" lang="ja-JP" altLang="en-US" sz="20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×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２です。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右側の面積を上に移動させると、</a:t>
                </a:r>
                <a:r>
                  <a:rPr kumimoji="0" lang="ja-JP" altLang="en-US" sz="2000" kern="0" dirty="0">
                    <a:solidFill>
                      <a:prstClr val="black"/>
                    </a:solidFill>
                    <a:ea typeface="AR P丸ゴシック体M" panose="020F0600000000000000" pitchFamily="50" charset="-128"/>
                  </a:rPr>
                  <a:t> </a:t>
                </a:r>
                <a:endParaRPr kumimoji="0" lang="en-US" altLang="ja-JP" sz="2000" i="1" kern="0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AR P丸ゴシック体M" panose="020F0600000000000000" pitchFamily="50" charset="-128"/>
                </a:endParaRPr>
              </a:p>
              <a:p>
                <a:pPr lvl="0">
                  <a:defRPr/>
                </a:pP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６</m:t>
                            </m:r>
                          </m:num>
                          <m:den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７</m:t>
                            </m:r>
                          </m:den>
                        </m:f>
                      </m:e>
                    </m:box>
                    <m:r>
                      <a:rPr kumimoji="0" lang="ja-JP" altLang="en-US" sz="20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㎡になります。だから、</a:t>
                </a:r>
                <a:r>
                  <a:rPr kumimoji="0" lang="ja-JP" altLang="en-US" sz="2000" kern="0" dirty="0">
                    <a:solidFill>
                      <a:prstClr val="black"/>
                    </a:solidFill>
                    <a:ea typeface="AR P丸ゴシック体M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</m:num>
                          <m:den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７</m:t>
                            </m:r>
                          </m:den>
                        </m:f>
                      </m:e>
                    </m:box>
                    <m:r>
                      <a:rPr kumimoji="0" lang="ja-JP" altLang="en-US" sz="20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r>
                  <a:rPr kumimoji="0" lang="en-US" altLang="ja-JP" sz="2000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×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２＝</a:t>
                </a:r>
                <a:r>
                  <a:rPr kumimoji="0" lang="ja-JP" altLang="en-US" sz="2000" kern="0" dirty="0">
                    <a:solidFill>
                      <a:prstClr val="black"/>
                    </a:solidFill>
                    <a:ea typeface="AR P丸ゴシック体M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６</m:t>
                            </m:r>
                          </m:num>
                          <m:den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７</m:t>
                            </m:r>
                          </m:den>
                        </m:f>
                      </m:e>
                    </m:box>
                    <m:r>
                      <a:rPr kumimoji="0" lang="ja-JP" altLang="en-US" sz="20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endParaRPr kumimoji="0" lang="en-US" altLang="ja-JP" sz="20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03" name="角丸四角形吹き出し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742" y="5031911"/>
                <a:ext cx="5400599" cy="1542974"/>
              </a:xfrm>
              <a:prstGeom prst="wedgeRoundRectCallout">
                <a:avLst>
                  <a:gd name="adj1" fmla="val -53330"/>
                  <a:gd name="adj2" fmla="val 20435"/>
                  <a:gd name="adj3" fmla="val 16667"/>
                </a:avLst>
              </a:prstGeom>
              <a:blipFill rotWithShape="0">
                <a:blip r:embed="rId1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4" name="Picture 5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64" y="5272531"/>
            <a:ext cx="1037684" cy="130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6454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-0.15711 -0.1342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6" grpId="0"/>
      <p:bldP spid="97" grpId="0" animBg="1"/>
      <p:bldP spid="98" grpId="0"/>
      <p:bldP spid="99" grpId="0" animBg="1"/>
      <p:bldP spid="100" grpId="0"/>
      <p:bldP spid="8" grpId="0"/>
      <p:bldP spid="1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1487339" y="2360072"/>
            <a:ext cx="1440000" cy="909464"/>
          </a:xfrm>
          <a:prstGeom prst="rect">
            <a:avLst/>
          </a:prstGeom>
          <a:solidFill>
            <a:srgbClr val="66FFFF"/>
          </a:solidFill>
          <a:ln w="28575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707379" cy="98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角丸四角形吹き出し 40"/>
          <p:cNvSpPr/>
          <p:nvPr/>
        </p:nvSpPr>
        <p:spPr>
          <a:xfrm>
            <a:off x="1331640" y="260649"/>
            <a:ext cx="5400599" cy="432047"/>
          </a:xfrm>
          <a:prstGeom prst="wedgeRoundRectCallout">
            <a:avLst>
              <a:gd name="adj1" fmla="val -53330"/>
              <a:gd name="adj2" fmla="val 20435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分数に整数をかける計算のしかたを考えよう。</a:t>
            </a:r>
            <a:endParaRPr kumimoji="0" lang="en-US" altLang="ja-JP" sz="2000" kern="0" dirty="0" smtClean="0">
              <a:solidFill>
                <a:prstClr val="black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角丸四角形吹き出し 102"/>
              <p:cNvSpPr/>
              <p:nvPr/>
            </p:nvSpPr>
            <p:spPr>
              <a:xfrm>
                <a:off x="5132151" y="1340768"/>
                <a:ext cx="3200175" cy="2187918"/>
              </a:xfrm>
              <a:prstGeom prst="wedgeRoundRectCallout">
                <a:avLst>
                  <a:gd name="adj1" fmla="val -58092"/>
                  <a:gd name="adj2" fmla="val 23918"/>
                  <a:gd name="adj3" fmla="val 16667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t"/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</m:num>
                          <m:den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７</m:t>
                            </m:r>
                          </m:den>
                        </m:f>
                      </m:e>
                    </m:box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は、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１</m:t>
                        </m:r>
                      </m:num>
                      <m:den>
                        <m:r>
                          <a:rPr kumimoji="0" lang="ja-JP" alt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の３</a:t>
                </a:r>
                <a:r>
                  <a:rPr kumimoji="0" lang="ja-JP" altLang="en-US" sz="2000" kern="0" dirty="0" err="1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こ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分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だから、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</m:num>
                          <m:den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７</m:t>
                            </m:r>
                          </m:den>
                        </m:f>
                      </m:e>
                    </m:box>
                    <m:r>
                      <a:rPr kumimoji="0" lang="ja-JP" altLang="en-US" sz="20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×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２は、</a:t>
                </a:r>
                <a:endParaRPr kumimoji="0" lang="en-US" altLang="ja-JP" sz="2000" i="1" kern="0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AR P丸ゴシック体M" panose="020F0600000000000000" pitchFamily="50" charset="-128"/>
                </a:endParaRPr>
              </a:p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１</m:t>
                        </m:r>
                      </m:num>
                      <m:den>
                        <m:r>
                          <a:rPr kumimoji="0" lang="ja-JP" alt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の（３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×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２）</a:t>
                </a:r>
                <a:r>
                  <a:rPr kumimoji="0" lang="ja-JP" altLang="en-US" sz="2000" kern="0" dirty="0" err="1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こ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分になる。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 lvl="0" algn="r">
                  <a:defRPr/>
                </a:pPr>
                <a14:m>
                  <m:oMath xmlns:m="http://schemas.openxmlformats.org/officeDocument/2006/math">
                    <m:r>
                      <a:rPr kumimoji="0" lang="ja-JP" altLang="en-US" sz="20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答え</m:t>
                    </m:r>
                    <m:r>
                      <a:rPr kumimoji="0" lang="ja-JP" altLang="en-US" sz="20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　</m:t>
                    </m:r>
                    <m:box>
                      <m:boxPr>
                        <m:ctrlPr>
                          <a:rPr kumimoji="0" lang="ja-JP" alt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６</m:t>
                            </m:r>
                          </m:num>
                          <m:den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７</m:t>
                            </m:r>
                          </m:den>
                        </m:f>
                      </m:e>
                    </m:box>
                    <m:r>
                      <a:rPr kumimoji="0" lang="ja-JP" altLang="en-US" sz="20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㎡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03" name="角丸四角形吹き出し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151" y="1340768"/>
                <a:ext cx="3200175" cy="2187918"/>
              </a:xfrm>
              <a:prstGeom prst="wedgeRoundRectCallout">
                <a:avLst>
                  <a:gd name="adj1" fmla="val -58092"/>
                  <a:gd name="adj2" fmla="val 23918"/>
                  <a:gd name="adj3" fmla="val 16667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表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664965"/>
              </p:ext>
            </p:extLst>
          </p:nvPr>
        </p:nvGraphicFramePr>
        <p:xfrm>
          <a:off x="1487339" y="2060848"/>
          <a:ext cx="14400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/>
              </a:tblGrid>
              <a:tr h="288000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/>
              <p:cNvSpPr/>
              <p:nvPr/>
            </p:nvSpPr>
            <p:spPr>
              <a:xfrm>
                <a:off x="1919439" y="3444219"/>
                <a:ext cx="575799" cy="562846"/>
              </a:xfrm>
              <a:prstGeom prst="rect">
                <a:avLst/>
              </a:prstGeom>
              <a:solidFill>
                <a:srgbClr val="66FFFF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</m:num>
                          <m:den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７</m:t>
                            </m:r>
                          </m:den>
                        </m:f>
                      </m:e>
                    </m:box>
                  </m:oMath>
                </a14:m>
                <a:r>
                  <a:rPr kumimoji="0" lang="ja-JP" altLang="en-US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㎡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44" name="正方形/長方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439" y="3444219"/>
                <a:ext cx="575799" cy="562846"/>
              </a:xfrm>
              <a:prstGeom prst="rect">
                <a:avLst/>
              </a:prstGeom>
              <a:blipFill rotWithShape="0">
                <a:blip r:embed="rId6"/>
                <a:stretch>
                  <a:fillRect r="-8511" b="-10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正方形/長方形 45"/>
              <p:cNvSpPr/>
              <p:nvPr/>
            </p:nvSpPr>
            <p:spPr>
              <a:xfrm>
                <a:off x="1949094" y="1838569"/>
                <a:ext cx="516488" cy="39299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kumimoji="0" lang="ja-JP" altLang="en-US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１</m:t>
                        </m:r>
                      </m:e>
                    </m:box>
                  </m:oMath>
                </a14:m>
                <a:r>
                  <a:rPr kumimoji="0" lang="ja-JP" altLang="en-US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㎡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46" name="正方形/長方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094" y="1838569"/>
                <a:ext cx="516488" cy="392993"/>
              </a:xfrm>
              <a:prstGeom prst="rect">
                <a:avLst/>
              </a:prstGeom>
              <a:blipFill rotWithShape="0">
                <a:blip r:embed="rId7"/>
                <a:stretch>
                  <a:fillRect l="-1190" t="-1563" r="-9524" b="-265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正方形/長方形 46"/>
          <p:cNvSpPr/>
          <p:nvPr/>
        </p:nvSpPr>
        <p:spPr>
          <a:xfrm>
            <a:off x="1324427" y="1476531"/>
            <a:ext cx="20954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0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</a:t>
            </a:r>
            <a:r>
              <a:rPr kumimoji="0" lang="en-US" altLang="ja-JP" sz="2000" kern="0" dirty="0" err="1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dL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でぬれる面積</a:t>
            </a:r>
            <a:endParaRPr lang="ja-JP" altLang="en-US" dirty="0"/>
          </a:p>
        </p:txBody>
      </p:sp>
      <p:pic>
        <p:nvPicPr>
          <p:cNvPr id="48" name="Picture 5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39" y="2519989"/>
            <a:ext cx="779903" cy="88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5325908" y="3719065"/>
                <a:ext cx="2016224" cy="196553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AR P丸ゴシック体M" panose="020F0600000000000000" pitchFamily="50" charset="-128"/>
                  </a:rPr>
                  <a:t>計算の方法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AR P丸ゴシック体M" panose="020F06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</m:num>
                          <m:den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７</m:t>
                            </m:r>
                          </m:den>
                        </m:f>
                      </m:e>
                    </m:box>
                    <m:r>
                      <a:rPr kumimoji="0" lang="ja-JP" altLang="en-US" sz="20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r>
                  <a:rPr kumimoji="0" lang="en-US" altLang="ja-JP" sz="2000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×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２＝</a:t>
                </a:r>
                <a:r>
                  <a:rPr kumimoji="0" lang="ja-JP" altLang="en-US" kern="0" dirty="0">
                    <a:solidFill>
                      <a:prstClr val="black"/>
                    </a:solidFill>
                    <a:ea typeface="AR P丸ゴシック体M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３</m:t>
                            </m:r>
                            <m:r>
                              <m:rPr>
                                <m:nor/>
                              </m:rPr>
                              <a:rPr kumimoji="0" lang="en-US" altLang="ja-JP" sz="2000" kern="0" dirty="0">
                                <a:solidFill>
                                  <a:prstClr val="black"/>
                                </a:solidFill>
                                <a:latin typeface="AR P丸ゴシック体M" panose="020F0600000000000000" pitchFamily="50" charset="-128"/>
                                <a:ea typeface="AR P丸ゴシック体M" panose="020F0600000000000000" pitchFamily="50" charset="-128"/>
                              </a:rPr>
                              <m:t>×</m:t>
                            </m:r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２</m:t>
                            </m:r>
                          </m:num>
                          <m:den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７</m:t>
                            </m:r>
                          </m:den>
                        </m:f>
                      </m:e>
                    </m:box>
                    <m:r>
                      <a:rPr kumimoji="0" lang="ja-JP" altLang="en-US" sz="20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endParaRPr kumimoji="1" lang="en-US" altLang="ja-JP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dirty="0" smtClean="0"/>
                  <a:t>　　　　</a:t>
                </a:r>
                <a:r>
                  <a:rPr kumimoji="1" lang="ja-JP" altLang="en-US" sz="2000" dirty="0" smtClean="0"/>
                  <a:t>＝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ea typeface="AR P丸ゴシック体M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６</m:t>
                            </m:r>
                          </m:num>
                          <m:den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７</m:t>
                            </m:r>
                          </m:den>
                        </m:f>
                      </m:e>
                    </m:box>
                    <m:r>
                      <a:rPr kumimoji="0" lang="ja-JP" altLang="en-US" sz="20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908" y="3719065"/>
                <a:ext cx="2016224" cy="1965538"/>
              </a:xfrm>
              <a:prstGeom prst="rect">
                <a:avLst/>
              </a:prstGeom>
              <a:blipFill rotWithShape="0">
                <a:blip r:embed="rId9"/>
                <a:stretch>
                  <a:fillRect l="-2687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228" y="5658826"/>
            <a:ext cx="707379" cy="98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角丸四角形吹き出し 49"/>
          <p:cNvSpPr/>
          <p:nvPr/>
        </p:nvSpPr>
        <p:spPr>
          <a:xfrm>
            <a:off x="3472588" y="5749580"/>
            <a:ext cx="5400599" cy="783193"/>
          </a:xfrm>
          <a:prstGeom prst="wedgeRoundRectCallout">
            <a:avLst>
              <a:gd name="adj1" fmla="val -53330"/>
              <a:gd name="adj2" fmla="val 20435"/>
              <a:gd name="adj3" fmla="val 16667"/>
            </a:avLst>
          </a:prstGeom>
          <a:solidFill>
            <a:srgbClr val="FF99FF">
              <a:alpha val="50000"/>
            </a:srgb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0" lang="ja-JP" altLang="en-US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分数に整数をかける計算は、分母はそのままに</a:t>
            </a:r>
            <a:endParaRPr kumimoji="0" lang="en-US" altLang="ja-JP" sz="2000" kern="0" dirty="0">
              <a:solidFill>
                <a:prstClr val="black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  <a:p>
            <a:r>
              <a:rPr kumimoji="0" lang="ja-JP" altLang="en-US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して、分子と整数をかける。</a:t>
            </a:r>
            <a:endParaRPr kumimoji="0" lang="en-US" altLang="ja-JP" sz="2000" kern="0" dirty="0">
              <a:solidFill>
                <a:prstClr val="black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367774" y="1504249"/>
            <a:ext cx="133049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rIns="0">
            <a:spAutoFit/>
          </a:bodyPr>
          <a:lstStyle/>
          <a:p>
            <a:pPr algn="r"/>
            <a:r>
              <a:rPr kumimoji="0" lang="ja-JP" altLang="en-US" kern="0" dirty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２</a:t>
            </a:r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227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3" grpId="0" animBg="1"/>
      <p:bldP spid="3" grpId="0" animBg="1"/>
      <p:bldP spid="50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707379" cy="98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角丸四角形吹き出し 40"/>
              <p:cNvSpPr/>
              <p:nvPr/>
            </p:nvSpPr>
            <p:spPr>
              <a:xfrm>
                <a:off x="1117442" y="260649"/>
                <a:ext cx="4896544" cy="828000"/>
              </a:xfrm>
              <a:prstGeom prst="wedgeRoundRectCallout">
                <a:avLst>
                  <a:gd name="adj1" fmla="val -53330"/>
                  <a:gd name="adj2" fmla="val 20435"/>
                  <a:gd name="adj3" fmla="val 16667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１ｍの重さが、</a:t>
                </a:r>
                <a:r>
                  <a:rPr kumimoji="0" lang="ja-JP" altLang="en-US" sz="2000" kern="0" dirty="0">
                    <a:solidFill>
                      <a:prstClr val="black"/>
                    </a:solidFill>
                    <a:ea typeface="AR P丸ゴシック体M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ja-JP" alt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ja-JP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５</m:t>
                            </m:r>
                          </m:num>
                          <m:den>
                            <m:r>
                              <a:rPr kumimoji="0" lang="ja-JP" altLang="en-US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丸ゴシック体M" panose="020F0600000000000000" pitchFamily="50" charset="-128"/>
                              </a:rPr>
                              <m:t>１８</m:t>
                            </m:r>
                          </m:den>
                        </m:f>
                      </m:e>
                    </m:box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ゴシック体M" panose="020B0609000000000000" pitchFamily="49" charset="-128"/>
                    <a:ea typeface="ARゴシック体M" panose="020B0609000000000000" pitchFamily="49" charset="-128"/>
                  </a:rPr>
                  <a:t>㎏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のホースがあります。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このホース３ｍの重さは何</a:t>
                </a:r>
                <a:r>
                  <a:rPr kumimoji="0" lang="ja-JP" altLang="en-US" sz="2000" kern="0" dirty="0">
                    <a:solidFill>
                      <a:prstClr val="black"/>
                    </a:solidFill>
                    <a:latin typeface="ARゴシック体M" panose="020B0609000000000000" pitchFamily="49" charset="-128"/>
                    <a:ea typeface="ARゴシック体M" panose="020B0609000000000000" pitchFamily="49" charset="-128"/>
                  </a:rPr>
                  <a:t>㎏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ですか。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1" name="角丸四角形吹き出し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442" y="260649"/>
                <a:ext cx="4896544" cy="828000"/>
              </a:xfrm>
              <a:prstGeom prst="wedgeRoundRectCallout">
                <a:avLst>
                  <a:gd name="adj1" fmla="val -53330"/>
                  <a:gd name="adj2" fmla="val 20435"/>
                  <a:gd name="adj3" fmla="val 16667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コネクタ 6"/>
          <p:cNvCxnSpPr/>
          <p:nvPr/>
        </p:nvCxnSpPr>
        <p:spPr>
          <a:xfrm>
            <a:off x="899592" y="2159852"/>
            <a:ext cx="7706559" cy="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899592" y="2519892"/>
            <a:ext cx="7706559" cy="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899592" y="2015836"/>
            <a:ext cx="0" cy="648072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2409914" y="2028536"/>
            <a:ext cx="0" cy="216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3819614" y="2421616"/>
            <a:ext cx="0" cy="216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5329936" y="2028536"/>
            <a:ext cx="0" cy="216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6739636" y="2421616"/>
            <a:ext cx="0" cy="216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7810311" y="1710761"/>
                <a:ext cx="7425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altLang="ja-JP" sz="2000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(</a:t>
                </a:r>
                <a:r>
                  <a:rPr kumimoji="0" lang="ja-JP" altLang="en-US" sz="2000" kern="0" dirty="0">
                    <a:solidFill>
                      <a:prstClr val="black"/>
                    </a:solidFill>
                    <a:latin typeface="ARゴシック体M" panose="020B0609000000000000" pitchFamily="49" charset="-128"/>
                    <a:ea typeface="ARゴシック体M" panose="020B0609000000000000" pitchFamily="49" charset="-128"/>
                  </a:rPr>
                  <a:t>㎏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)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311" y="1710761"/>
                <a:ext cx="742511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820" t="-9231" r="-8197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/>
              <p:cNvSpPr/>
              <p:nvPr/>
            </p:nvSpPr>
            <p:spPr>
              <a:xfrm>
                <a:off x="7810311" y="2572077"/>
                <a:ext cx="6864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altLang="ja-JP" sz="2000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</m:oMath>
                </a14:m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(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ｍ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)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43" name="正方形/長方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311" y="2572077"/>
                <a:ext cx="686406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885" t="-9091" r="-8850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正方形/長方形 13"/>
          <p:cNvSpPr/>
          <p:nvPr/>
        </p:nvSpPr>
        <p:spPr>
          <a:xfrm>
            <a:off x="2241951" y="2599190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kern="0" dirty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</a:t>
            </a:r>
            <a:endParaRPr lang="ja-JP" altLang="en-US" sz="20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5143291" y="2589655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3</a:t>
            </a:r>
            <a:endParaRPr lang="ja-JP" altLang="en-US" sz="24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2122816" y="1354510"/>
                <a:ext cx="574195" cy="6829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ja-JP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 P丸ゴシック体M" panose="020F0600000000000000" pitchFamily="50" charset="-128"/>
                            </a:rPr>
                          </m:ctrlPr>
                        </m:fPr>
                        <m:num>
                          <m:r>
                            <a:rPr kumimoji="0" lang="ja-JP" alt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 P丸ゴシック体M" panose="020F0600000000000000" pitchFamily="50" charset="-128"/>
                            </a:rPr>
                            <m:t>５</m:t>
                          </m:r>
                        </m:num>
                        <m:den>
                          <m:r>
                            <a:rPr kumimoji="0" lang="ja-JP" alt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 P丸ゴシック体M" panose="020F0600000000000000" pitchFamily="50" charset="-128"/>
                            </a:rPr>
                            <m:t>１８</m:t>
                          </m:r>
                        </m:den>
                      </m:f>
                    </m:oMath>
                  </m:oMathPara>
                </a14:m>
                <a:endParaRPr lang="ja-JP" altLang="en-US" sz="2400" dirty="0"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816" y="1354510"/>
                <a:ext cx="574195" cy="68294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グループ化 8"/>
          <p:cNvGrpSpPr/>
          <p:nvPr/>
        </p:nvGrpSpPr>
        <p:grpSpPr>
          <a:xfrm>
            <a:off x="2430739" y="2200998"/>
            <a:ext cx="2899197" cy="850322"/>
            <a:chOff x="2430739" y="2200998"/>
            <a:chExt cx="4308896" cy="850322"/>
          </a:xfrm>
        </p:grpSpPr>
        <p:sp>
          <p:nvSpPr>
            <p:cNvPr id="73" name="円弧 72"/>
            <p:cNvSpPr/>
            <p:nvPr/>
          </p:nvSpPr>
          <p:spPr>
            <a:xfrm rot="16200000" flipH="1">
              <a:off x="4278367" y="353370"/>
              <a:ext cx="613640" cy="4308896"/>
            </a:xfrm>
            <a:prstGeom prst="arc">
              <a:avLst>
                <a:gd name="adj1" fmla="val 16200000"/>
                <a:gd name="adj2" fmla="val 5350079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4163795" y="2691478"/>
              <a:ext cx="662285" cy="35984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ja-JP" dirty="0" smtClean="0"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×</a:t>
              </a:r>
              <a:r>
                <a:rPr kumimoji="1" lang="ja-JP" altLang="en-US" dirty="0" smtClean="0"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３</a:t>
              </a:r>
              <a:endParaRPr kumimoji="1" lang="ja-JP" altLang="en-US" dirty="0"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2429057" y="1635045"/>
            <a:ext cx="2900879" cy="874796"/>
            <a:chOff x="3135411" y="1311075"/>
            <a:chExt cx="4310577" cy="874796"/>
          </a:xfrm>
        </p:grpSpPr>
        <p:sp>
          <p:nvSpPr>
            <p:cNvPr id="17" name="円弧 16"/>
            <p:cNvSpPr/>
            <p:nvPr/>
          </p:nvSpPr>
          <p:spPr>
            <a:xfrm rot="16200000">
              <a:off x="4961500" y="-298617"/>
              <a:ext cx="658399" cy="4310577"/>
            </a:xfrm>
            <a:prstGeom prst="arc">
              <a:avLst>
                <a:gd name="adj1" fmla="val 16200000"/>
                <a:gd name="adj2" fmla="val 5350079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4859732" y="1311075"/>
              <a:ext cx="683969" cy="35984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ja-JP" dirty="0" smtClean="0"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×</a:t>
              </a:r>
              <a:r>
                <a:rPr kumimoji="1" lang="ja-JP" altLang="en-US" dirty="0" smtClean="0"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３</a:t>
              </a:r>
              <a:endParaRPr kumimoji="1" lang="ja-JP" altLang="en-US" dirty="0"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pic>
        <p:nvPicPr>
          <p:cNvPr id="2" name="図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26" y="141646"/>
            <a:ext cx="1833562" cy="1709797"/>
          </a:xfrm>
          <a:prstGeom prst="rect">
            <a:avLst/>
          </a:prstGeom>
        </p:spPr>
      </p:pic>
      <p:cxnSp>
        <p:nvCxnSpPr>
          <p:cNvPr id="49" name="直線コネクタ 48"/>
          <p:cNvCxnSpPr/>
          <p:nvPr/>
        </p:nvCxnSpPr>
        <p:spPr>
          <a:xfrm>
            <a:off x="2409914" y="2396216"/>
            <a:ext cx="0" cy="216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5329936" y="2396216"/>
            <a:ext cx="0" cy="216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正方形/長方形 54"/>
          <p:cNvSpPr/>
          <p:nvPr/>
        </p:nvSpPr>
        <p:spPr>
          <a:xfrm>
            <a:off x="5127261" y="149721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3200" i="1" kern="0" dirty="0" smtClean="0">
                <a:solidFill>
                  <a:prstClr val="black"/>
                </a:solidFill>
                <a:latin typeface="Book Antiqua" panose="02040602050305030304" pitchFamily="18" charset="0"/>
                <a:ea typeface="AR P丸ゴシック体M" panose="020F0600000000000000" pitchFamily="50" charset="-128"/>
              </a:rPr>
              <a:t>x</a:t>
            </a:r>
            <a:endParaRPr lang="ja-JP" altLang="en-US" sz="2800" i="1" dirty="0">
              <a:latin typeface="Book Antiqua" panose="02040602050305030304" pitchFamily="18" charset="0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726354" y="2637616"/>
            <a:ext cx="381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０</a:t>
            </a:r>
            <a:endParaRPr lang="ja-JP" altLang="en-US" sz="20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726354" y="1572647"/>
            <a:ext cx="381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０</a:t>
            </a:r>
            <a:endParaRPr lang="ja-JP" altLang="en-US" sz="20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93" y="3123197"/>
            <a:ext cx="707379" cy="98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角丸四角形吹き出し 58"/>
          <p:cNvSpPr/>
          <p:nvPr/>
        </p:nvSpPr>
        <p:spPr>
          <a:xfrm>
            <a:off x="1196383" y="3378795"/>
            <a:ext cx="3447055" cy="432047"/>
          </a:xfrm>
          <a:prstGeom prst="wedgeRoundRectCallout">
            <a:avLst>
              <a:gd name="adj1" fmla="val -53330"/>
              <a:gd name="adj2" fmla="val 20435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２人の考えを説明しましょう。</a:t>
            </a:r>
            <a:endParaRPr kumimoji="0" lang="en-US" altLang="ja-JP" sz="2000" kern="0" dirty="0" smtClean="0">
              <a:solidFill>
                <a:prstClr val="black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角丸四角形 2"/>
              <p:cNvSpPr/>
              <p:nvPr/>
            </p:nvSpPr>
            <p:spPr>
              <a:xfrm>
                <a:off x="1444843" y="4077072"/>
                <a:ext cx="2119045" cy="2095875"/>
              </a:xfrm>
              <a:prstGeom prst="roundRect">
                <a:avLst/>
              </a:prstGeom>
              <a:noFill/>
              <a:ln w="28575">
                <a:solidFill>
                  <a:srgbClr val="4BD0FF"/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kumimoji="0" lang="en-US" altLang="ja-JP" kern="0" dirty="0" smtClean="0">
                    <a:solidFill>
                      <a:prstClr val="black"/>
                    </a:solidFill>
                    <a:ea typeface="AR P丸ゴシック体M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５</m:t>
                        </m:r>
                      </m:num>
                      <m:den>
                        <m:r>
                          <a:rPr kumimoji="0" lang="ja-JP" altLang="en-US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１８</m:t>
                        </m:r>
                      </m:den>
                    </m:f>
                  </m:oMath>
                </a14:m>
                <a:r>
                  <a:rPr kumimoji="1" lang="en-US" altLang="ja-JP" dirty="0" smtClean="0"/>
                  <a:t>×</a:t>
                </a:r>
                <a:r>
                  <a:rPr kumimoji="1" lang="ja-JP" altLang="en-US" dirty="0" smtClean="0"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３ </a:t>
                </a:r>
                <a:r>
                  <a:rPr kumimoji="1" lang="ja-JP" altLang="en-US" dirty="0" smtClean="0"/>
                  <a:t>＝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５</m:t>
                        </m:r>
                        <m:r>
                          <m:rPr>
                            <m:nor/>
                          </m:rPr>
                          <a:rPr lang="en-US" altLang="ja-JP" dirty="0"/>
                          <m:t>×</m:t>
                        </m:r>
                        <m:r>
                          <m:rPr>
                            <m:nor/>
                          </m:rPr>
                          <a:rPr lang="ja-JP" altLang="en-US" dirty="0">
                            <a:latin typeface="AR P丸ゴシック体M" panose="020F0600000000000000" pitchFamily="50" charset="-128"/>
                            <a:ea typeface="AR P丸ゴシック体M" panose="020F0600000000000000" pitchFamily="50" charset="-128"/>
                          </a:rPr>
                          <m:t>３</m:t>
                        </m:r>
                      </m:num>
                      <m:den>
                        <m:r>
                          <a:rPr kumimoji="0" lang="ja-JP" altLang="en-US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１８</m:t>
                        </m:r>
                      </m:den>
                    </m:f>
                  </m:oMath>
                </a14:m>
                <a:endParaRPr kumimoji="1" lang="en-US" altLang="ja-JP" dirty="0" smtClean="0"/>
              </a:p>
              <a:p>
                <a:endParaRPr lang="en-US" altLang="ja-JP" dirty="0"/>
              </a:p>
              <a:p>
                <a:r>
                  <a:rPr kumimoji="1" lang="ja-JP" altLang="en-US" dirty="0" smtClean="0"/>
                  <a:t>　　　 　 ＝</a:t>
                </a: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１</m:t>
                        </m:r>
                        <m:r>
                          <a:rPr kumimoji="0" lang="ja-JP" altLang="en-US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５</m:t>
                        </m:r>
                      </m:num>
                      <m:den>
                        <m:r>
                          <a:rPr kumimoji="0" lang="ja-JP" altLang="en-US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１８</m:t>
                        </m:r>
                      </m:den>
                    </m:f>
                  </m:oMath>
                </a14:m>
                <a:endParaRPr kumimoji="1" lang="en-US" altLang="ja-JP" dirty="0" smtClean="0"/>
              </a:p>
              <a:p>
                <a:endParaRPr lang="en-US" altLang="ja-JP" dirty="0"/>
              </a:p>
              <a:p>
                <a:r>
                  <a:rPr kumimoji="1" lang="ja-JP" altLang="en-US" dirty="0" smtClean="0"/>
                  <a:t>　　　 　 ＝</a:t>
                </a:r>
                <a14:m>
                  <m:oMath xmlns:m="http://schemas.openxmlformats.org/officeDocument/2006/math">
                    <m:r>
                      <a:rPr kumimoji="0" lang="en-US" altLang="ja-JP" b="0" i="0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 </m:t>
                    </m:r>
                    <m:f>
                      <m:fPr>
                        <m:ctrlPr>
                          <a:rPr kumimoji="0" lang="en-US" altLang="ja-JP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５</m:t>
                        </m:r>
                      </m:num>
                      <m:den>
                        <m:r>
                          <a:rPr kumimoji="0" lang="ja-JP" altLang="en-US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角丸四角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843" y="4077072"/>
                <a:ext cx="2119045" cy="2095875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28575">
                <a:solidFill>
                  <a:srgbClr val="4BD0FF"/>
                </a:solidFill>
                <a:prstDash val="solid"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5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63" y="3908528"/>
            <a:ext cx="779903" cy="88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1" name="角丸四角形 80"/>
              <p:cNvSpPr/>
              <p:nvPr/>
            </p:nvSpPr>
            <p:spPr>
              <a:xfrm>
                <a:off x="4674981" y="4077072"/>
                <a:ext cx="2268707" cy="1635548"/>
              </a:xfrm>
              <a:prstGeom prst="roundRect">
                <a:avLst/>
              </a:prstGeom>
              <a:noFill/>
              <a:ln w="28575">
                <a:solidFill>
                  <a:srgbClr val="4BD0FF"/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>
                  <a:lnSpc>
                    <a:spcPct val="150000"/>
                  </a:lnSpc>
                </a:pPr>
                <a:r>
                  <a:rPr kumimoji="0" lang="en-US" altLang="ja-JP" kern="0" dirty="0" smtClean="0">
                    <a:solidFill>
                      <a:prstClr val="black"/>
                    </a:solidFill>
                    <a:ea typeface="AR P丸ゴシック体M" panose="020F0600000000000000" pitchFamily="50" charset="-128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５</m:t>
                        </m:r>
                      </m:num>
                      <m:den>
                        <m:r>
                          <a:rPr kumimoji="0" lang="ja-JP" altLang="en-US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１８</m:t>
                        </m:r>
                      </m:den>
                    </m:f>
                  </m:oMath>
                </a14:m>
                <a:r>
                  <a:rPr lang="en-US" altLang="ja-JP" dirty="0"/>
                  <a:t>×</a:t>
                </a:r>
                <a:r>
                  <a:rPr lang="ja-JP" altLang="en-US" dirty="0"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３ </a:t>
                </a:r>
                <a:r>
                  <a:rPr lang="ja-JP" altLang="en-US" dirty="0" smtClean="0"/>
                  <a:t>＝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５</m:t>
                        </m:r>
                        <m:r>
                          <m:rPr>
                            <m:nor/>
                          </m:rPr>
                          <a:rPr lang="en-US" altLang="ja-JP" dirty="0"/>
                          <m:t>×</m:t>
                        </m:r>
                        <m:r>
                          <m:rPr>
                            <m:nor/>
                          </m:rPr>
                          <a:rPr lang="ja-JP" altLang="en-US" dirty="0">
                            <a:latin typeface="AR P丸ゴシック体M" panose="020F0600000000000000" pitchFamily="50" charset="-128"/>
                            <a:ea typeface="AR P丸ゴシック体M" panose="020F0600000000000000" pitchFamily="50" charset="-128"/>
                          </a:rPr>
                          <m:t>３</m:t>
                        </m:r>
                      </m:num>
                      <m:den>
                        <m:r>
                          <a:rPr kumimoji="0" lang="ja-JP" altLang="en-US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１８</m:t>
                        </m:r>
                      </m:den>
                    </m:f>
                  </m:oMath>
                </a14:m>
                <a:endParaRPr kumimoji="1" lang="en-US" altLang="ja-JP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dirty="0" smtClean="0"/>
                  <a:t>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５</m:t>
                        </m:r>
                      </m:num>
                      <m:den>
                        <m:r>
                          <a:rPr kumimoji="0" lang="ja-JP" altLang="en-US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en-US" altLang="ja-JP" dirty="0" smtClean="0"/>
                  <a:t>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81" name="角丸四角形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981" y="4077072"/>
                <a:ext cx="2268707" cy="1635548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28575">
                <a:solidFill>
                  <a:srgbClr val="4BD0FF"/>
                </a:solidFill>
                <a:prstDash val="solid"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" name="Picture 58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9" b="11082"/>
          <a:stretch/>
        </p:blipFill>
        <p:spPr bwMode="auto">
          <a:xfrm>
            <a:off x="3923928" y="3861047"/>
            <a:ext cx="1037684" cy="86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コネクタ 4"/>
          <p:cNvCxnSpPr/>
          <p:nvPr/>
        </p:nvCxnSpPr>
        <p:spPr>
          <a:xfrm>
            <a:off x="2696100" y="5236843"/>
            <a:ext cx="205928" cy="178148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>
            <a:off x="2696100" y="4974905"/>
            <a:ext cx="205928" cy="178148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2628184" y="4665591"/>
            <a:ext cx="341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５</a:t>
            </a:r>
            <a:endParaRPr lang="ja-JP" altLang="en-US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83" name="正方形/長方形 82"/>
          <p:cNvSpPr/>
          <p:nvPr/>
        </p:nvSpPr>
        <p:spPr>
          <a:xfrm>
            <a:off x="2614244" y="5343287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６</a:t>
            </a:r>
            <a:endParaRPr lang="ja-JP" altLang="en-US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cxnSp>
        <p:nvCxnSpPr>
          <p:cNvPr id="84" name="直線コネクタ 83"/>
          <p:cNvCxnSpPr/>
          <p:nvPr/>
        </p:nvCxnSpPr>
        <p:spPr>
          <a:xfrm>
            <a:off x="6446082" y="4391071"/>
            <a:ext cx="205928" cy="178148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6278254" y="4657351"/>
            <a:ext cx="205928" cy="178148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正方形/長方形 85"/>
          <p:cNvSpPr/>
          <p:nvPr/>
        </p:nvSpPr>
        <p:spPr>
          <a:xfrm>
            <a:off x="6239607" y="4783721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６</a:t>
            </a:r>
            <a:endParaRPr lang="ja-JP" altLang="en-US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87" name="正方形/長方形 86"/>
          <p:cNvSpPr/>
          <p:nvPr/>
        </p:nvSpPr>
        <p:spPr>
          <a:xfrm>
            <a:off x="6404075" y="4097387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1</a:t>
            </a:r>
          </a:p>
        </p:txBody>
      </p:sp>
      <p:pic>
        <p:nvPicPr>
          <p:cNvPr id="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625" y="5678781"/>
            <a:ext cx="707379" cy="98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角丸四角形吹き出し 88"/>
          <p:cNvSpPr/>
          <p:nvPr/>
        </p:nvSpPr>
        <p:spPr>
          <a:xfrm>
            <a:off x="4423958" y="5856139"/>
            <a:ext cx="4373195" cy="783193"/>
          </a:xfrm>
          <a:prstGeom prst="wedgeRoundRectCallout">
            <a:avLst>
              <a:gd name="adj1" fmla="val -53330"/>
              <a:gd name="adj2" fmla="val 20435"/>
              <a:gd name="adj3" fmla="val 16667"/>
            </a:avLst>
          </a:prstGeom>
          <a:solidFill>
            <a:srgbClr val="FF99FF">
              <a:alpha val="50000"/>
            </a:srgb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0" lang="ja-JP" altLang="en-US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計算の途中で約分できるときは、約分</a:t>
            </a:r>
            <a:endParaRPr kumimoji="0" lang="en-US" altLang="ja-JP" sz="2000" kern="0" dirty="0" smtClean="0">
              <a:solidFill>
                <a:prstClr val="black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  <a:p>
            <a:r>
              <a:rPr kumimoji="0" lang="ja-JP" altLang="en-US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してから計算すると簡単になる。</a:t>
            </a:r>
            <a:endParaRPr kumimoji="0" lang="en-US" altLang="ja-JP" sz="2000" kern="0" dirty="0">
              <a:solidFill>
                <a:prstClr val="black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846650" y="3864284"/>
            <a:ext cx="84510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はると</a:t>
            </a:r>
            <a:endParaRPr lang="ja-JP" altLang="en-US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90" name="正方形/長方形 89"/>
          <p:cNvSpPr/>
          <p:nvPr/>
        </p:nvSpPr>
        <p:spPr>
          <a:xfrm>
            <a:off x="4922064" y="3906645"/>
            <a:ext cx="83067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みさき</a:t>
            </a:r>
            <a:endParaRPr lang="ja-JP" altLang="en-US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/>
              <p:cNvSpPr/>
              <p:nvPr/>
            </p:nvSpPr>
            <p:spPr>
              <a:xfrm>
                <a:off x="7203805" y="4891906"/>
                <a:ext cx="1463862" cy="716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0" lang="ja-JP" altLang="en-US" i="0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答え</m:t>
                    </m:r>
                    <m:r>
                      <a:rPr kumimoji="0" lang="ja-JP" altLang="en-US" i="0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丸ゴシック体M" panose="020F0600000000000000" pitchFamily="50" charset="-128"/>
                      </a:rPr>
                      <m:t>　</m:t>
                    </m:r>
                    <m:f>
                      <m:fPr>
                        <m:ctrlPr>
                          <a:rPr kumimoji="0" lang="en-US" altLang="ja-JP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i="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５</m:t>
                        </m:r>
                      </m:num>
                      <m:den>
                        <m:r>
                          <a:rPr kumimoji="0" lang="ja-JP" altLang="en-US" i="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丸ゴシック体M" panose="020F0600000000000000" pitchFamily="50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0" lang="ja-JP" altLang="en-US" kern="0" dirty="0">
                    <a:solidFill>
                      <a:prstClr val="black"/>
                    </a:solidFill>
                    <a:latin typeface="ARゴシック体M" panose="020B0609000000000000" pitchFamily="49" charset="-128"/>
                    <a:ea typeface="ARゴシック体M" panose="020B0609000000000000" pitchFamily="49" charset="-128"/>
                  </a:rPr>
                  <a:t> ㎏</a:t>
                </a:r>
                <a:r>
                  <a:rPr lang="en-US" altLang="ja-JP" dirty="0">
                    <a:solidFill>
                      <a:srgbClr val="000000"/>
                    </a:solidFill>
                  </a:rPr>
                  <a:t> </a:t>
                </a:r>
                <a:endParaRPr lang="ja-JP" alt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5" name="正方形/長方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805" y="4891906"/>
                <a:ext cx="1463862" cy="716350"/>
              </a:xfrm>
              <a:prstGeom prst="rect">
                <a:avLst/>
              </a:prstGeom>
              <a:blipFill rotWithShape="0">
                <a:blip r:embed="rId14"/>
                <a:stretch>
                  <a:fillRect b="-25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角丸四角形吹き出し 25"/>
          <p:cNvSpPr/>
          <p:nvPr/>
        </p:nvSpPr>
        <p:spPr>
          <a:xfrm>
            <a:off x="3162145" y="4657351"/>
            <a:ext cx="1124441" cy="579492"/>
          </a:xfrm>
          <a:prstGeom prst="wedgeRoundRectCallout">
            <a:avLst>
              <a:gd name="adj1" fmla="val -66063"/>
              <a:gd name="adj2" fmla="val 27435"/>
              <a:gd name="adj3" fmla="val 16667"/>
            </a:avLst>
          </a:prstGeom>
          <a:solidFill>
            <a:schemeClr val="bg1"/>
          </a:solidFill>
          <a:ln w="28575">
            <a:solidFill>
              <a:srgbClr val="FF99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r>
              <a:rPr kumimoji="1" lang="ja-JP" altLang="en-US" sz="1600" dirty="0" smtClean="0"/>
              <a:t>かけてから約分</a:t>
            </a:r>
            <a:endParaRPr kumimoji="1" lang="ja-JP" altLang="en-US" sz="1600" dirty="0"/>
          </a:p>
        </p:txBody>
      </p:sp>
      <p:sp>
        <p:nvSpPr>
          <p:cNvPr id="91" name="角丸四角形吹き出し 90"/>
          <p:cNvSpPr/>
          <p:nvPr/>
        </p:nvSpPr>
        <p:spPr>
          <a:xfrm>
            <a:off x="6996531" y="4008795"/>
            <a:ext cx="1124441" cy="579492"/>
          </a:xfrm>
          <a:prstGeom prst="wedgeRoundRectCallout">
            <a:avLst>
              <a:gd name="adj1" fmla="val -66063"/>
              <a:gd name="adj2" fmla="val 27435"/>
              <a:gd name="adj3" fmla="val 16667"/>
            </a:avLst>
          </a:prstGeom>
          <a:solidFill>
            <a:schemeClr val="bg1"/>
          </a:solidFill>
          <a:ln w="28575">
            <a:solidFill>
              <a:srgbClr val="FF99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r>
              <a:rPr kumimoji="1" lang="ja-JP" altLang="en-US" sz="1600" dirty="0" smtClean="0"/>
              <a:t>約分してからかける</a:t>
            </a:r>
            <a:endParaRPr kumimoji="1" lang="ja-JP" alt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005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00"/>
                            </p:stCondLst>
                            <p:childTnLst>
                              <p:par>
                                <p:cTn id="1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3" grpId="0"/>
      <p:bldP spid="14" grpId="0"/>
      <p:bldP spid="44" grpId="0"/>
      <p:bldP spid="16" grpId="0"/>
      <p:bldP spid="55" grpId="0"/>
      <p:bldP spid="56" grpId="0"/>
      <p:bldP spid="57" grpId="0"/>
      <p:bldP spid="59" grpId="0" animBg="1"/>
      <p:bldP spid="3" grpId="0" animBg="1"/>
      <p:bldP spid="81" grpId="0" animBg="1"/>
      <p:bldP spid="8" grpId="0"/>
      <p:bldP spid="83" grpId="0"/>
      <p:bldP spid="86" grpId="0"/>
      <p:bldP spid="87" grpId="0"/>
      <p:bldP spid="89" grpId="0" animBg="1"/>
      <p:bldP spid="13" grpId="0" animBg="1"/>
      <p:bldP spid="90" grpId="0" animBg="1"/>
      <p:bldP spid="25" grpId="0"/>
      <p:bldP spid="26" grpId="0" animBg="1"/>
      <p:bldP spid="9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6|3.5|2|2.6|3.5|6.3|2.3|2.3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.1|3.2|3.8|2.6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5|2.4|2.9|2.8|4.1|2|3.1|1.6|1.3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2|1|1|2.7|2.6|2|2|1.8|1.8|2.7|2.5|1.9|3.1|2|2.7|2.1|2|2|2.7|2.2|5.2|2.6|3.9|1.9"/>
</p:tagLst>
</file>

<file path=ppt/theme/theme1.xml><?xml version="1.0" encoding="utf-8"?>
<a:theme xmlns:a="http://schemas.openxmlformats.org/drawingml/2006/main" name="フラッシュ１">
  <a:themeElements>
    <a:clrScheme name="フラッシュ１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フラッシュ１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99FF"/>
          </a:solidFill>
          <a:prstDash val="solid"/>
        </a:ln>
      </a:spPr>
      <a:bodyPr rtlCol="0" anchor="ctr"/>
      <a:lstStyle>
        <a:defPPr algn="ctr">
          <a:defRPr kumimoji="1" dirty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フラッシュ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20731</TotalTime>
  <Words>328</Words>
  <Application>Microsoft Office PowerPoint</Application>
  <PresentationFormat>画面に合わせる (4:3)</PresentationFormat>
  <Paragraphs>92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5" baseType="lpstr">
      <vt:lpstr>Cambria Math</vt:lpstr>
      <vt:lpstr>Calibri</vt:lpstr>
      <vt:lpstr>AR P丸ゴシック体E</vt:lpstr>
      <vt:lpstr>HG丸ｺﾞｼｯｸM-PRO</vt:lpstr>
      <vt:lpstr>AR P丸ゴシック体M</vt:lpstr>
      <vt:lpstr>ＭＳ Ｐゴシック</vt:lpstr>
      <vt:lpstr>Book Antiqua</vt:lpstr>
      <vt:lpstr>ARゴシック体M</vt:lpstr>
      <vt:lpstr>Arial</vt:lpstr>
      <vt:lpstr>フラッシュ１</vt:lpstr>
      <vt:lpstr>６年「分数のかけ算」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仕事算</dc:title>
  <dc:creator>小泉 浩</dc:creator>
  <cp:lastModifiedBy>小泉 浩</cp:lastModifiedBy>
  <cp:revision>605</cp:revision>
  <dcterms:created xsi:type="dcterms:W3CDTF">2015-06-25T04:58:05Z</dcterms:created>
  <dcterms:modified xsi:type="dcterms:W3CDTF">2020-09-11T03:52:28Z</dcterms:modified>
</cp:coreProperties>
</file>