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ppt/tags/tag2.xml" ContentType="application/vnd.openxmlformats-officedocument.presentationml.tags+xml"/>
  <Override PartName="/ppt/notesSlides/notesSlide2.xml" ContentType="application/vnd.openxmlformats-officedocument.presentationml.notesSlide+xml"/>
  <Override PartName="/ppt/tags/tag3.xml" ContentType="application/vnd.openxmlformats-officedocument.presentationml.tags+xml"/>
  <Override PartName="/ppt/notesSlides/notesSlide3.xml" ContentType="application/vnd.openxmlformats-officedocument.presentationml.notesSlide+xml"/>
  <Override PartName="/ppt/tags/tag4.xml" ContentType="application/vnd.openxmlformats-officedocument.presentationml.tags+xml"/>
  <Override PartName="/ppt/notesSlides/notesSlide4.xml" ContentType="application/vnd.openxmlformats-officedocument.presentationml.notesSlide+xml"/>
  <Override PartName="/ppt/tags/tag5.xml" ContentType="application/vnd.openxmlformats-officedocument.presentationml.tags+xml"/>
  <Override PartName="/ppt/notesSlides/notesSlide5.xml" ContentType="application/vnd.openxmlformats-officedocument.presentationml.notesSlide+xml"/>
  <Override PartName="/ppt/tags/tag6.xml" ContentType="application/vnd.openxmlformats-officedocument.presentationml.tags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60" r:id="rId1"/>
  </p:sldMasterIdLst>
  <p:notesMasterIdLst>
    <p:notesMasterId r:id="rId8"/>
  </p:notesMasterIdLst>
  <p:sldIdLst>
    <p:sldId id="288" r:id="rId2"/>
    <p:sldId id="294" r:id="rId3"/>
    <p:sldId id="295" r:id="rId4"/>
    <p:sldId id="289" r:id="rId5"/>
    <p:sldId id="296" r:id="rId6"/>
    <p:sldId id="297" r:id="rId7"/>
  </p:sldIdLst>
  <p:sldSz cx="9144000" cy="6858000" type="screen4x3"/>
  <p:notesSz cx="6858000" cy="9144000"/>
  <p:embeddedFontLst>
    <p:embeddedFont>
      <p:font typeface="AR P丸ゴシック体E" panose="020F0900000000000000" pitchFamily="50" charset="-128"/>
      <p:regular r:id="rId9"/>
    </p:embeddedFont>
    <p:embeddedFont>
      <p:font typeface="Cambria Math" panose="02040503050406030204" pitchFamily="18" charset="0"/>
      <p:regular r:id="rId10"/>
    </p:embeddedFont>
    <p:embeddedFont>
      <p:font typeface="AR P教科書体M" panose="03000600000000000000" pitchFamily="66" charset="-128"/>
      <p:regular r:id="rId11"/>
    </p:embeddedFont>
    <p:embeddedFont>
      <p:font typeface="Calibri" panose="020F0502020204030204" pitchFamily="34" charset="0"/>
      <p:regular r:id="rId12"/>
      <p:bold r:id="rId13"/>
      <p:italic r:id="rId14"/>
      <p:boldItalic r:id="rId15"/>
    </p:embeddedFont>
    <p:embeddedFont>
      <p:font typeface="HG丸ｺﾞｼｯｸM-PRO" panose="020F0600000000000000" pitchFamily="50" charset="-128"/>
      <p:regular r:id="rId16"/>
    </p:embeddedFont>
  </p:embeddedFontLst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069" userDrawn="1">
          <p15:clr>
            <a:srgbClr val="A4A3A4"/>
          </p15:clr>
        </p15:guide>
        <p15:guide id="2" pos="2925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FFFF"/>
    <a:srgbClr val="FF99FF"/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270" y="-126"/>
      </p:cViewPr>
      <p:guideLst>
        <p:guide orient="horz" pos="2069"/>
        <p:guide pos="2925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25" d="100"/>
        <a:sy n="125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font" Target="fonts/font5.fntdata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font" Target="fonts/font4.fntdata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font" Target="fonts/font8.fntdata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3.fntdata"/><Relationship Id="rId5" Type="http://schemas.openxmlformats.org/officeDocument/2006/relationships/slide" Target="slides/slide4.xml"/><Relationship Id="rId15" Type="http://schemas.openxmlformats.org/officeDocument/2006/relationships/font" Target="fonts/font7.fntdata"/><Relationship Id="rId10" Type="http://schemas.openxmlformats.org/officeDocument/2006/relationships/font" Target="fonts/font2.fntdata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font" Target="fonts/font1.fntdata"/><Relationship Id="rId14" Type="http://schemas.openxmlformats.org/officeDocument/2006/relationships/font" Target="fonts/font6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F11D78-99EB-45F5-BE76-59F7C1EE38A1}" type="datetimeFigureOut">
              <a:rPr kumimoji="1" lang="ja-JP" altLang="en-US" smtClean="0"/>
              <a:pPr/>
              <a:t>2020/8/16</a:t>
            </a:fld>
            <a:endParaRPr kumimoji="1"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B38D5A8-10A7-4DCC-953B-A0DFE8C090F8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494189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9091" name="Rectangle 3"/>
          <p:cNvSpPr>
            <a:spLocks noGrp="1" noChangeArrowheads="1"/>
          </p:cNvSpPr>
          <p:nvPr>
            <p:ph type="body" idx="1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r>
              <a:rPr lang="ja-JP" altLang="en-US" dirty="0" smtClean="0">
                <a:ea typeface="HG丸ｺﾞｼｯｸM-PRO" pitchFamily="50" charset="-128"/>
              </a:rPr>
              <a:t>問題を読みましょう。</a:t>
            </a:r>
          </a:p>
        </p:txBody>
      </p:sp>
    </p:spTree>
    <p:extLst>
      <p:ext uri="{BB962C8B-B14F-4D97-AF65-F5344CB8AC3E}">
        <p14:creationId xmlns:p14="http://schemas.microsoft.com/office/powerpoint/2010/main" val="107456710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0115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ja-JP" altLang="en-US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8064883-5AD2-4EB4-BD53-E6BB2761D9DE}" type="slidenum">
              <a:rPr lang="ja-JP" altLang="en-US" smtClean="0"/>
              <a:pPr>
                <a:defRPr/>
              </a:pPr>
              <a:t>2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46680515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0115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ja-JP" altLang="en-US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8064883-5AD2-4EB4-BD53-E6BB2761D9DE}" type="slidenum">
              <a:rPr lang="ja-JP" altLang="en-US" smtClean="0"/>
              <a:pPr>
                <a:defRPr/>
              </a:pPr>
              <a:t>3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31426617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0115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ja-JP" altLang="en-US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8064883-5AD2-4EB4-BD53-E6BB2761D9DE}" type="slidenum">
              <a:rPr lang="ja-JP" altLang="en-US" smtClean="0"/>
              <a:pPr>
                <a:defRPr/>
              </a:pPr>
              <a:t>4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52977199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0115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ja-JP" altLang="en-US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8064883-5AD2-4EB4-BD53-E6BB2761D9DE}" type="slidenum">
              <a:rPr lang="ja-JP" altLang="en-US" smtClean="0"/>
              <a:pPr>
                <a:defRPr/>
              </a:pPr>
              <a:t>5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85440432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0115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ja-JP" altLang="en-US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8064883-5AD2-4EB4-BD53-E6BB2761D9DE}" type="slidenum">
              <a:rPr lang="ja-JP" altLang="en-US" smtClean="0"/>
              <a:pPr>
                <a:defRPr/>
              </a:pPr>
              <a:t>6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5354364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AE9A76-35C8-4A70-8067-20351694DD71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54232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A3108E-37EE-40F3-A7E9-6899F63596D1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24327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4C405E-A102-49B9-B3A2-80B02F81FEA4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83814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401B0B-99D3-471D-BBED-1E118E17361D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515556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4077BF-9493-434C-A213-3E7224163A57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20599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491BFB-C57D-477A-B859-9DE19005477C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6802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9D2E8A-C900-43AA-BE49-B445B7D41B7C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43214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6A0A67-8D7F-4FCB-9834-DDEA8D66E98C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58264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8FED89-17F0-4FF8-996E-FF4865A50D40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282011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9DE7F0-2060-4D18-807E-4E41A775D239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38522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 smtClean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9BDCEA-35AD-4F34-8DCA-7B11E83D078F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39390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3891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  <a:ea typeface="ＭＳ Ｐゴシック" charset="-128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3891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  <a:ea typeface="ＭＳ Ｐゴシック" charset="-128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3891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4C2060B-D9AE-4BD5-AEED-56855F7B1BB8}" type="slidenum">
              <a:rPr lang="en-US" altLang="ja-JP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8" name="フレーム 7"/>
          <p:cNvSpPr/>
          <p:nvPr userDrawn="1"/>
        </p:nvSpPr>
        <p:spPr>
          <a:xfrm>
            <a:off x="0" y="0"/>
            <a:ext cx="9144000" cy="6858000"/>
          </a:xfrm>
          <a:prstGeom prst="frame">
            <a:avLst>
              <a:gd name="adj1" fmla="val 3249"/>
            </a:avLst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ja-JP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45620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Relationship Id="rId4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Relationship Id="rId5" Type="http://schemas.openxmlformats.org/officeDocument/2006/relationships/image" Target="../media/image1.jpeg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Relationship Id="rId5" Type="http://schemas.openxmlformats.org/officeDocument/2006/relationships/image" Target="../media/image1.jpeg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Relationship Id="rId6" Type="http://schemas.openxmlformats.org/officeDocument/2006/relationships/image" Target="../media/image3.png"/><Relationship Id="rId5" Type="http://schemas.openxmlformats.org/officeDocument/2006/relationships/image" Target="../media/image1.jpeg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Relationship Id="rId6" Type="http://schemas.openxmlformats.org/officeDocument/2006/relationships/image" Target="../media/image4.png"/><Relationship Id="rId5" Type="http://schemas.openxmlformats.org/officeDocument/2006/relationships/image" Target="../media/image1.jpe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49436" y="283144"/>
            <a:ext cx="8579296" cy="1482737"/>
          </a:xfrm>
          <a:scene3d>
            <a:camera prst="orthographicFront">
              <a:rot lat="0" lon="0" rev="0"/>
            </a:camera>
            <a:lightRig rig="threePt" dir="t"/>
          </a:scene3d>
        </p:spPr>
        <p:txBody>
          <a:bodyPr anchor="t">
            <a:scene3d>
              <a:camera prst="isometricRightUp"/>
              <a:lightRig rig="threePt" dir="t"/>
            </a:scene3d>
          </a:bodyPr>
          <a:lstStyle/>
          <a:p>
            <a:r>
              <a:rPr lang="ja-JP" altLang="en-US" sz="96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時計算</a:t>
            </a:r>
            <a:r>
              <a:rPr lang="ja-JP" altLang="en-US" sz="96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/>
            </a:r>
            <a:br>
              <a:rPr lang="ja-JP" altLang="en-US" sz="96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</a:br>
            <a:endParaRPr kumimoji="1" lang="ja-JP" altLang="en-US" sz="9600" b="1" dirty="0">
              <a:ln w="9525">
                <a:solidFill>
                  <a:schemeClr val="bg1"/>
                </a:solidFill>
                <a:prstDash val="solid"/>
              </a:ln>
              <a:solidFill>
                <a:srgbClr val="FF0000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sp>
        <p:nvSpPr>
          <p:cNvPr id="9" name="タイトル 1"/>
          <p:cNvSpPr txBox="1">
            <a:spLocks/>
          </p:cNvSpPr>
          <p:nvPr/>
        </p:nvSpPr>
        <p:spPr bwMode="auto">
          <a:xfrm>
            <a:off x="282352" y="1705982"/>
            <a:ext cx="8579296" cy="2884586"/>
          </a:xfrm>
          <a:prstGeom prst="rect">
            <a:avLst/>
          </a:prstGeom>
          <a:noFill/>
          <a:ln>
            <a:noFill/>
          </a:ln>
          <a:scene3d>
            <a:camera prst="orthographicFront">
              <a:rot lat="0" lon="0" rev="0"/>
            </a:camera>
            <a:lightRig rig="threePt" dir="t"/>
          </a:scene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cene3d>
              <a:camera prst="isometricRightUp">
                <a:rot lat="2100000" lon="0" rev="0"/>
              </a:camera>
              <a:lightRig rig="threePt" dir="t"/>
            </a:scene3d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r"/>
            <a:r>
              <a:rPr lang="ja-JP" altLang="en-US" sz="6600" b="1" kern="0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70C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算数の文章問題</a:t>
            </a:r>
          </a:p>
          <a:p>
            <a:pPr algn="r"/>
            <a:r>
              <a:rPr lang="ja-JP" altLang="en-US" sz="4800" b="1" kern="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70C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時計に</a:t>
            </a:r>
            <a:r>
              <a:rPr lang="ja-JP" altLang="en-US" sz="4800" b="1" kern="0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70C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関する計算問題</a:t>
            </a:r>
          </a:p>
          <a:p>
            <a:pPr algn="r"/>
            <a:r>
              <a:rPr lang="ja-JP" altLang="en-US" sz="6600" b="1" kern="0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70C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パワポで解説</a:t>
            </a:r>
          </a:p>
        </p:txBody>
      </p:sp>
      <p:sp>
        <p:nvSpPr>
          <p:cNvPr id="56" name="フレーム 55"/>
          <p:cNvSpPr/>
          <p:nvPr/>
        </p:nvSpPr>
        <p:spPr>
          <a:xfrm>
            <a:off x="0" y="0"/>
            <a:ext cx="9144000" cy="6858000"/>
          </a:xfrm>
          <a:prstGeom prst="frame">
            <a:avLst>
              <a:gd name="adj1" fmla="val 3249"/>
            </a:avLst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ja-JP" altLang="en-US">
              <a:solidFill>
                <a:srgbClr val="000000"/>
              </a:solidFill>
            </a:endParaRPr>
          </a:p>
        </p:txBody>
      </p:sp>
      <p:pic>
        <p:nvPicPr>
          <p:cNvPr id="7" name="Picture 40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202" y="3573016"/>
            <a:ext cx="3101975" cy="297815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8" name="グループ化 7"/>
          <p:cNvGrpSpPr>
            <a:grpSpLocks/>
          </p:cNvGrpSpPr>
          <p:nvPr/>
        </p:nvGrpSpPr>
        <p:grpSpPr bwMode="auto">
          <a:xfrm rot="3841729">
            <a:off x="1117095" y="4714213"/>
            <a:ext cx="1305248" cy="698479"/>
            <a:chOff x="94299" y="4850277"/>
            <a:chExt cx="2235754" cy="1197421"/>
          </a:xfrm>
          <a:solidFill>
            <a:schemeClr val="bg1"/>
          </a:solidFill>
        </p:grpSpPr>
        <p:grpSp>
          <p:nvGrpSpPr>
            <p:cNvPr id="10" name="グループ化 5"/>
            <p:cNvGrpSpPr>
              <a:grpSpLocks/>
            </p:cNvGrpSpPr>
            <p:nvPr/>
          </p:nvGrpSpPr>
          <p:grpSpPr bwMode="auto">
            <a:xfrm>
              <a:off x="94299" y="5569846"/>
              <a:ext cx="1191753" cy="477852"/>
              <a:chOff x="6495227" y="4604765"/>
              <a:chExt cx="952213" cy="393288"/>
            </a:xfrm>
            <a:grpFill/>
          </p:grpSpPr>
          <p:sp>
            <p:nvSpPr>
              <p:cNvPr id="14" name="五角形 13"/>
              <p:cNvSpPr/>
              <p:nvPr/>
            </p:nvSpPr>
            <p:spPr>
              <a:xfrm rot="14165198">
                <a:off x="6735347" y="4519033"/>
                <a:ext cx="233963" cy="725198"/>
              </a:xfrm>
              <a:prstGeom prst="pentagon">
                <a:avLst/>
              </a:prstGeom>
              <a:grpFill/>
              <a:ln w="12700">
                <a:solidFill>
                  <a:srgbClr val="00B0F0"/>
                </a:solidFill>
                <a:prstDash val="sys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hangingPunct="1">
                  <a:defRPr/>
                </a:pPr>
                <a:endParaRPr lang="ja-JP" altLang="en-US" b="1"/>
              </a:p>
            </p:txBody>
          </p:sp>
          <p:sp>
            <p:nvSpPr>
              <p:cNvPr id="15" name="台形 14"/>
              <p:cNvSpPr/>
              <p:nvPr/>
            </p:nvSpPr>
            <p:spPr>
              <a:xfrm rot="3299004">
                <a:off x="6967882" y="4360046"/>
                <a:ext cx="230041" cy="720127"/>
              </a:xfrm>
              <a:prstGeom prst="trapezoid">
                <a:avLst>
                  <a:gd name="adj" fmla="val 16091"/>
                </a:avLst>
              </a:prstGeom>
              <a:grpFill/>
              <a:ln w="12700">
                <a:solidFill>
                  <a:srgbClr val="00B0F0"/>
                </a:solidFill>
                <a:prstDash val="sys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hangingPunct="1">
                  <a:defRPr/>
                </a:pPr>
                <a:endParaRPr lang="ja-JP" altLang="en-US" b="1"/>
              </a:p>
            </p:txBody>
          </p:sp>
        </p:grpSp>
        <p:grpSp>
          <p:nvGrpSpPr>
            <p:cNvPr id="11" name="グループ化 10"/>
            <p:cNvGrpSpPr/>
            <p:nvPr/>
          </p:nvGrpSpPr>
          <p:grpSpPr>
            <a:xfrm rot="10800000">
              <a:off x="1138300" y="4850277"/>
              <a:ext cx="1191753" cy="477852"/>
              <a:chOff x="6495227" y="4604765"/>
              <a:chExt cx="952213" cy="393288"/>
            </a:xfrm>
            <a:grpFill/>
          </p:grpSpPr>
          <p:sp>
            <p:nvSpPr>
              <p:cNvPr id="12" name="五角形 11"/>
              <p:cNvSpPr/>
              <p:nvPr/>
            </p:nvSpPr>
            <p:spPr>
              <a:xfrm rot="14165198">
                <a:off x="6740755" y="4518056"/>
                <a:ext cx="234469" cy="725526"/>
              </a:xfrm>
              <a:prstGeom prst="pentagon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hangingPunct="1">
                  <a:defRPr/>
                </a:pPr>
                <a:endParaRPr lang="ja-JP" altLang="en-US" b="1"/>
              </a:p>
            </p:txBody>
          </p:sp>
          <p:sp>
            <p:nvSpPr>
              <p:cNvPr id="13" name="台形 12"/>
              <p:cNvSpPr/>
              <p:nvPr/>
            </p:nvSpPr>
            <p:spPr>
              <a:xfrm rot="3299004">
                <a:off x="6972300" y="4359825"/>
                <a:ext cx="230200" cy="720080"/>
              </a:xfrm>
              <a:prstGeom prst="trapezoid">
                <a:avLst>
                  <a:gd name="adj" fmla="val 16091"/>
                </a:avLst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hangingPunct="1">
                  <a:defRPr/>
                </a:pPr>
                <a:endParaRPr lang="ja-JP" altLang="en-US" b="1"/>
              </a:p>
            </p:txBody>
          </p:sp>
        </p:grpSp>
      </p:grpSp>
      <p:grpSp>
        <p:nvGrpSpPr>
          <p:cNvPr id="16" name="Group 46"/>
          <p:cNvGrpSpPr>
            <a:grpSpLocks/>
          </p:cNvGrpSpPr>
          <p:nvPr/>
        </p:nvGrpSpPr>
        <p:grpSpPr bwMode="auto">
          <a:xfrm rot="10800000">
            <a:off x="1677315" y="3857179"/>
            <a:ext cx="158750" cy="2395537"/>
            <a:chOff x="2806" y="905"/>
            <a:chExt cx="148" cy="2509"/>
          </a:xfrm>
        </p:grpSpPr>
        <p:grpSp>
          <p:nvGrpSpPr>
            <p:cNvPr id="17" name="Group 47"/>
            <p:cNvGrpSpPr>
              <a:grpSpLocks/>
            </p:cNvGrpSpPr>
            <p:nvPr/>
          </p:nvGrpSpPr>
          <p:grpSpPr bwMode="auto">
            <a:xfrm>
              <a:off x="2806" y="905"/>
              <a:ext cx="148" cy="2509"/>
              <a:chOff x="1956" y="1311"/>
              <a:chExt cx="148" cy="2509"/>
            </a:xfrm>
          </p:grpSpPr>
          <p:sp>
            <p:nvSpPr>
              <p:cNvPr id="19" name="AutoShape 48"/>
              <p:cNvSpPr>
                <a:spLocks noChangeArrowheads="1"/>
              </p:cNvSpPr>
              <p:nvPr/>
            </p:nvSpPr>
            <p:spPr bwMode="auto">
              <a:xfrm rot="10800000">
                <a:off x="1956" y="2564"/>
                <a:ext cx="148" cy="1256"/>
              </a:xfrm>
              <a:prstGeom prst="triangle">
                <a:avLst>
                  <a:gd name="adj" fmla="val 50000"/>
                </a:avLst>
              </a:prstGeom>
              <a:solidFill>
                <a:schemeClr val="bg1"/>
              </a:solidFill>
              <a:ln w="9525">
                <a:solidFill>
                  <a:srgbClr val="FF0000"/>
                </a:solidFill>
                <a:prstDash val="dash"/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ja-JP" altLang="en-US" sz="1800">
                  <a:latin typeface="Calibri" panose="020F0502020204030204" pitchFamily="34" charset="0"/>
                </a:endParaRPr>
              </a:p>
            </p:txBody>
          </p:sp>
          <p:sp>
            <p:nvSpPr>
              <p:cNvPr id="20" name="AutoShape 49"/>
              <p:cNvSpPr>
                <a:spLocks noChangeArrowheads="1"/>
              </p:cNvSpPr>
              <p:nvPr/>
            </p:nvSpPr>
            <p:spPr bwMode="auto">
              <a:xfrm>
                <a:off x="1956" y="1311"/>
                <a:ext cx="148" cy="1256"/>
              </a:xfrm>
              <a:prstGeom prst="triangle">
                <a:avLst>
                  <a:gd name="adj" fmla="val 50000"/>
                </a:avLst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ja-JP" altLang="en-US" sz="1800">
                  <a:latin typeface="Calibri" panose="020F0502020204030204" pitchFamily="34" charset="0"/>
                </a:endParaRPr>
              </a:p>
            </p:txBody>
          </p:sp>
        </p:grpSp>
        <p:sp>
          <p:nvSpPr>
            <p:cNvPr id="18" name="Oval 50"/>
            <p:cNvSpPr>
              <a:spLocks noChangeArrowheads="1"/>
            </p:cNvSpPr>
            <p:nvPr/>
          </p:nvSpPr>
          <p:spPr bwMode="auto">
            <a:xfrm rot="10800000">
              <a:off x="2806" y="2086"/>
              <a:ext cx="148" cy="148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rgbClr val="FF0000"/>
              </a:solidFill>
              <a:prstDash val="dash"/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ja-JP" altLang="en-US" sz="1800">
                <a:latin typeface="Calibri" panose="020F0502020204030204" pitchFamily="34" charset="0"/>
              </a:endParaRPr>
            </a:p>
          </p:txBody>
        </p:sp>
      </p:grpSp>
      <p:grpSp>
        <p:nvGrpSpPr>
          <p:cNvPr id="21" name="グループ化 20"/>
          <p:cNvGrpSpPr>
            <a:grpSpLocks/>
          </p:cNvGrpSpPr>
          <p:nvPr/>
        </p:nvGrpSpPr>
        <p:grpSpPr bwMode="auto">
          <a:xfrm rot="3769601">
            <a:off x="1147089" y="4712842"/>
            <a:ext cx="1304925" cy="698500"/>
            <a:chOff x="94299" y="4850277"/>
            <a:chExt cx="2235754" cy="1197421"/>
          </a:xfrm>
        </p:grpSpPr>
        <p:grpSp>
          <p:nvGrpSpPr>
            <p:cNvPr id="22" name="グループ化 5"/>
            <p:cNvGrpSpPr>
              <a:grpSpLocks/>
            </p:cNvGrpSpPr>
            <p:nvPr/>
          </p:nvGrpSpPr>
          <p:grpSpPr bwMode="auto">
            <a:xfrm>
              <a:off x="94299" y="5569846"/>
              <a:ext cx="1191753" cy="477852"/>
              <a:chOff x="6495227" y="4604765"/>
              <a:chExt cx="952213" cy="393288"/>
            </a:xfrm>
          </p:grpSpPr>
          <p:sp>
            <p:nvSpPr>
              <p:cNvPr id="26" name="五角形 25"/>
              <p:cNvSpPr/>
              <p:nvPr/>
            </p:nvSpPr>
            <p:spPr>
              <a:xfrm rot="14165198">
                <a:off x="6731530" y="4521118"/>
                <a:ext cx="232940" cy="725850"/>
              </a:xfrm>
              <a:prstGeom prst="pentagon">
                <a:avLst/>
              </a:prstGeom>
              <a:solidFill>
                <a:srgbClr val="00B0F0"/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hangingPunct="1">
                  <a:defRPr/>
                </a:pPr>
                <a:endParaRPr lang="ja-JP" altLang="en-US"/>
              </a:p>
            </p:txBody>
          </p:sp>
          <p:sp>
            <p:nvSpPr>
              <p:cNvPr id="27" name="台形 26"/>
              <p:cNvSpPr/>
              <p:nvPr/>
            </p:nvSpPr>
            <p:spPr>
              <a:xfrm rot="3299004">
                <a:off x="6963203" y="4363121"/>
                <a:ext cx="230701" cy="719329"/>
              </a:xfrm>
              <a:prstGeom prst="trapezoid">
                <a:avLst>
                  <a:gd name="adj" fmla="val 16091"/>
                </a:avLst>
              </a:prstGeom>
              <a:solidFill>
                <a:srgbClr val="00B0F0"/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hangingPunct="1">
                  <a:defRPr/>
                </a:pPr>
                <a:endParaRPr lang="ja-JP" altLang="en-US"/>
              </a:p>
            </p:txBody>
          </p:sp>
        </p:grpSp>
        <p:grpSp>
          <p:nvGrpSpPr>
            <p:cNvPr id="23" name="グループ化 22"/>
            <p:cNvGrpSpPr/>
            <p:nvPr/>
          </p:nvGrpSpPr>
          <p:grpSpPr>
            <a:xfrm rot="10800000">
              <a:off x="1138300" y="4850277"/>
              <a:ext cx="1191753" cy="477852"/>
              <a:chOff x="6495227" y="4604765"/>
              <a:chExt cx="952213" cy="393288"/>
            </a:xfrm>
            <a:noFill/>
          </p:grpSpPr>
          <p:sp>
            <p:nvSpPr>
              <p:cNvPr id="24" name="五角形 23"/>
              <p:cNvSpPr/>
              <p:nvPr/>
            </p:nvSpPr>
            <p:spPr>
              <a:xfrm rot="14165198">
                <a:off x="6740755" y="4518056"/>
                <a:ext cx="234469" cy="725526"/>
              </a:xfrm>
              <a:prstGeom prst="pentagon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hangingPunct="1">
                  <a:defRPr/>
                </a:pPr>
                <a:endParaRPr lang="ja-JP" altLang="en-US"/>
              </a:p>
            </p:txBody>
          </p:sp>
          <p:sp>
            <p:nvSpPr>
              <p:cNvPr id="25" name="台形 24"/>
              <p:cNvSpPr/>
              <p:nvPr/>
            </p:nvSpPr>
            <p:spPr>
              <a:xfrm rot="3299004">
                <a:off x="6972300" y="4359825"/>
                <a:ext cx="230200" cy="720080"/>
              </a:xfrm>
              <a:prstGeom prst="trapezoid">
                <a:avLst>
                  <a:gd name="adj" fmla="val 16091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hangingPunct="1">
                  <a:defRPr/>
                </a:pPr>
                <a:endParaRPr lang="ja-JP" altLang="en-US"/>
              </a:p>
            </p:txBody>
          </p:sp>
        </p:grpSp>
      </p:grpSp>
      <p:grpSp>
        <p:nvGrpSpPr>
          <p:cNvPr id="28" name="Group 46"/>
          <p:cNvGrpSpPr>
            <a:grpSpLocks/>
          </p:cNvGrpSpPr>
          <p:nvPr/>
        </p:nvGrpSpPr>
        <p:grpSpPr bwMode="auto">
          <a:xfrm rot="10800000">
            <a:off x="1661440" y="3858766"/>
            <a:ext cx="192087" cy="2395538"/>
            <a:chOff x="2806" y="905"/>
            <a:chExt cx="148" cy="2509"/>
          </a:xfrm>
        </p:grpSpPr>
        <p:grpSp>
          <p:nvGrpSpPr>
            <p:cNvPr id="29" name="Group 47"/>
            <p:cNvGrpSpPr>
              <a:grpSpLocks/>
            </p:cNvGrpSpPr>
            <p:nvPr/>
          </p:nvGrpSpPr>
          <p:grpSpPr bwMode="auto">
            <a:xfrm>
              <a:off x="2806" y="905"/>
              <a:ext cx="148" cy="2509"/>
              <a:chOff x="1956" y="1311"/>
              <a:chExt cx="148" cy="2509"/>
            </a:xfrm>
          </p:grpSpPr>
          <p:sp>
            <p:nvSpPr>
              <p:cNvPr id="31" name="AutoShape 48"/>
              <p:cNvSpPr>
                <a:spLocks noChangeArrowheads="1"/>
              </p:cNvSpPr>
              <p:nvPr/>
            </p:nvSpPr>
            <p:spPr bwMode="auto">
              <a:xfrm rot="10800000">
                <a:off x="1956" y="2564"/>
                <a:ext cx="148" cy="1256"/>
              </a:xfrm>
              <a:prstGeom prst="triangle">
                <a:avLst>
                  <a:gd name="adj" fmla="val 50000"/>
                </a:avLst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ja-JP" altLang="en-US" sz="1800">
                  <a:latin typeface="Calibri" panose="020F0502020204030204" pitchFamily="34" charset="0"/>
                </a:endParaRPr>
              </a:p>
            </p:txBody>
          </p:sp>
          <p:sp>
            <p:nvSpPr>
              <p:cNvPr id="32" name="AutoShape 49"/>
              <p:cNvSpPr>
                <a:spLocks noChangeArrowheads="1"/>
              </p:cNvSpPr>
              <p:nvPr/>
            </p:nvSpPr>
            <p:spPr bwMode="auto">
              <a:xfrm>
                <a:off x="1956" y="1311"/>
                <a:ext cx="148" cy="1256"/>
              </a:xfrm>
              <a:prstGeom prst="triangle">
                <a:avLst>
                  <a:gd name="adj" fmla="val 50000"/>
                </a:avLst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ja-JP" altLang="en-US" sz="1800">
                  <a:latin typeface="Calibri" panose="020F0502020204030204" pitchFamily="34" charset="0"/>
                </a:endParaRPr>
              </a:p>
            </p:txBody>
          </p:sp>
        </p:grpSp>
        <p:sp>
          <p:nvSpPr>
            <p:cNvPr id="30" name="Oval 50"/>
            <p:cNvSpPr>
              <a:spLocks noChangeArrowheads="1"/>
            </p:cNvSpPr>
            <p:nvPr/>
          </p:nvSpPr>
          <p:spPr bwMode="auto">
            <a:xfrm rot="10800000">
              <a:off x="2806" y="2086"/>
              <a:ext cx="148" cy="148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ja-JP" altLang="en-US" sz="1800">
                <a:latin typeface="Calibri" panose="020F0502020204030204" pitchFamily="34" charset="0"/>
              </a:endParaRPr>
            </a:p>
          </p:txBody>
        </p:sp>
      </p:grpSp>
      <p:sp>
        <p:nvSpPr>
          <p:cNvPr id="33" name="Oval 51"/>
          <p:cNvSpPr>
            <a:spLocks noChangeArrowheads="1"/>
          </p:cNvSpPr>
          <p:nvPr/>
        </p:nvSpPr>
        <p:spPr bwMode="auto">
          <a:xfrm>
            <a:off x="1713827" y="5014466"/>
            <a:ext cx="85725" cy="84138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1800">
              <a:latin typeface="Calibri" panose="020F050202020403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66700298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4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7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800000">
                                      <p:cBhvr>
                                        <p:cTn id="8" dur="4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9" name="Picture 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0205" y="178544"/>
            <a:ext cx="1011237" cy="1412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7" name="角丸四角形吹き出し 26"/>
          <p:cNvSpPr/>
          <p:nvPr/>
        </p:nvSpPr>
        <p:spPr>
          <a:xfrm>
            <a:off x="1259632" y="980728"/>
            <a:ext cx="7462589" cy="867239"/>
          </a:xfrm>
          <a:prstGeom prst="wedgeRoundRectCallout">
            <a:avLst>
              <a:gd name="adj1" fmla="val -52941"/>
              <a:gd name="adj2" fmla="val -27688"/>
              <a:gd name="adj3" fmla="val 16667"/>
            </a:avLst>
          </a:prstGeom>
          <a:gradFill rotWithShape="1">
            <a:gsLst>
              <a:gs pos="0">
                <a:srgbClr val="9BBB59">
                  <a:tint val="50000"/>
                  <a:satMod val="300000"/>
                </a:srgbClr>
              </a:gs>
              <a:gs pos="35000">
                <a:srgbClr val="9BBB59">
                  <a:tint val="37000"/>
                  <a:satMod val="300000"/>
                </a:srgbClr>
              </a:gs>
              <a:gs pos="100000">
                <a:srgbClr val="9BBB59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ctr"/>
          <a:lstStyle/>
          <a:p>
            <a:pPr lvl="0">
              <a:defRPr/>
            </a:pPr>
            <a:r>
              <a:rPr kumimoji="0" lang="ja-JP" altLang="en-US" sz="2400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　</a:t>
            </a:r>
            <a:r>
              <a:rPr kumimoji="0" lang="ja-JP" altLang="en-US" sz="2400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時計算とは、時計の長針と短針が作る角度を使った問題です。</a:t>
            </a:r>
            <a:endParaRPr kumimoji="0" lang="ja-JP" altLang="en-US" sz="2400" kern="0" dirty="0">
              <a:solidFill>
                <a:prstClr val="black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4" name="横巻き 3"/>
          <p:cNvSpPr/>
          <p:nvPr/>
        </p:nvSpPr>
        <p:spPr>
          <a:xfrm>
            <a:off x="1157040" y="260648"/>
            <a:ext cx="1712366" cy="720080"/>
          </a:xfrm>
          <a:prstGeom prst="horizontalScroll">
            <a:avLst/>
          </a:prstGeom>
          <a:solidFill>
            <a:srgbClr val="66FFFF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lvl="0"/>
            <a:r>
              <a:rPr lang="ja-JP" altLang="en-US" sz="2400" b="1" dirty="0" smtClean="0">
                <a:solidFill>
                  <a:srgbClr val="000000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時計算</a:t>
            </a:r>
            <a:r>
              <a:rPr lang="ja-JP" altLang="en-US" sz="2400" b="1" dirty="0">
                <a:solidFill>
                  <a:srgbClr val="000000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とは</a:t>
            </a:r>
          </a:p>
        </p:txBody>
      </p:sp>
      <p:sp>
        <p:nvSpPr>
          <p:cNvPr id="16" name="横巻き 15"/>
          <p:cNvSpPr/>
          <p:nvPr/>
        </p:nvSpPr>
        <p:spPr>
          <a:xfrm>
            <a:off x="1178811" y="1922534"/>
            <a:ext cx="2385078" cy="720080"/>
          </a:xfrm>
          <a:prstGeom prst="horizontalScroll">
            <a:avLst/>
          </a:prstGeom>
          <a:solidFill>
            <a:srgbClr val="66FFFF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lvl="0"/>
            <a:r>
              <a:rPr lang="ja-JP" altLang="en-US" sz="2400" b="1" dirty="0" smtClean="0">
                <a:solidFill>
                  <a:srgbClr val="000000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時計算の基本</a:t>
            </a:r>
            <a:endParaRPr lang="ja-JP" altLang="en-US" sz="2400" b="1" dirty="0">
              <a:solidFill>
                <a:srgbClr val="000000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17" name="角丸四角形吹き出し 16"/>
          <p:cNvSpPr/>
          <p:nvPr/>
        </p:nvSpPr>
        <p:spPr>
          <a:xfrm>
            <a:off x="1259632" y="2656948"/>
            <a:ext cx="7462589" cy="1348116"/>
          </a:xfrm>
          <a:prstGeom prst="wedgeRoundRectCallout">
            <a:avLst>
              <a:gd name="adj1" fmla="val -52941"/>
              <a:gd name="adj2" fmla="val -27688"/>
              <a:gd name="adj3" fmla="val 16667"/>
            </a:avLst>
          </a:prstGeom>
          <a:gradFill rotWithShape="1">
            <a:gsLst>
              <a:gs pos="0">
                <a:srgbClr val="9BBB59">
                  <a:tint val="50000"/>
                  <a:satMod val="300000"/>
                </a:srgbClr>
              </a:gs>
              <a:gs pos="35000">
                <a:srgbClr val="9BBB59">
                  <a:tint val="37000"/>
                  <a:satMod val="300000"/>
                </a:srgbClr>
              </a:gs>
              <a:gs pos="100000">
                <a:srgbClr val="9BBB59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t"/>
          <a:lstStyle/>
          <a:p>
            <a:pPr lvl="0">
              <a:defRPr/>
            </a:pPr>
            <a:r>
              <a:rPr kumimoji="0" lang="ja-JP" altLang="en-US" sz="2400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①長針が</a:t>
            </a:r>
            <a:r>
              <a:rPr kumimoji="0" lang="en-US" altLang="ja-JP" sz="2400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1</a:t>
            </a:r>
            <a:r>
              <a:rPr kumimoji="0" lang="ja-JP" altLang="en-US" sz="2400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分間に進む角度は６度</a:t>
            </a:r>
            <a:endParaRPr kumimoji="0" lang="en-US" altLang="ja-JP" sz="2400" kern="0" dirty="0" smtClean="0">
              <a:solidFill>
                <a:prstClr val="black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  <a:p>
            <a:pPr lvl="0">
              <a:defRPr/>
            </a:pPr>
            <a:r>
              <a:rPr kumimoji="0" lang="ja-JP" altLang="en-US" sz="2400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②短針が</a:t>
            </a:r>
            <a:r>
              <a:rPr kumimoji="0" lang="en-US" altLang="ja-JP" sz="2400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1</a:t>
            </a:r>
            <a:r>
              <a:rPr kumimoji="0" lang="ja-JP" altLang="en-US" sz="2400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分間に進む角度は０．５度</a:t>
            </a:r>
            <a:endParaRPr kumimoji="0" lang="en-US" altLang="ja-JP" sz="2400" kern="0" dirty="0" smtClean="0">
              <a:solidFill>
                <a:prstClr val="black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  <a:p>
            <a:pPr lvl="0">
              <a:defRPr/>
            </a:pPr>
            <a:r>
              <a:rPr kumimoji="0" lang="ja-JP" altLang="en-US" sz="2400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③長針は短針に</a:t>
            </a:r>
            <a:r>
              <a:rPr kumimoji="0" lang="en-US" altLang="ja-JP" sz="2400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1</a:t>
            </a:r>
            <a:r>
              <a:rPr kumimoji="0" lang="ja-JP" altLang="en-US" sz="2400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分間に５．５度近づく</a:t>
            </a:r>
            <a:endParaRPr kumimoji="0" lang="en-US" altLang="ja-JP" sz="2400" kern="0" dirty="0" smtClean="0">
              <a:solidFill>
                <a:prstClr val="black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13" name="横巻き 12"/>
          <p:cNvSpPr/>
          <p:nvPr/>
        </p:nvSpPr>
        <p:spPr>
          <a:xfrm>
            <a:off x="1178811" y="4079631"/>
            <a:ext cx="2385078" cy="720080"/>
          </a:xfrm>
          <a:prstGeom prst="horizontalScroll">
            <a:avLst/>
          </a:prstGeom>
          <a:solidFill>
            <a:srgbClr val="66FFFF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lvl="0"/>
            <a:r>
              <a:rPr lang="ja-JP" altLang="en-US" sz="2400" b="1" dirty="0" smtClean="0">
                <a:solidFill>
                  <a:srgbClr val="000000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時計算の解き方</a:t>
            </a:r>
            <a:endParaRPr lang="ja-JP" altLang="en-US" sz="2400" b="1" dirty="0">
              <a:solidFill>
                <a:srgbClr val="000000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14" name="角丸四角形吹き出し 13"/>
          <p:cNvSpPr/>
          <p:nvPr/>
        </p:nvSpPr>
        <p:spPr>
          <a:xfrm>
            <a:off x="1259632" y="4814045"/>
            <a:ext cx="7462589" cy="1422683"/>
          </a:xfrm>
          <a:prstGeom prst="wedgeRoundRectCallout">
            <a:avLst>
              <a:gd name="adj1" fmla="val -52941"/>
              <a:gd name="adj2" fmla="val -27688"/>
              <a:gd name="adj3" fmla="val 16667"/>
            </a:avLst>
          </a:prstGeom>
          <a:gradFill rotWithShape="1">
            <a:gsLst>
              <a:gs pos="0">
                <a:srgbClr val="9BBB59">
                  <a:tint val="50000"/>
                  <a:satMod val="300000"/>
                </a:srgbClr>
              </a:gs>
              <a:gs pos="35000">
                <a:srgbClr val="9BBB59">
                  <a:tint val="37000"/>
                  <a:satMod val="300000"/>
                </a:srgbClr>
              </a:gs>
              <a:gs pos="100000">
                <a:srgbClr val="9BBB59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t"/>
          <a:lstStyle/>
          <a:p>
            <a:pPr lvl="0">
              <a:defRPr/>
            </a:pPr>
            <a:r>
              <a:rPr kumimoji="0" lang="ja-JP" altLang="en-US" sz="2400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★長針と短針が作る角度で考える。</a:t>
            </a:r>
            <a:endParaRPr kumimoji="0" lang="en-US" altLang="ja-JP" sz="2400" kern="0" dirty="0" smtClean="0">
              <a:solidFill>
                <a:prstClr val="black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  <a:p>
            <a:pPr lvl="0">
              <a:defRPr/>
            </a:pPr>
            <a:r>
              <a:rPr kumimoji="0" lang="ja-JP" altLang="en-US" sz="2400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★時計算は長針が短針に追いつく旅人算と考える。</a:t>
            </a:r>
            <a:endParaRPr kumimoji="0" lang="en-US" altLang="ja-JP" sz="2400" kern="0" dirty="0" smtClean="0">
              <a:solidFill>
                <a:prstClr val="black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  <a:p>
            <a:pPr lvl="0">
              <a:defRPr/>
            </a:pPr>
            <a:r>
              <a:rPr kumimoji="0" lang="ja-JP" altLang="en-US" sz="2400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★長針と短針が作る角度</a:t>
            </a:r>
            <a:r>
              <a:rPr kumimoji="0" lang="en-US" altLang="ja-JP" sz="2400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÷</a:t>
            </a:r>
            <a:r>
              <a:rPr kumimoji="0" lang="ja-JP" altLang="en-US" sz="2400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近づく速さ５．５度＝時間（分）</a:t>
            </a:r>
            <a:endParaRPr kumimoji="0" lang="en-US" altLang="ja-JP" sz="2400" kern="0" dirty="0" smtClean="0">
              <a:solidFill>
                <a:prstClr val="black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77028844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 animBg="1"/>
      <p:bldP spid="4" grpId="0" animBg="1"/>
      <p:bldP spid="16" grpId="0" animBg="1"/>
      <p:bldP spid="17" grpId="0" animBg="1"/>
      <p:bldP spid="13" grpId="0" animBg="1"/>
      <p:bldP spid="1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9" name="Picture 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0205" y="178544"/>
            <a:ext cx="1011237" cy="1412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0" name="角丸四角形吹き出し 79"/>
          <p:cNvSpPr/>
          <p:nvPr/>
        </p:nvSpPr>
        <p:spPr>
          <a:xfrm>
            <a:off x="1259633" y="844997"/>
            <a:ext cx="4536504" cy="567779"/>
          </a:xfrm>
          <a:prstGeom prst="wedgeRoundRectCallout">
            <a:avLst>
              <a:gd name="adj1" fmla="val -52941"/>
              <a:gd name="adj2" fmla="val -27688"/>
              <a:gd name="adj3" fmla="val 16667"/>
            </a:avLst>
          </a:prstGeom>
          <a:gradFill rotWithShape="1">
            <a:gsLst>
              <a:gs pos="0">
                <a:srgbClr val="9BBB59">
                  <a:tint val="50000"/>
                  <a:satMod val="300000"/>
                </a:srgbClr>
              </a:gs>
              <a:gs pos="35000">
                <a:srgbClr val="9BBB59">
                  <a:tint val="37000"/>
                  <a:satMod val="300000"/>
                </a:srgbClr>
              </a:gs>
              <a:gs pos="100000">
                <a:srgbClr val="9BBB59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t"/>
          <a:lstStyle/>
          <a:p>
            <a:pPr lvl="0">
              <a:defRPr/>
            </a:pPr>
            <a:r>
              <a:rPr kumimoji="0" lang="ja-JP" altLang="en-US" sz="2400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①長針</a:t>
            </a:r>
            <a:r>
              <a:rPr kumimoji="0" lang="ja-JP" altLang="en-US" sz="2400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が</a:t>
            </a:r>
            <a:r>
              <a:rPr kumimoji="0" lang="en-US" altLang="ja-JP" sz="2400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1</a:t>
            </a:r>
            <a:r>
              <a:rPr kumimoji="0" lang="ja-JP" altLang="en-US" sz="2400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分間に進む角度は６度</a:t>
            </a:r>
            <a:endParaRPr kumimoji="0" lang="en-US" altLang="ja-JP" sz="2400" kern="0" dirty="0">
              <a:solidFill>
                <a:prstClr val="black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12" name="横巻き 11"/>
          <p:cNvSpPr/>
          <p:nvPr/>
        </p:nvSpPr>
        <p:spPr>
          <a:xfrm>
            <a:off x="1123466" y="164901"/>
            <a:ext cx="2385078" cy="720080"/>
          </a:xfrm>
          <a:prstGeom prst="horizontalScroll">
            <a:avLst/>
          </a:prstGeom>
          <a:solidFill>
            <a:srgbClr val="66FFFF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lvl="0"/>
            <a:r>
              <a:rPr lang="ja-JP" altLang="en-US" sz="2400" b="1" dirty="0" smtClean="0">
                <a:solidFill>
                  <a:srgbClr val="000000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時計算の基本</a:t>
            </a:r>
            <a:endParaRPr lang="ja-JP" altLang="en-US" sz="2400" b="1" dirty="0">
              <a:solidFill>
                <a:srgbClr val="000000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pic>
        <p:nvPicPr>
          <p:cNvPr id="13" name="Picture 40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1916832"/>
            <a:ext cx="3101975" cy="297815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1" name="Group 46"/>
          <p:cNvGrpSpPr>
            <a:grpSpLocks/>
          </p:cNvGrpSpPr>
          <p:nvPr/>
        </p:nvGrpSpPr>
        <p:grpSpPr bwMode="auto">
          <a:xfrm rot="10800000">
            <a:off x="2087712" y="2201789"/>
            <a:ext cx="158750" cy="2395537"/>
            <a:chOff x="2806" y="905"/>
            <a:chExt cx="148" cy="2509"/>
          </a:xfrm>
        </p:grpSpPr>
        <p:grpSp>
          <p:nvGrpSpPr>
            <p:cNvPr id="22" name="Group 47"/>
            <p:cNvGrpSpPr>
              <a:grpSpLocks/>
            </p:cNvGrpSpPr>
            <p:nvPr/>
          </p:nvGrpSpPr>
          <p:grpSpPr bwMode="auto">
            <a:xfrm>
              <a:off x="2806" y="905"/>
              <a:ext cx="148" cy="2509"/>
              <a:chOff x="1956" y="1311"/>
              <a:chExt cx="148" cy="2509"/>
            </a:xfrm>
          </p:grpSpPr>
          <p:sp>
            <p:nvSpPr>
              <p:cNvPr id="24" name="AutoShape 48"/>
              <p:cNvSpPr>
                <a:spLocks noChangeArrowheads="1"/>
              </p:cNvSpPr>
              <p:nvPr/>
            </p:nvSpPr>
            <p:spPr bwMode="auto">
              <a:xfrm rot="10800000">
                <a:off x="1956" y="2564"/>
                <a:ext cx="148" cy="1256"/>
              </a:xfrm>
              <a:prstGeom prst="triangle">
                <a:avLst>
                  <a:gd name="adj" fmla="val 50000"/>
                </a:avLst>
              </a:prstGeom>
              <a:solidFill>
                <a:schemeClr val="bg1"/>
              </a:solidFill>
              <a:ln w="9525">
                <a:solidFill>
                  <a:srgbClr val="FF0000"/>
                </a:solidFill>
                <a:prstDash val="dash"/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ja-JP" altLang="en-US" sz="1800">
                  <a:latin typeface="Calibri" panose="020F0502020204030204" pitchFamily="34" charset="0"/>
                </a:endParaRPr>
              </a:p>
            </p:txBody>
          </p:sp>
          <p:sp>
            <p:nvSpPr>
              <p:cNvPr id="25" name="AutoShape 49"/>
              <p:cNvSpPr>
                <a:spLocks noChangeArrowheads="1"/>
              </p:cNvSpPr>
              <p:nvPr/>
            </p:nvSpPr>
            <p:spPr bwMode="auto">
              <a:xfrm>
                <a:off x="1956" y="1311"/>
                <a:ext cx="148" cy="1256"/>
              </a:xfrm>
              <a:prstGeom prst="triangle">
                <a:avLst>
                  <a:gd name="adj" fmla="val 50000"/>
                </a:avLst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ja-JP" altLang="en-US" sz="1800">
                  <a:latin typeface="Calibri" panose="020F0502020204030204" pitchFamily="34" charset="0"/>
                </a:endParaRPr>
              </a:p>
            </p:txBody>
          </p:sp>
        </p:grpSp>
        <p:sp>
          <p:nvSpPr>
            <p:cNvPr id="23" name="Oval 50"/>
            <p:cNvSpPr>
              <a:spLocks noChangeArrowheads="1"/>
            </p:cNvSpPr>
            <p:nvPr/>
          </p:nvSpPr>
          <p:spPr bwMode="auto">
            <a:xfrm rot="10800000">
              <a:off x="2806" y="2086"/>
              <a:ext cx="148" cy="148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rgbClr val="FF0000"/>
              </a:solidFill>
              <a:prstDash val="dash"/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ja-JP" altLang="en-US" sz="1800">
                <a:latin typeface="Calibri" panose="020F0502020204030204" pitchFamily="34" charset="0"/>
              </a:endParaRPr>
            </a:p>
          </p:txBody>
        </p:sp>
      </p:grpSp>
      <p:grpSp>
        <p:nvGrpSpPr>
          <p:cNvPr id="34" name="Group 46"/>
          <p:cNvGrpSpPr>
            <a:grpSpLocks/>
          </p:cNvGrpSpPr>
          <p:nvPr/>
        </p:nvGrpSpPr>
        <p:grpSpPr bwMode="auto">
          <a:xfrm rot="10800000">
            <a:off x="2075806" y="2201788"/>
            <a:ext cx="192087" cy="2395538"/>
            <a:chOff x="2806" y="905"/>
            <a:chExt cx="148" cy="2509"/>
          </a:xfrm>
        </p:grpSpPr>
        <p:grpSp>
          <p:nvGrpSpPr>
            <p:cNvPr id="35" name="Group 47"/>
            <p:cNvGrpSpPr>
              <a:grpSpLocks/>
            </p:cNvGrpSpPr>
            <p:nvPr/>
          </p:nvGrpSpPr>
          <p:grpSpPr bwMode="auto">
            <a:xfrm>
              <a:off x="2806" y="905"/>
              <a:ext cx="148" cy="2509"/>
              <a:chOff x="1956" y="1311"/>
              <a:chExt cx="148" cy="2509"/>
            </a:xfrm>
          </p:grpSpPr>
          <p:sp>
            <p:nvSpPr>
              <p:cNvPr id="37" name="AutoShape 48"/>
              <p:cNvSpPr>
                <a:spLocks noChangeArrowheads="1"/>
              </p:cNvSpPr>
              <p:nvPr/>
            </p:nvSpPr>
            <p:spPr bwMode="auto">
              <a:xfrm rot="10800000">
                <a:off x="1956" y="2564"/>
                <a:ext cx="148" cy="1256"/>
              </a:xfrm>
              <a:prstGeom prst="triangle">
                <a:avLst>
                  <a:gd name="adj" fmla="val 50000"/>
                </a:avLst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ja-JP" altLang="en-US" sz="1800">
                  <a:latin typeface="Calibri" panose="020F0502020204030204" pitchFamily="34" charset="0"/>
                </a:endParaRPr>
              </a:p>
            </p:txBody>
          </p:sp>
          <p:sp>
            <p:nvSpPr>
              <p:cNvPr id="38" name="AutoShape 49"/>
              <p:cNvSpPr>
                <a:spLocks noChangeArrowheads="1"/>
              </p:cNvSpPr>
              <p:nvPr/>
            </p:nvSpPr>
            <p:spPr bwMode="auto">
              <a:xfrm>
                <a:off x="1956" y="1311"/>
                <a:ext cx="148" cy="1256"/>
              </a:xfrm>
              <a:prstGeom prst="triangle">
                <a:avLst>
                  <a:gd name="adj" fmla="val 50000"/>
                </a:avLst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ja-JP" altLang="en-US" sz="1800">
                  <a:latin typeface="Calibri" panose="020F0502020204030204" pitchFamily="34" charset="0"/>
                </a:endParaRPr>
              </a:p>
            </p:txBody>
          </p:sp>
        </p:grpSp>
        <p:sp>
          <p:nvSpPr>
            <p:cNvPr id="36" name="Oval 50"/>
            <p:cNvSpPr>
              <a:spLocks noChangeArrowheads="1"/>
            </p:cNvSpPr>
            <p:nvPr/>
          </p:nvSpPr>
          <p:spPr bwMode="auto">
            <a:xfrm rot="10800000">
              <a:off x="2806" y="2086"/>
              <a:ext cx="148" cy="148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ja-JP" altLang="en-US" sz="1800">
                <a:latin typeface="Calibri" panose="020F0502020204030204" pitchFamily="34" charset="0"/>
              </a:endParaRPr>
            </a:p>
          </p:txBody>
        </p:sp>
      </p:grpSp>
      <p:sp>
        <p:nvSpPr>
          <p:cNvPr id="39" name="Oval 51"/>
          <p:cNvSpPr>
            <a:spLocks noChangeArrowheads="1"/>
          </p:cNvSpPr>
          <p:nvPr/>
        </p:nvSpPr>
        <p:spPr bwMode="auto">
          <a:xfrm>
            <a:off x="2128193" y="3358282"/>
            <a:ext cx="85725" cy="84138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1800">
              <a:latin typeface="Calibri" panose="020F0502020204030204" pitchFamily="34" charset="0"/>
            </a:endParaRPr>
          </a:p>
        </p:txBody>
      </p:sp>
      <p:sp>
        <p:nvSpPr>
          <p:cNvPr id="3" name="円弧 2"/>
          <p:cNvSpPr/>
          <p:nvPr/>
        </p:nvSpPr>
        <p:spPr>
          <a:xfrm>
            <a:off x="1377885" y="2577815"/>
            <a:ext cx="1656184" cy="1656184"/>
          </a:xfrm>
          <a:prstGeom prst="arc">
            <a:avLst>
              <a:gd name="adj1" fmla="val 16200000"/>
              <a:gd name="adj2" fmla="val 16151537"/>
            </a:avLst>
          </a:prstGeom>
          <a:ln w="76200">
            <a:solidFill>
              <a:srgbClr val="FFC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40" name="角丸四角形吹き出し 39"/>
          <p:cNvSpPr/>
          <p:nvPr/>
        </p:nvSpPr>
        <p:spPr>
          <a:xfrm>
            <a:off x="3923928" y="2716759"/>
            <a:ext cx="4536504" cy="567779"/>
          </a:xfrm>
          <a:prstGeom prst="wedgeRoundRectCallout">
            <a:avLst>
              <a:gd name="adj1" fmla="val -52941"/>
              <a:gd name="adj2" fmla="val -27688"/>
              <a:gd name="adj3" fmla="val 16667"/>
            </a:avLst>
          </a:prstGeom>
          <a:gradFill rotWithShape="1">
            <a:gsLst>
              <a:gs pos="0">
                <a:srgbClr val="9BBB59">
                  <a:tint val="50000"/>
                  <a:satMod val="300000"/>
                </a:srgbClr>
              </a:gs>
              <a:gs pos="35000">
                <a:srgbClr val="9BBB59">
                  <a:tint val="37000"/>
                  <a:satMod val="300000"/>
                </a:srgbClr>
              </a:gs>
              <a:gs pos="100000">
                <a:srgbClr val="9BBB59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t"/>
          <a:lstStyle/>
          <a:p>
            <a:pPr lvl="0">
              <a:defRPr/>
            </a:pPr>
            <a:r>
              <a:rPr kumimoji="0" lang="ja-JP" altLang="en-US" sz="2400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長針</a:t>
            </a:r>
            <a:r>
              <a:rPr kumimoji="0" lang="ja-JP" altLang="en-US" sz="2400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が</a:t>
            </a:r>
            <a:r>
              <a:rPr kumimoji="0" lang="en-US" altLang="ja-JP" sz="2400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1</a:t>
            </a:r>
            <a:r>
              <a:rPr kumimoji="0" lang="ja-JP" altLang="en-US" sz="2400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時間に</a:t>
            </a:r>
            <a:r>
              <a:rPr kumimoji="0" lang="ja-JP" altLang="en-US" sz="2400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進む角度</a:t>
            </a:r>
            <a:r>
              <a:rPr kumimoji="0" lang="ja-JP" altLang="en-US" sz="2400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は３６０度</a:t>
            </a:r>
            <a:endParaRPr kumimoji="0" lang="en-US" altLang="ja-JP" sz="2400" kern="0" dirty="0">
              <a:solidFill>
                <a:prstClr val="black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41" name="角丸四角形吹き出し 40"/>
          <p:cNvSpPr/>
          <p:nvPr/>
        </p:nvSpPr>
        <p:spPr>
          <a:xfrm>
            <a:off x="3942308" y="3521522"/>
            <a:ext cx="4536504" cy="1424954"/>
          </a:xfrm>
          <a:prstGeom prst="wedgeRoundRectCallout">
            <a:avLst>
              <a:gd name="adj1" fmla="val -52941"/>
              <a:gd name="adj2" fmla="val -27688"/>
              <a:gd name="adj3" fmla="val 16667"/>
            </a:avLst>
          </a:prstGeom>
          <a:gradFill rotWithShape="1">
            <a:gsLst>
              <a:gs pos="0">
                <a:srgbClr val="9BBB59">
                  <a:tint val="50000"/>
                  <a:satMod val="300000"/>
                </a:srgbClr>
              </a:gs>
              <a:gs pos="35000">
                <a:srgbClr val="9BBB59">
                  <a:tint val="37000"/>
                  <a:satMod val="300000"/>
                </a:srgbClr>
              </a:gs>
              <a:gs pos="100000">
                <a:srgbClr val="9BBB59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t"/>
          <a:lstStyle/>
          <a:p>
            <a:pPr lvl="0">
              <a:defRPr/>
            </a:pPr>
            <a:r>
              <a:rPr kumimoji="0" lang="ja-JP" altLang="en-US" sz="2400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１時間は６０分だから</a:t>
            </a:r>
            <a:r>
              <a:rPr kumimoji="0" lang="en-US" altLang="ja-JP" sz="2400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1</a:t>
            </a:r>
            <a:r>
              <a:rPr kumimoji="0" lang="ja-JP" altLang="en-US" sz="2400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分間に</a:t>
            </a:r>
            <a:r>
              <a:rPr kumimoji="0" lang="ja-JP" altLang="en-US" sz="2400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進む角度</a:t>
            </a:r>
            <a:r>
              <a:rPr kumimoji="0" lang="ja-JP" altLang="en-US" sz="2400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は、</a:t>
            </a:r>
            <a:endParaRPr kumimoji="0" lang="en-US" altLang="ja-JP" sz="2400" kern="0" dirty="0" smtClean="0">
              <a:solidFill>
                <a:prstClr val="black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  <a:p>
            <a:pPr lvl="0">
              <a:defRPr/>
            </a:pPr>
            <a:r>
              <a:rPr kumimoji="0" lang="ja-JP" altLang="en-US" sz="2400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３６０度</a:t>
            </a:r>
            <a:r>
              <a:rPr kumimoji="0" lang="en-US" altLang="ja-JP" sz="2400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÷</a:t>
            </a:r>
            <a:r>
              <a:rPr kumimoji="0" lang="ja-JP" altLang="en-US" sz="2400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６０＝６度</a:t>
            </a:r>
            <a:endParaRPr kumimoji="0" lang="en-US" altLang="ja-JP" sz="2400" kern="0" dirty="0">
              <a:solidFill>
                <a:prstClr val="black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54684109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mph" presetSubtype="0" accel="5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1" dur="4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2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4" dur="4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0" grpId="0" animBg="1"/>
      <p:bldP spid="41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9" name="Picture 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0205" y="178544"/>
            <a:ext cx="1011237" cy="1412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0" name="角丸四角形吹き出し 79"/>
          <p:cNvSpPr/>
          <p:nvPr/>
        </p:nvSpPr>
        <p:spPr>
          <a:xfrm>
            <a:off x="1259632" y="844997"/>
            <a:ext cx="5040559" cy="567779"/>
          </a:xfrm>
          <a:prstGeom prst="wedgeRoundRectCallout">
            <a:avLst>
              <a:gd name="adj1" fmla="val -52941"/>
              <a:gd name="adj2" fmla="val -27688"/>
              <a:gd name="adj3" fmla="val 16667"/>
            </a:avLst>
          </a:prstGeom>
          <a:gradFill rotWithShape="1">
            <a:gsLst>
              <a:gs pos="0">
                <a:srgbClr val="9BBB59">
                  <a:tint val="50000"/>
                  <a:satMod val="300000"/>
                </a:srgbClr>
              </a:gs>
              <a:gs pos="35000">
                <a:srgbClr val="9BBB59">
                  <a:tint val="37000"/>
                  <a:satMod val="300000"/>
                </a:srgbClr>
              </a:gs>
              <a:gs pos="100000">
                <a:srgbClr val="9BBB59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t"/>
          <a:lstStyle/>
          <a:p>
            <a:pPr lvl="0">
              <a:defRPr/>
            </a:pPr>
            <a:r>
              <a:rPr kumimoji="0" lang="ja-JP" altLang="en-US" sz="2400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②短針</a:t>
            </a:r>
            <a:r>
              <a:rPr kumimoji="0" lang="ja-JP" altLang="en-US" sz="2400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が</a:t>
            </a:r>
            <a:r>
              <a:rPr kumimoji="0" lang="en-US" altLang="ja-JP" sz="2400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1</a:t>
            </a:r>
            <a:r>
              <a:rPr kumimoji="0" lang="ja-JP" altLang="en-US" sz="2400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分間に進む角度</a:t>
            </a:r>
            <a:r>
              <a:rPr kumimoji="0" lang="ja-JP" altLang="en-US" sz="2400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は０．５度</a:t>
            </a:r>
            <a:endParaRPr kumimoji="0" lang="en-US" altLang="ja-JP" sz="2400" kern="0" dirty="0">
              <a:solidFill>
                <a:prstClr val="black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12" name="横巻き 11"/>
          <p:cNvSpPr/>
          <p:nvPr/>
        </p:nvSpPr>
        <p:spPr>
          <a:xfrm>
            <a:off x="1123466" y="164901"/>
            <a:ext cx="2385078" cy="720080"/>
          </a:xfrm>
          <a:prstGeom prst="horizontalScroll">
            <a:avLst/>
          </a:prstGeom>
          <a:solidFill>
            <a:srgbClr val="66FFFF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lvl="0"/>
            <a:r>
              <a:rPr lang="ja-JP" altLang="en-US" sz="2400" b="1" dirty="0" smtClean="0">
                <a:solidFill>
                  <a:srgbClr val="000000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時計算の基本</a:t>
            </a:r>
            <a:endParaRPr lang="ja-JP" altLang="en-US" sz="2400" b="1" dirty="0">
              <a:solidFill>
                <a:srgbClr val="000000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pic>
        <p:nvPicPr>
          <p:cNvPr id="13" name="Picture 40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3713" y="1795463"/>
            <a:ext cx="3101975" cy="297815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4" name="グループ化 13"/>
          <p:cNvGrpSpPr>
            <a:grpSpLocks/>
          </p:cNvGrpSpPr>
          <p:nvPr/>
        </p:nvGrpSpPr>
        <p:grpSpPr bwMode="auto">
          <a:xfrm rot="3841729">
            <a:off x="1261606" y="2946186"/>
            <a:ext cx="1305248" cy="698479"/>
            <a:chOff x="94299" y="4850277"/>
            <a:chExt cx="2235754" cy="1197421"/>
          </a:xfrm>
          <a:solidFill>
            <a:schemeClr val="bg1"/>
          </a:solidFill>
        </p:grpSpPr>
        <p:grpSp>
          <p:nvGrpSpPr>
            <p:cNvPr id="15" name="グループ化 5"/>
            <p:cNvGrpSpPr>
              <a:grpSpLocks/>
            </p:cNvGrpSpPr>
            <p:nvPr/>
          </p:nvGrpSpPr>
          <p:grpSpPr bwMode="auto">
            <a:xfrm>
              <a:off x="94299" y="5569846"/>
              <a:ext cx="1191753" cy="477852"/>
              <a:chOff x="6495227" y="4604765"/>
              <a:chExt cx="952213" cy="393288"/>
            </a:xfrm>
            <a:grpFill/>
          </p:grpSpPr>
          <p:sp>
            <p:nvSpPr>
              <p:cNvPr id="19" name="五角形 18"/>
              <p:cNvSpPr/>
              <p:nvPr/>
            </p:nvSpPr>
            <p:spPr>
              <a:xfrm rot="14165198">
                <a:off x="6735347" y="4519033"/>
                <a:ext cx="233963" cy="725198"/>
              </a:xfrm>
              <a:prstGeom prst="pentagon">
                <a:avLst/>
              </a:prstGeom>
              <a:grpFill/>
              <a:ln w="12700">
                <a:solidFill>
                  <a:srgbClr val="00B0F0"/>
                </a:solidFill>
                <a:prstDash val="sys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hangingPunct="1">
                  <a:defRPr/>
                </a:pPr>
                <a:endParaRPr lang="ja-JP" altLang="en-US" b="1"/>
              </a:p>
            </p:txBody>
          </p:sp>
          <p:sp>
            <p:nvSpPr>
              <p:cNvPr id="20" name="台形 19"/>
              <p:cNvSpPr/>
              <p:nvPr/>
            </p:nvSpPr>
            <p:spPr>
              <a:xfrm rot="3299004">
                <a:off x="6967882" y="4360046"/>
                <a:ext cx="230041" cy="720127"/>
              </a:xfrm>
              <a:prstGeom prst="trapezoid">
                <a:avLst>
                  <a:gd name="adj" fmla="val 16091"/>
                </a:avLst>
              </a:prstGeom>
              <a:grpFill/>
              <a:ln w="12700">
                <a:solidFill>
                  <a:srgbClr val="00B0F0"/>
                </a:solidFill>
                <a:prstDash val="sys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hangingPunct="1">
                  <a:defRPr/>
                </a:pPr>
                <a:endParaRPr lang="ja-JP" altLang="en-US" b="1"/>
              </a:p>
            </p:txBody>
          </p:sp>
        </p:grpSp>
        <p:grpSp>
          <p:nvGrpSpPr>
            <p:cNvPr id="16" name="グループ化 15"/>
            <p:cNvGrpSpPr/>
            <p:nvPr/>
          </p:nvGrpSpPr>
          <p:grpSpPr>
            <a:xfrm rot="10800000">
              <a:off x="1138300" y="4850277"/>
              <a:ext cx="1191753" cy="477852"/>
              <a:chOff x="6495227" y="4604765"/>
              <a:chExt cx="952213" cy="393288"/>
            </a:xfrm>
            <a:grpFill/>
          </p:grpSpPr>
          <p:sp>
            <p:nvSpPr>
              <p:cNvPr id="17" name="五角形 16"/>
              <p:cNvSpPr/>
              <p:nvPr/>
            </p:nvSpPr>
            <p:spPr>
              <a:xfrm rot="14165198">
                <a:off x="6740755" y="4518056"/>
                <a:ext cx="234469" cy="725526"/>
              </a:xfrm>
              <a:prstGeom prst="pentagon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hangingPunct="1">
                  <a:defRPr/>
                </a:pPr>
                <a:endParaRPr lang="ja-JP" altLang="en-US" b="1"/>
              </a:p>
            </p:txBody>
          </p:sp>
          <p:sp>
            <p:nvSpPr>
              <p:cNvPr id="18" name="台形 17"/>
              <p:cNvSpPr/>
              <p:nvPr/>
            </p:nvSpPr>
            <p:spPr>
              <a:xfrm rot="3299004">
                <a:off x="6972300" y="4359825"/>
                <a:ext cx="230200" cy="720080"/>
              </a:xfrm>
              <a:prstGeom prst="trapezoid">
                <a:avLst>
                  <a:gd name="adj" fmla="val 16091"/>
                </a:avLst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hangingPunct="1">
                  <a:defRPr/>
                </a:pPr>
                <a:endParaRPr lang="ja-JP" altLang="en-US" b="1"/>
              </a:p>
            </p:txBody>
          </p:sp>
        </p:grpSp>
      </p:grpSp>
      <p:grpSp>
        <p:nvGrpSpPr>
          <p:cNvPr id="26" name="グループ化 25"/>
          <p:cNvGrpSpPr>
            <a:grpSpLocks/>
          </p:cNvGrpSpPr>
          <p:nvPr/>
        </p:nvGrpSpPr>
        <p:grpSpPr bwMode="auto">
          <a:xfrm rot="3769601">
            <a:off x="1291600" y="2949578"/>
            <a:ext cx="1304925" cy="698500"/>
            <a:chOff x="94299" y="4850277"/>
            <a:chExt cx="2235754" cy="1197421"/>
          </a:xfrm>
        </p:grpSpPr>
        <p:grpSp>
          <p:nvGrpSpPr>
            <p:cNvPr id="28" name="グループ化 5"/>
            <p:cNvGrpSpPr>
              <a:grpSpLocks/>
            </p:cNvGrpSpPr>
            <p:nvPr/>
          </p:nvGrpSpPr>
          <p:grpSpPr bwMode="auto">
            <a:xfrm>
              <a:off x="94299" y="5569846"/>
              <a:ext cx="1191753" cy="477852"/>
              <a:chOff x="6495227" y="4604765"/>
              <a:chExt cx="952213" cy="393288"/>
            </a:xfrm>
          </p:grpSpPr>
          <p:sp>
            <p:nvSpPr>
              <p:cNvPr id="32" name="五角形 31"/>
              <p:cNvSpPr/>
              <p:nvPr/>
            </p:nvSpPr>
            <p:spPr>
              <a:xfrm rot="14165198">
                <a:off x="6731530" y="4521118"/>
                <a:ext cx="232940" cy="725850"/>
              </a:xfrm>
              <a:prstGeom prst="pentagon">
                <a:avLst/>
              </a:prstGeom>
              <a:solidFill>
                <a:srgbClr val="00B0F0"/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hangingPunct="1">
                  <a:defRPr/>
                </a:pPr>
                <a:endParaRPr lang="ja-JP" altLang="en-US"/>
              </a:p>
            </p:txBody>
          </p:sp>
          <p:sp>
            <p:nvSpPr>
              <p:cNvPr id="33" name="台形 32"/>
              <p:cNvSpPr/>
              <p:nvPr/>
            </p:nvSpPr>
            <p:spPr>
              <a:xfrm rot="3299004">
                <a:off x="6963203" y="4363121"/>
                <a:ext cx="230701" cy="719329"/>
              </a:xfrm>
              <a:prstGeom prst="trapezoid">
                <a:avLst>
                  <a:gd name="adj" fmla="val 16091"/>
                </a:avLst>
              </a:prstGeom>
              <a:solidFill>
                <a:srgbClr val="00B0F0"/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hangingPunct="1">
                  <a:defRPr/>
                </a:pPr>
                <a:endParaRPr lang="ja-JP" altLang="en-US"/>
              </a:p>
            </p:txBody>
          </p:sp>
        </p:grpSp>
        <p:grpSp>
          <p:nvGrpSpPr>
            <p:cNvPr id="29" name="グループ化 28"/>
            <p:cNvGrpSpPr/>
            <p:nvPr/>
          </p:nvGrpSpPr>
          <p:grpSpPr>
            <a:xfrm rot="10800000">
              <a:off x="1138300" y="4850277"/>
              <a:ext cx="1191753" cy="477852"/>
              <a:chOff x="6495227" y="4604765"/>
              <a:chExt cx="952213" cy="393288"/>
            </a:xfrm>
            <a:noFill/>
          </p:grpSpPr>
          <p:sp>
            <p:nvSpPr>
              <p:cNvPr id="30" name="五角形 29"/>
              <p:cNvSpPr/>
              <p:nvPr/>
            </p:nvSpPr>
            <p:spPr>
              <a:xfrm rot="14165198">
                <a:off x="6740755" y="4518056"/>
                <a:ext cx="234469" cy="725526"/>
              </a:xfrm>
              <a:prstGeom prst="pentagon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hangingPunct="1">
                  <a:defRPr/>
                </a:pPr>
                <a:endParaRPr lang="ja-JP" altLang="en-US"/>
              </a:p>
            </p:txBody>
          </p:sp>
          <p:sp>
            <p:nvSpPr>
              <p:cNvPr id="31" name="台形 30"/>
              <p:cNvSpPr/>
              <p:nvPr/>
            </p:nvSpPr>
            <p:spPr>
              <a:xfrm rot="3299004">
                <a:off x="6972300" y="4359825"/>
                <a:ext cx="230200" cy="720080"/>
              </a:xfrm>
              <a:prstGeom prst="trapezoid">
                <a:avLst>
                  <a:gd name="adj" fmla="val 16091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hangingPunct="1">
                  <a:defRPr/>
                </a:pPr>
                <a:endParaRPr lang="ja-JP" altLang="en-US"/>
              </a:p>
            </p:txBody>
          </p:sp>
        </p:grpSp>
      </p:grpSp>
      <p:sp>
        <p:nvSpPr>
          <p:cNvPr id="39" name="Oval 51"/>
          <p:cNvSpPr>
            <a:spLocks noChangeArrowheads="1"/>
          </p:cNvSpPr>
          <p:nvPr/>
        </p:nvSpPr>
        <p:spPr bwMode="auto">
          <a:xfrm>
            <a:off x="1858338" y="3236913"/>
            <a:ext cx="85725" cy="84138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1800">
              <a:latin typeface="Calibri" panose="020F0502020204030204" pitchFamily="34" charset="0"/>
            </a:endParaRPr>
          </a:p>
        </p:txBody>
      </p:sp>
      <p:sp>
        <p:nvSpPr>
          <p:cNvPr id="40" name="角丸四角形吹き出し 39"/>
          <p:cNvSpPr/>
          <p:nvPr/>
        </p:nvSpPr>
        <p:spPr>
          <a:xfrm>
            <a:off x="3923928" y="2348881"/>
            <a:ext cx="4536504" cy="935658"/>
          </a:xfrm>
          <a:prstGeom prst="wedgeRoundRectCallout">
            <a:avLst>
              <a:gd name="adj1" fmla="val -52941"/>
              <a:gd name="adj2" fmla="val -27688"/>
              <a:gd name="adj3" fmla="val 16667"/>
            </a:avLst>
          </a:prstGeom>
          <a:gradFill rotWithShape="1">
            <a:gsLst>
              <a:gs pos="0">
                <a:srgbClr val="9BBB59">
                  <a:tint val="50000"/>
                  <a:satMod val="300000"/>
                </a:srgbClr>
              </a:gs>
              <a:gs pos="35000">
                <a:srgbClr val="9BBB59">
                  <a:tint val="37000"/>
                  <a:satMod val="300000"/>
                </a:srgbClr>
              </a:gs>
              <a:gs pos="100000">
                <a:srgbClr val="9BBB59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t"/>
          <a:lstStyle/>
          <a:p>
            <a:pPr lvl="0">
              <a:defRPr/>
            </a:pPr>
            <a:r>
              <a:rPr kumimoji="0" lang="ja-JP" altLang="en-US" sz="2400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短針</a:t>
            </a:r>
            <a:r>
              <a:rPr kumimoji="0" lang="ja-JP" altLang="en-US" sz="2400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が</a:t>
            </a:r>
            <a:r>
              <a:rPr kumimoji="0" lang="en-US" altLang="ja-JP" sz="2400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1</a:t>
            </a:r>
            <a:r>
              <a:rPr kumimoji="0" lang="ja-JP" altLang="en-US" sz="2400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時間に</a:t>
            </a:r>
            <a:r>
              <a:rPr kumimoji="0" lang="ja-JP" altLang="en-US" sz="2400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進む角度</a:t>
            </a:r>
            <a:r>
              <a:rPr kumimoji="0" lang="ja-JP" altLang="en-US" sz="2400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は</a:t>
            </a:r>
            <a:endParaRPr kumimoji="0" lang="en-US" altLang="ja-JP" sz="2400" kern="0" dirty="0" smtClean="0">
              <a:solidFill>
                <a:prstClr val="black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  <a:p>
            <a:pPr lvl="0">
              <a:defRPr/>
            </a:pPr>
            <a:r>
              <a:rPr kumimoji="0" lang="ja-JP" altLang="en-US" sz="2400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３６０度</a:t>
            </a:r>
            <a:r>
              <a:rPr kumimoji="0" lang="en-US" altLang="ja-JP" sz="2400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÷</a:t>
            </a:r>
            <a:r>
              <a:rPr kumimoji="0" lang="ja-JP" altLang="en-US" sz="2400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１２＝３０度</a:t>
            </a:r>
            <a:endParaRPr kumimoji="0" lang="en-US" altLang="ja-JP" sz="2400" kern="0" dirty="0">
              <a:solidFill>
                <a:prstClr val="black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41" name="角丸四角形吹き出し 40"/>
          <p:cNvSpPr/>
          <p:nvPr/>
        </p:nvSpPr>
        <p:spPr>
          <a:xfrm>
            <a:off x="3942308" y="3521522"/>
            <a:ext cx="4536504" cy="1424954"/>
          </a:xfrm>
          <a:prstGeom prst="wedgeRoundRectCallout">
            <a:avLst>
              <a:gd name="adj1" fmla="val -52941"/>
              <a:gd name="adj2" fmla="val -27688"/>
              <a:gd name="adj3" fmla="val 16667"/>
            </a:avLst>
          </a:prstGeom>
          <a:gradFill rotWithShape="1">
            <a:gsLst>
              <a:gs pos="0">
                <a:srgbClr val="9BBB59">
                  <a:tint val="50000"/>
                  <a:satMod val="300000"/>
                </a:srgbClr>
              </a:gs>
              <a:gs pos="35000">
                <a:srgbClr val="9BBB59">
                  <a:tint val="37000"/>
                  <a:satMod val="300000"/>
                </a:srgbClr>
              </a:gs>
              <a:gs pos="100000">
                <a:srgbClr val="9BBB59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t"/>
          <a:lstStyle/>
          <a:p>
            <a:pPr lvl="0">
              <a:defRPr/>
            </a:pPr>
            <a:r>
              <a:rPr kumimoji="0" lang="ja-JP" altLang="en-US" sz="2400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１時間は６０分だから</a:t>
            </a:r>
            <a:r>
              <a:rPr kumimoji="0" lang="en-US" altLang="ja-JP" sz="2400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1</a:t>
            </a:r>
            <a:r>
              <a:rPr kumimoji="0" lang="ja-JP" altLang="en-US" sz="2400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分間に進む</a:t>
            </a:r>
            <a:endParaRPr kumimoji="0" lang="en-US" altLang="ja-JP" sz="2400" kern="0" dirty="0" smtClean="0">
              <a:solidFill>
                <a:prstClr val="black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  <a:p>
            <a:pPr lvl="0">
              <a:defRPr/>
            </a:pPr>
            <a:r>
              <a:rPr kumimoji="0" lang="ja-JP" altLang="en-US" sz="2400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角度は、</a:t>
            </a:r>
            <a:endParaRPr kumimoji="0" lang="en-US" altLang="ja-JP" sz="2400" kern="0" dirty="0" smtClean="0">
              <a:solidFill>
                <a:prstClr val="black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  <a:p>
            <a:pPr lvl="0">
              <a:defRPr/>
            </a:pPr>
            <a:r>
              <a:rPr kumimoji="0" lang="ja-JP" altLang="en-US" sz="2400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３０度</a:t>
            </a:r>
            <a:r>
              <a:rPr kumimoji="0" lang="en-US" altLang="ja-JP" sz="2400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÷</a:t>
            </a:r>
            <a:r>
              <a:rPr kumimoji="0" lang="ja-JP" altLang="en-US" sz="2400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６０＝０．５度</a:t>
            </a:r>
            <a:endParaRPr kumimoji="0" lang="en-US" altLang="ja-JP" sz="2400" kern="0" dirty="0">
              <a:solidFill>
                <a:prstClr val="black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42" name="角丸四角形吹き出し 41"/>
          <p:cNvSpPr/>
          <p:nvPr/>
        </p:nvSpPr>
        <p:spPr>
          <a:xfrm>
            <a:off x="1263700" y="5198319"/>
            <a:ext cx="6836692" cy="894977"/>
          </a:xfrm>
          <a:prstGeom prst="wedgeRoundRectCallout">
            <a:avLst>
              <a:gd name="adj1" fmla="val -52941"/>
              <a:gd name="adj2" fmla="val -27688"/>
              <a:gd name="adj3" fmla="val 16667"/>
            </a:avLst>
          </a:prstGeom>
          <a:gradFill rotWithShape="1">
            <a:gsLst>
              <a:gs pos="0">
                <a:srgbClr val="9BBB59">
                  <a:tint val="50000"/>
                  <a:satMod val="300000"/>
                </a:srgbClr>
              </a:gs>
              <a:gs pos="35000">
                <a:srgbClr val="9BBB59">
                  <a:tint val="37000"/>
                  <a:satMod val="300000"/>
                </a:srgbClr>
              </a:gs>
              <a:gs pos="100000">
                <a:srgbClr val="9BBB59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t"/>
          <a:lstStyle/>
          <a:p>
            <a:pPr lvl="0">
              <a:defRPr/>
            </a:pPr>
            <a:r>
              <a:rPr kumimoji="0" lang="ja-JP" altLang="en-US" sz="2400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③長針は</a:t>
            </a:r>
            <a:r>
              <a:rPr kumimoji="0" lang="en-US" altLang="ja-JP" sz="2400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1</a:t>
            </a:r>
            <a:r>
              <a:rPr kumimoji="0" lang="ja-JP" altLang="en-US" sz="2400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分間</a:t>
            </a:r>
            <a:r>
              <a:rPr kumimoji="0" lang="ja-JP" altLang="en-US" sz="2400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に６度、短針は０．５度進むので</a:t>
            </a:r>
            <a:endParaRPr kumimoji="0" lang="en-US" altLang="ja-JP" sz="2400" kern="0" dirty="0" smtClean="0">
              <a:solidFill>
                <a:prstClr val="black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  <a:p>
            <a:pPr lvl="0">
              <a:defRPr/>
            </a:pPr>
            <a:r>
              <a:rPr kumimoji="0" lang="ja-JP" altLang="en-US" sz="2400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　長針は短針に１分間に５．５度</a:t>
            </a:r>
            <a:r>
              <a:rPr kumimoji="0" lang="ja-JP" altLang="en-US" sz="2400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近づく</a:t>
            </a:r>
            <a:endParaRPr kumimoji="0" lang="en-US" altLang="ja-JP" sz="2400" kern="0" dirty="0">
              <a:solidFill>
                <a:prstClr val="black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67788127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800000">
                                      <p:cBhvr>
                                        <p:cTn id="6" dur="4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000"/>
                            </p:stCondLst>
                            <p:childTnLst>
                              <p:par>
                                <p:cTn id="3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4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4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"/>
                            </p:stCondLst>
                            <p:childTnLst>
                              <p:par>
                                <p:cTn id="4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" grpId="0" animBg="1"/>
      <p:bldP spid="41" grpId="0" animBg="1"/>
      <p:bldP spid="4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9" name="Picture 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0205" y="178544"/>
            <a:ext cx="1011237" cy="1412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0" name="角丸四角形吹き出し 79"/>
          <p:cNvSpPr/>
          <p:nvPr/>
        </p:nvSpPr>
        <p:spPr>
          <a:xfrm>
            <a:off x="1259632" y="844997"/>
            <a:ext cx="7632848" cy="567779"/>
          </a:xfrm>
          <a:prstGeom prst="wedgeRoundRectCallout">
            <a:avLst>
              <a:gd name="adj1" fmla="val -52941"/>
              <a:gd name="adj2" fmla="val -27688"/>
              <a:gd name="adj3" fmla="val 16667"/>
            </a:avLst>
          </a:prstGeom>
          <a:gradFill rotWithShape="1">
            <a:gsLst>
              <a:gs pos="0">
                <a:srgbClr val="9BBB59">
                  <a:tint val="50000"/>
                  <a:satMod val="300000"/>
                </a:srgbClr>
              </a:gs>
              <a:gs pos="35000">
                <a:srgbClr val="9BBB59">
                  <a:tint val="37000"/>
                  <a:satMod val="300000"/>
                </a:srgbClr>
              </a:gs>
              <a:gs pos="100000">
                <a:srgbClr val="9BBB59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t"/>
          <a:lstStyle/>
          <a:p>
            <a:pPr lvl="0">
              <a:defRPr/>
            </a:pPr>
            <a:r>
              <a:rPr kumimoji="0" lang="en-US" altLang="ja-JP" sz="2400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9</a:t>
            </a:r>
            <a:r>
              <a:rPr kumimoji="0" lang="ja-JP" altLang="en-US" sz="2400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時をすぎて長針がはじめて短針と重なるのは、</a:t>
            </a:r>
            <a:r>
              <a:rPr kumimoji="0" lang="en-US" altLang="ja-JP" sz="2400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9</a:t>
            </a:r>
            <a:r>
              <a:rPr kumimoji="0" lang="ja-JP" altLang="en-US" sz="2400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時何分ですか。</a:t>
            </a:r>
            <a:endParaRPr kumimoji="0" lang="en-US" altLang="ja-JP" sz="2400" kern="0" dirty="0">
              <a:solidFill>
                <a:prstClr val="black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24" name="横巻き 23"/>
          <p:cNvSpPr/>
          <p:nvPr/>
        </p:nvSpPr>
        <p:spPr>
          <a:xfrm>
            <a:off x="1165257" y="164901"/>
            <a:ext cx="2385078" cy="720080"/>
          </a:xfrm>
          <a:prstGeom prst="horizontalScroll">
            <a:avLst/>
          </a:prstGeom>
          <a:solidFill>
            <a:srgbClr val="66FFFF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lvl="0"/>
            <a:r>
              <a:rPr lang="ja-JP" altLang="en-US" sz="2400" b="1" dirty="0" smtClean="0">
                <a:solidFill>
                  <a:srgbClr val="000000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時計算の解き方</a:t>
            </a:r>
            <a:endParaRPr lang="ja-JP" altLang="en-US" sz="2400" b="1" dirty="0">
              <a:solidFill>
                <a:srgbClr val="000000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pic>
        <p:nvPicPr>
          <p:cNvPr id="25" name="Picture 40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8936" y="1795463"/>
            <a:ext cx="3101975" cy="297815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7" name="グループ化 26"/>
          <p:cNvGrpSpPr>
            <a:grpSpLocks/>
          </p:cNvGrpSpPr>
          <p:nvPr/>
        </p:nvGrpSpPr>
        <p:grpSpPr bwMode="auto">
          <a:xfrm rot="1955239">
            <a:off x="1400145" y="2936661"/>
            <a:ext cx="1305248" cy="698479"/>
            <a:chOff x="94299" y="4850277"/>
            <a:chExt cx="2235754" cy="1197421"/>
          </a:xfrm>
          <a:solidFill>
            <a:schemeClr val="bg1"/>
          </a:solidFill>
        </p:grpSpPr>
        <p:grpSp>
          <p:nvGrpSpPr>
            <p:cNvPr id="34" name="グループ化 5"/>
            <p:cNvGrpSpPr>
              <a:grpSpLocks/>
            </p:cNvGrpSpPr>
            <p:nvPr/>
          </p:nvGrpSpPr>
          <p:grpSpPr bwMode="auto">
            <a:xfrm>
              <a:off x="94299" y="5569846"/>
              <a:ext cx="1191753" cy="477852"/>
              <a:chOff x="6495227" y="4604765"/>
              <a:chExt cx="952213" cy="393288"/>
            </a:xfrm>
            <a:grpFill/>
          </p:grpSpPr>
          <p:sp>
            <p:nvSpPr>
              <p:cNvPr id="38" name="五角形 37"/>
              <p:cNvSpPr/>
              <p:nvPr/>
            </p:nvSpPr>
            <p:spPr>
              <a:xfrm rot="14165198">
                <a:off x="6735347" y="4519033"/>
                <a:ext cx="233963" cy="725198"/>
              </a:xfrm>
              <a:prstGeom prst="pentagon">
                <a:avLst/>
              </a:prstGeom>
              <a:grpFill/>
              <a:ln w="12700">
                <a:solidFill>
                  <a:srgbClr val="00B0F0"/>
                </a:solidFill>
                <a:prstDash val="sys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hangingPunct="1">
                  <a:defRPr/>
                </a:pPr>
                <a:endParaRPr lang="ja-JP" altLang="en-US" b="1"/>
              </a:p>
            </p:txBody>
          </p:sp>
          <p:sp>
            <p:nvSpPr>
              <p:cNvPr id="43" name="台形 42"/>
              <p:cNvSpPr/>
              <p:nvPr/>
            </p:nvSpPr>
            <p:spPr>
              <a:xfrm rot="3299004">
                <a:off x="6967882" y="4360046"/>
                <a:ext cx="230041" cy="720127"/>
              </a:xfrm>
              <a:prstGeom prst="trapezoid">
                <a:avLst>
                  <a:gd name="adj" fmla="val 16091"/>
                </a:avLst>
              </a:prstGeom>
              <a:grpFill/>
              <a:ln w="12700">
                <a:solidFill>
                  <a:srgbClr val="00B0F0"/>
                </a:solidFill>
                <a:prstDash val="sys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hangingPunct="1">
                  <a:defRPr/>
                </a:pPr>
                <a:endParaRPr lang="ja-JP" altLang="en-US" b="1"/>
              </a:p>
            </p:txBody>
          </p:sp>
        </p:grpSp>
        <p:grpSp>
          <p:nvGrpSpPr>
            <p:cNvPr id="35" name="グループ化 34"/>
            <p:cNvGrpSpPr/>
            <p:nvPr/>
          </p:nvGrpSpPr>
          <p:grpSpPr>
            <a:xfrm rot="10800000">
              <a:off x="1138300" y="4850277"/>
              <a:ext cx="1191753" cy="477852"/>
              <a:chOff x="6495227" y="4604765"/>
              <a:chExt cx="952213" cy="393288"/>
            </a:xfrm>
            <a:grpFill/>
          </p:grpSpPr>
          <p:sp>
            <p:nvSpPr>
              <p:cNvPr id="36" name="五角形 35"/>
              <p:cNvSpPr/>
              <p:nvPr/>
            </p:nvSpPr>
            <p:spPr>
              <a:xfrm rot="14165198">
                <a:off x="6740755" y="4518056"/>
                <a:ext cx="234469" cy="725526"/>
              </a:xfrm>
              <a:prstGeom prst="pentagon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hangingPunct="1">
                  <a:defRPr/>
                </a:pPr>
                <a:endParaRPr lang="ja-JP" altLang="en-US" b="1"/>
              </a:p>
            </p:txBody>
          </p:sp>
          <p:sp>
            <p:nvSpPr>
              <p:cNvPr id="37" name="台形 36"/>
              <p:cNvSpPr/>
              <p:nvPr/>
            </p:nvSpPr>
            <p:spPr>
              <a:xfrm rot="3299004">
                <a:off x="6972300" y="4359825"/>
                <a:ext cx="230200" cy="720080"/>
              </a:xfrm>
              <a:prstGeom prst="trapezoid">
                <a:avLst>
                  <a:gd name="adj" fmla="val 16091"/>
                </a:avLst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hangingPunct="1">
                  <a:defRPr/>
                </a:pPr>
                <a:endParaRPr lang="ja-JP" altLang="en-US" b="1"/>
              </a:p>
            </p:txBody>
          </p:sp>
        </p:grpSp>
      </p:grpSp>
      <p:grpSp>
        <p:nvGrpSpPr>
          <p:cNvPr id="44" name="Group 46"/>
          <p:cNvGrpSpPr>
            <a:grpSpLocks/>
          </p:cNvGrpSpPr>
          <p:nvPr/>
        </p:nvGrpSpPr>
        <p:grpSpPr bwMode="auto">
          <a:xfrm rot="10800000">
            <a:off x="1947665" y="2092327"/>
            <a:ext cx="158750" cy="2395537"/>
            <a:chOff x="2806" y="905"/>
            <a:chExt cx="148" cy="2509"/>
          </a:xfrm>
        </p:grpSpPr>
        <p:grpSp>
          <p:nvGrpSpPr>
            <p:cNvPr id="45" name="Group 47"/>
            <p:cNvGrpSpPr>
              <a:grpSpLocks/>
            </p:cNvGrpSpPr>
            <p:nvPr/>
          </p:nvGrpSpPr>
          <p:grpSpPr bwMode="auto">
            <a:xfrm>
              <a:off x="2806" y="905"/>
              <a:ext cx="148" cy="2509"/>
              <a:chOff x="1956" y="1311"/>
              <a:chExt cx="148" cy="2509"/>
            </a:xfrm>
          </p:grpSpPr>
          <p:sp>
            <p:nvSpPr>
              <p:cNvPr id="47" name="AutoShape 48"/>
              <p:cNvSpPr>
                <a:spLocks noChangeArrowheads="1"/>
              </p:cNvSpPr>
              <p:nvPr/>
            </p:nvSpPr>
            <p:spPr bwMode="auto">
              <a:xfrm rot="10800000">
                <a:off x="1956" y="2564"/>
                <a:ext cx="148" cy="1256"/>
              </a:xfrm>
              <a:prstGeom prst="triangle">
                <a:avLst>
                  <a:gd name="adj" fmla="val 50000"/>
                </a:avLst>
              </a:prstGeom>
              <a:solidFill>
                <a:schemeClr val="bg1"/>
              </a:solidFill>
              <a:ln w="9525">
                <a:solidFill>
                  <a:srgbClr val="FF0000"/>
                </a:solidFill>
                <a:prstDash val="dash"/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ja-JP" altLang="en-US" sz="1800">
                  <a:latin typeface="Calibri" panose="020F0502020204030204" pitchFamily="34" charset="0"/>
                </a:endParaRPr>
              </a:p>
            </p:txBody>
          </p:sp>
          <p:sp>
            <p:nvSpPr>
              <p:cNvPr id="48" name="AutoShape 49"/>
              <p:cNvSpPr>
                <a:spLocks noChangeArrowheads="1"/>
              </p:cNvSpPr>
              <p:nvPr/>
            </p:nvSpPr>
            <p:spPr bwMode="auto">
              <a:xfrm>
                <a:off x="1956" y="1311"/>
                <a:ext cx="148" cy="1256"/>
              </a:xfrm>
              <a:prstGeom prst="triangle">
                <a:avLst>
                  <a:gd name="adj" fmla="val 50000"/>
                </a:avLst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ja-JP" altLang="en-US" sz="1800">
                  <a:latin typeface="Calibri" panose="020F0502020204030204" pitchFamily="34" charset="0"/>
                </a:endParaRPr>
              </a:p>
            </p:txBody>
          </p:sp>
        </p:grpSp>
        <p:sp>
          <p:nvSpPr>
            <p:cNvPr id="46" name="Oval 50"/>
            <p:cNvSpPr>
              <a:spLocks noChangeArrowheads="1"/>
            </p:cNvSpPr>
            <p:nvPr/>
          </p:nvSpPr>
          <p:spPr bwMode="auto">
            <a:xfrm rot="10800000">
              <a:off x="2806" y="2086"/>
              <a:ext cx="148" cy="148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rgbClr val="FF0000"/>
              </a:solidFill>
              <a:prstDash val="dash"/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ja-JP" altLang="en-US" sz="1800">
                <a:latin typeface="Calibri" panose="020F0502020204030204" pitchFamily="34" charset="0"/>
              </a:endParaRPr>
            </a:p>
          </p:txBody>
        </p:sp>
      </p:grpSp>
      <p:grpSp>
        <p:nvGrpSpPr>
          <p:cNvPr id="49" name="グループ化 48"/>
          <p:cNvGrpSpPr>
            <a:grpSpLocks/>
          </p:cNvGrpSpPr>
          <p:nvPr/>
        </p:nvGrpSpPr>
        <p:grpSpPr bwMode="auto">
          <a:xfrm rot="1980000">
            <a:off x="1417439" y="2947990"/>
            <a:ext cx="1304925" cy="698500"/>
            <a:chOff x="94299" y="4850277"/>
            <a:chExt cx="2235754" cy="1197421"/>
          </a:xfrm>
        </p:grpSpPr>
        <p:grpSp>
          <p:nvGrpSpPr>
            <p:cNvPr id="50" name="グループ化 5"/>
            <p:cNvGrpSpPr>
              <a:grpSpLocks/>
            </p:cNvGrpSpPr>
            <p:nvPr/>
          </p:nvGrpSpPr>
          <p:grpSpPr bwMode="auto">
            <a:xfrm>
              <a:off x="94299" y="5569846"/>
              <a:ext cx="1191753" cy="477852"/>
              <a:chOff x="6495227" y="4604765"/>
              <a:chExt cx="952213" cy="393288"/>
            </a:xfrm>
          </p:grpSpPr>
          <p:sp>
            <p:nvSpPr>
              <p:cNvPr id="54" name="五角形 53"/>
              <p:cNvSpPr/>
              <p:nvPr/>
            </p:nvSpPr>
            <p:spPr>
              <a:xfrm rot="14165198">
                <a:off x="6731530" y="4521118"/>
                <a:ext cx="232940" cy="725850"/>
              </a:xfrm>
              <a:prstGeom prst="pentagon">
                <a:avLst/>
              </a:prstGeom>
              <a:solidFill>
                <a:srgbClr val="00B0F0"/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hangingPunct="1">
                  <a:defRPr/>
                </a:pPr>
                <a:endParaRPr lang="ja-JP" altLang="en-US"/>
              </a:p>
            </p:txBody>
          </p:sp>
          <p:sp>
            <p:nvSpPr>
              <p:cNvPr id="55" name="台形 54"/>
              <p:cNvSpPr/>
              <p:nvPr/>
            </p:nvSpPr>
            <p:spPr>
              <a:xfrm rot="3299004">
                <a:off x="6963203" y="4363121"/>
                <a:ext cx="230701" cy="719329"/>
              </a:xfrm>
              <a:prstGeom prst="trapezoid">
                <a:avLst>
                  <a:gd name="adj" fmla="val 16091"/>
                </a:avLst>
              </a:prstGeom>
              <a:solidFill>
                <a:srgbClr val="00B0F0"/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hangingPunct="1">
                  <a:defRPr/>
                </a:pPr>
                <a:endParaRPr lang="ja-JP" altLang="en-US"/>
              </a:p>
            </p:txBody>
          </p:sp>
        </p:grpSp>
        <p:grpSp>
          <p:nvGrpSpPr>
            <p:cNvPr id="51" name="グループ化 50"/>
            <p:cNvGrpSpPr/>
            <p:nvPr/>
          </p:nvGrpSpPr>
          <p:grpSpPr>
            <a:xfrm rot="10800000">
              <a:off x="1138300" y="4850277"/>
              <a:ext cx="1191753" cy="477852"/>
              <a:chOff x="6495227" y="4604765"/>
              <a:chExt cx="952213" cy="393288"/>
            </a:xfrm>
            <a:noFill/>
          </p:grpSpPr>
          <p:sp>
            <p:nvSpPr>
              <p:cNvPr id="52" name="五角形 51"/>
              <p:cNvSpPr/>
              <p:nvPr/>
            </p:nvSpPr>
            <p:spPr>
              <a:xfrm rot="14165198">
                <a:off x="6740755" y="4518056"/>
                <a:ext cx="234469" cy="725526"/>
              </a:xfrm>
              <a:prstGeom prst="pentagon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hangingPunct="1">
                  <a:defRPr/>
                </a:pPr>
                <a:endParaRPr lang="ja-JP" altLang="en-US"/>
              </a:p>
            </p:txBody>
          </p:sp>
          <p:sp>
            <p:nvSpPr>
              <p:cNvPr id="53" name="台形 52"/>
              <p:cNvSpPr/>
              <p:nvPr/>
            </p:nvSpPr>
            <p:spPr>
              <a:xfrm rot="3299004">
                <a:off x="6972300" y="4359825"/>
                <a:ext cx="230200" cy="720080"/>
              </a:xfrm>
              <a:prstGeom prst="trapezoid">
                <a:avLst>
                  <a:gd name="adj" fmla="val 16091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hangingPunct="1">
                  <a:defRPr/>
                </a:pPr>
                <a:endParaRPr lang="ja-JP" altLang="en-US"/>
              </a:p>
            </p:txBody>
          </p:sp>
        </p:grpSp>
      </p:grpSp>
      <p:grpSp>
        <p:nvGrpSpPr>
          <p:cNvPr id="56" name="Group 46"/>
          <p:cNvGrpSpPr>
            <a:grpSpLocks/>
          </p:cNvGrpSpPr>
          <p:nvPr/>
        </p:nvGrpSpPr>
        <p:grpSpPr bwMode="auto">
          <a:xfrm rot="10800000">
            <a:off x="1931790" y="2093914"/>
            <a:ext cx="192087" cy="2395538"/>
            <a:chOff x="2806" y="905"/>
            <a:chExt cx="148" cy="2509"/>
          </a:xfrm>
        </p:grpSpPr>
        <p:grpSp>
          <p:nvGrpSpPr>
            <p:cNvPr id="57" name="Group 47"/>
            <p:cNvGrpSpPr>
              <a:grpSpLocks/>
            </p:cNvGrpSpPr>
            <p:nvPr/>
          </p:nvGrpSpPr>
          <p:grpSpPr bwMode="auto">
            <a:xfrm>
              <a:off x="2806" y="905"/>
              <a:ext cx="148" cy="2509"/>
              <a:chOff x="1956" y="1311"/>
              <a:chExt cx="148" cy="2509"/>
            </a:xfrm>
          </p:grpSpPr>
          <p:sp>
            <p:nvSpPr>
              <p:cNvPr id="59" name="AutoShape 48"/>
              <p:cNvSpPr>
                <a:spLocks noChangeArrowheads="1"/>
              </p:cNvSpPr>
              <p:nvPr/>
            </p:nvSpPr>
            <p:spPr bwMode="auto">
              <a:xfrm rot="10800000">
                <a:off x="1956" y="2564"/>
                <a:ext cx="148" cy="1256"/>
              </a:xfrm>
              <a:prstGeom prst="triangle">
                <a:avLst>
                  <a:gd name="adj" fmla="val 50000"/>
                </a:avLst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ja-JP" altLang="en-US" sz="1800">
                  <a:latin typeface="Calibri" panose="020F0502020204030204" pitchFamily="34" charset="0"/>
                </a:endParaRPr>
              </a:p>
            </p:txBody>
          </p:sp>
          <p:sp>
            <p:nvSpPr>
              <p:cNvPr id="60" name="AutoShape 49"/>
              <p:cNvSpPr>
                <a:spLocks noChangeArrowheads="1"/>
              </p:cNvSpPr>
              <p:nvPr/>
            </p:nvSpPr>
            <p:spPr bwMode="auto">
              <a:xfrm>
                <a:off x="1956" y="1311"/>
                <a:ext cx="148" cy="1256"/>
              </a:xfrm>
              <a:prstGeom prst="triangle">
                <a:avLst>
                  <a:gd name="adj" fmla="val 50000"/>
                </a:avLst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ja-JP" altLang="en-US" sz="1800">
                  <a:latin typeface="Calibri" panose="020F0502020204030204" pitchFamily="34" charset="0"/>
                </a:endParaRPr>
              </a:p>
            </p:txBody>
          </p:sp>
        </p:grpSp>
        <p:sp>
          <p:nvSpPr>
            <p:cNvPr id="58" name="Oval 50"/>
            <p:cNvSpPr>
              <a:spLocks noChangeArrowheads="1"/>
            </p:cNvSpPr>
            <p:nvPr/>
          </p:nvSpPr>
          <p:spPr bwMode="auto">
            <a:xfrm rot="10800000">
              <a:off x="2806" y="2086"/>
              <a:ext cx="148" cy="148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ja-JP" altLang="en-US" sz="1800">
                <a:latin typeface="Calibri" panose="020F0502020204030204" pitchFamily="34" charset="0"/>
              </a:endParaRPr>
            </a:p>
          </p:txBody>
        </p:sp>
      </p:grpSp>
      <p:sp>
        <p:nvSpPr>
          <p:cNvPr id="61" name="Oval 51"/>
          <p:cNvSpPr>
            <a:spLocks noChangeArrowheads="1"/>
          </p:cNvSpPr>
          <p:nvPr/>
        </p:nvSpPr>
        <p:spPr bwMode="auto">
          <a:xfrm>
            <a:off x="1984177" y="3236914"/>
            <a:ext cx="85725" cy="84138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1800">
              <a:latin typeface="Calibri" panose="020F0502020204030204" pitchFamily="34" charset="0"/>
            </a:endParaRPr>
          </a:p>
        </p:txBody>
      </p:sp>
      <p:sp>
        <p:nvSpPr>
          <p:cNvPr id="62" name="円弧 61"/>
          <p:cNvSpPr/>
          <p:nvPr/>
        </p:nvSpPr>
        <p:spPr>
          <a:xfrm>
            <a:off x="1475780" y="2738512"/>
            <a:ext cx="1126728" cy="1126728"/>
          </a:xfrm>
          <a:prstGeom prst="arc">
            <a:avLst>
              <a:gd name="adj1" fmla="val 16200000"/>
              <a:gd name="adj2" fmla="val 10992925"/>
            </a:avLst>
          </a:prstGeom>
          <a:ln w="76200">
            <a:solidFill>
              <a:srgbClr val="FFC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" name="テキスト ボックス 1"/>
          <p:cNvSpPr txBox="1"/>
          <p:nvPr/>
        </p:nvSpPr>
        <p:spPr>
          <a:xfrm>
            <a:off x="3814400" y="1591419"/>
            <a:ext cx="1045632" cy="461665"/>
          </a:xfrm>
          <a:prstGeom prst="rect">
            <a:avLst/>
          </a:prstGeom>
          <a:noFill/>
          <a:ln w="38100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24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解き方</a:t>
            </a:r>
            <a:endParaRPr kumimoji="1" lang="ja-JP" altLang="en-US" sz="2400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64" name="テキスト ボックス 63"/>
              <p:cNvSpPr txBox="1"/>
              <p:nvPr/>
            </p:nvSpPr>
            <p:spPr>
              <a:xfrm>
                <a:off x="3814400" y="2276847"/>
                <a:ext cx="4934064" cy="3994427"/>
              </a:xfrm>
              <a:prstGeom prst="rect">
                <a:avLst/>
              </a:prstGeom>
              <a:noFill/>
              <a:ln w="38100">
                <a:solidFill>
                  <a:srgbClr val="0070C0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lvl="0">
                  <a:defRPr/>
                </a:pPr>
                <a:r>
                  <a:rPr kumimoji="0" lang="ja-JP" altLang="en-US" sz="2400" kern="0" dirty="0" smtClean="0">
                    <a:solidFill>
                      <a:prstClr val="black"/>
                    </a:solidFill>
                    <a:latin typeface="AR P教科書体M" panose="03000600000000000000" pitchFamily="66" charset="-128"/>
                    <a:ea typeface="AR P教科書体M" panose="03000600000000000000" pitchFamily="66" charset="-128"/>
                  </a:rPr>
                  <a:t>９時のとき、長針と短針は、２７０度離</a:t>
                </a:r>
                <a:endParaRPr kumimoji="0" lang="en-US" altLang="ja-JP" sz="2400" kern="0" dirty="0" smtClean="0">
                  <a:solidFill>
                    <a:prstClr val="black"/>
                  </a:solidFill>
                  <a:latin typeface="AR P教科書体M" panose="03000600000000000000" pitchFamily="66" charset="-128"/>
                  <a:ea typeface="AR P教科書体M" panose="03000600000000000000" pitchFamily="66" charset="-128"/>
                </a:endParaRPr>
              </a:p>
              <a:p>
                <a:pPr lvl="0">
                  <a:defRPr/>
                </a:pPr>
                <a:r>
                  <a:rPr kumimoji="0" lang="ja-JP" altLang="en-US" sz="2400" kern="0" dirty="0" err="1" smtClean="0">
                    <a:solidFill>
                      <a:prstClr val="black"/>
                    </a:solidFill>
                    <a:latin typeface="AR P教科書体M" panose="03000600000000000000" pitchFamily="66" charset="-128"/>
                    <a:ea typeface="AR P教科書体M" panose="03000600000000000000" pitchFamily="66" charset="-128"/>
                  </a:rPr>
                  <a:t>れて</a:t>
                </a:r>
                <a:r>
                  <a:rPr kumimoji="0" lang="ja-JP" altLang="en-US" sz="2400" kern="0" dirty="0">
                    <a:solidFill>
                      <a:prstClr val="black"/>
                    </a:solidFill>
                    <a:latin typeface="AR P教科書体M" panose="03000600000000000000" pitchFamily="66" charset="-128"/>
                    <a:ea typeface="AR P教科書体M" panose="03000600000000000000" pitchFamily="66" charset="-128"/>
                  </a:rPr>
                  <a:t>います</a:t>
                </a:r>
                <a:r>
                  <a:rPr kumimoji="0" lang="ja-JP" altLang="en-US" sz="2400" kern="0" dirty="0" smtClean="0">
                    <a:solidFill>
                      <a:prstClr val="black"/>
                    </a:solidFill>
                    <a:latin typeface="AR P教科書体M" panose="03000600000000000000" pitchFamily="66" charset="-128"/>
                    <a:ea typeface="AR P教科書体M" panose="03000600000000000000" pitchFamily="66" charset="-128"/>
                  </a:rPr>
                  <a:t>。</a:t>
                </a:r>
                <a:endParaRPr kumimoji="0" lang="en-US" altLang="ja-JP" sz="2400" kern="0" dirty="0" smtClean="0">
                  <a:solidFill>
                    <a:prstClr val="black"/>
                  </a:solidFill>
                  <a:latin typeface="AR P教科書体M" panose="03000600000000000000" pitchFamily="66" charset="-128"/>
                  <a:ea typeface="AR P教科書体M" panose="03000600000000000000" pitchFamily="66" charset="-128"/>
                </a:endParaRPr>
              </a:p>
              <a:p>
                <a:pPr lvl="0">
                  <a:defRPr/>
                </a:pPr>
                <a:r>
                  <a:rPr kumimoji="0" lang="ja-JP" altLang="en-US" sz="2400" kern="0" dirty="0" smtClean="0">
                    <a:solidFill>
                      <a:prstClr val="black"/>
                    </a:solidFill>
                    <a:latin typeface="AR P教科書体M" panose="03000600000000000000" pitchFamily="66" charset="-128"/>
                    <a:ea typeface="AR P教科書体M" panose="03000600000000000000" pitchFamily="66" charset="-128"/>
                  </a:rPr>
                  <a:t>２７０度の角度を長針は短針に１分間</a:t>
                </a:r>
                <a:endParaRPr kumimoji="0" lang="en-US" altLang="ja-JP" sz="2400" kern="0" dirty="0" smtClean="0">
                  <a:solidFill>
                    <a:prstClr val="black"/>
                  </a:solidFill>
                  <a:latin typeface="AR P教科書体M" panose="03000600000000000000" pitchFamily="66" charset="-128"/>
                  <a:ea typeface="AR P教科書体M" panose="03000600000000000000" pitchFamily="66" charset="-128"/>
                </a:endParaRPr>
              </a:p>
              <a:p>
                <a:pPr lvl="0">
                  <a:defRPr/>
                </a:pPr>
                <a:r>
                  <a:rPr kumimoji="0" lang="ja-JP" altLang="en-US" sz="2400" kern="0" dirty="0" smtClean="0">
                    <a:solidFill>
                      <a:prstClr val="black"/>
                    </a:solidFill>
                    <a:latin typeface="AR P教科書体M" panose="03000600000000000000" pitchFamily="66" charset="-128"/>
                    <a:ea typeface="AR P教科書体M" panose="03000600000000000000" pitchFamily="66" charset="-128"/>
                  </a:rPr>
                  <a:t>に５．５度追いつくので、</a:t>
                </a:r>
                <a:endParaRPr kumimoji="0" lang="en-US" altLang="ja-JP" sz="2400" kern="0" dirty="0" smtClean="0">
                  <a:solidFill>
                    <a:prstClr val="black"/>
                  </a:solidFill>
                  <a:latin typeface="AR P教科書体M" panose="03000600000000000000" pitchFamily="66" charset="-128"/>
                  <a:ea typeface="AR P教科書体M" panose="03000600000000000000" pitchFamily="66" charset="-128"/>
                </a:endParaRPr>
              </a:p>
              <a:p>
                <a:pPr lvl="0">
                  <a:defRPr/>
                </a:pPr>
                <a:r>
                  <a:rPr kumimoji="0" lang="ja-JP" altLang="en-US" sz="2400" kern="0" dirty="0" smtClean="0">
                    <a:solidFill>
                      <a:prstClr val="black"/>
                    </a:solidFill>
                    <a:latin typeface="AR P教科書体M" panose="03000600000000000000" pitchFamily="66" charset="-128"/>
                    <a:ea typeface="AR P教科書体M" panose="03000600000000000000" pitchFamily="66" charset="-128"/>
                  </a:rPr>
                  <a:t>２７０</a:t>
                </a:r>
                <a:r>
                  <a:rPr kumimoji="0" lang="en-US" altLang="ja-JP" sz="2400" kern="0" dirty="0" smtClean="0">
                    <a:solidFill>
                      <a:prstClr val="black"/>
                    </a:solidFill>
                    <a:latin typeface="AR P教科書体M" panose="03000600000000000000" pitchFamily="66" charset="-128"/>
                    <a:ea typeface="AR P教科書体M" panose="03000600000000000000" pitchFamily="66" charset="-128"/>
                  </a:rPr>
                  <a:t>÷</a:t>
                </a:r>
                <a:r>
                  <a:rPr kumimoji="0" lang="ja-JP" altLang="en-US" sz="2400" kern="0" dirty="0" smtClean="0">
                    <a:solidFill>
                      <a:prstClr val="black"/>
                    </a:solidFill>
                    <a:latin typeface="AR P教科書体M" panose="03000600000000000000" pitchFamily="66" charset="-128"/>
                    <a:ea typeface="AR P教科書体M" panose="03000600000000000000" pitchFamily="66" charset="-128"/>
                  </a:rPr>
                  <a:t>５．５＝２７０</a:t>
                </a:r>
                <a:r>
                  <a:rPr kumimoji="0" lang="en-US" altLang="ja-JP" sz="2400" kern="0" dirty="0" smtClean="0">
                    <a:solidFill>
                      <a:prstClr val="black"/>
                    </a:solidFill>
                    <a:latin typeface="AR P教科書体M" panose="03000600000000000000" pitchFamily="66" charset="-128"/>
                    <a:ea typeface="AR P教科書体M" panose="03000600000000000000" pitchFamily="66" charset="-128"/>
                  </a:rPr>
                  <a:t>÷</a:t>
                </a:r>
                <a14:m>
                  <m:oMath xmlns:m="http://schemas.openxmlformats.org/officeDocument/2006/math">
                    <m:f>
                      <m:fPr>
                        <m:ctrlPr>
                          <a:rPr kumimoji="0" lang="en-US" altLang="ja-JP" sz="2400" i="1" kern="0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AR P教科書体M" panose="03000600000000000000" pitchFamily="66" charset="-128"/>
                          </a:rPr>
                        </m:ctrlPr>
                      </m:fPr>
                      <m:num>
                        <m:r>
                          <a:rPr kumimoji="0" lang="ja-JP" altLang="en-US" sz="2400" i="1" ker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AR P教科書体M" panose="03000600000000000000" pitchFamily="66" charset="-128"/>
                          </a:rPr>
                          <m:t>１１</m:t>
                        </m:r>
                      </m:num>
                      <m:den>
                        <m:r>
                          <a:rPr kumimoji="0" lang="ja-JP" altLang="en-US" sz="2400" i="1" ker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AR P教科書体M" panose="03000600000000000000" pitchFamily="66" charset="-128"/>
                          </a:rPr>
                          <m:t>２</m:t>
                        </m:r>
                      </m:den>
                    </m:f>
                  </m:oMath>
                </a14:m>
                <a:endParaRPr kumimoji="0" lang="en-US" altLang="ja-JP" sz="2400" kern="0" dirty="0" smtClean="0">
                  <a:solidFill>
                    <a:prstClr val="black"/>
                  </a:solidFill>
                  <a:latin typeface="AR P教科書体M" panose="03000600000000000000" pitchFamily="66" charset="-128"/>
                  <a:ea typeface="AR P教科書体M" panose="03000600000000000000" pitchFamily="66" charset="-128"/>
                </a:endParaRPr>
              </a:p>
              <a:p>
                <a:pPr lvl="0">
                  <a:defRPr/>
                </a:pPr>
                <a:r>
                  <a:rPr kumimoji="0" lang="ja-JP" altLang="en-US" sz="2400" kern="0" dirty="0" smtClean="0">
                    <a:solidFill>
                      <a:prstClr val="black"/>
                    </a:solidFill>
                    <a:latin typeface="AR P教科書体M" panose="03000600000000000000" pitchFamily="66" charset="-128"/>
                    <a:ea typeface="AR P教科書体M" panose="03000600000000000000" pitchFamily="66" charset="-128"/>
                  </a:rPr>
                  <a:t>　　　　　 ＝２７０</a:t>
                </a:r>
                <a:r>
                  <a:rPr kumimoji="0" lang="en-US" altLang="ja-JP" sz="2400" kern="0" dirty="0" smtClean="0">
                    <a:solidFill>
                      <a:prstClr val="black"/>
                    </a:solidFill>
                    <a:latin typeface="AR P教科書体M" panose="03000600000000000000" pitchFamily="66" charset="-128"/>
                    <a:ea typeface="AR P教科書体M" panose="03000600000000000000" pitchFamily="66" charset="-128"/>
                  </a:rPr>
                  <a:t>×</a:t>
                </a:r>
                <a14:m>
                  <m:oMath xmlns:m="http://schemas.openxmlformats.org/officeDocument/2006/math">
                    <m:f>
                      <m:fPr>
                        <m:ctrlPr>
                          <a:rPr kumimoji="0" lang="en-US" altLang="ja-JP" sz="2400" i="1" ker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AR P教科書体M" panose="03000600000000000000" pitchFamily="66" charset="-128"/>
                          </a:rPr>
                        </m:ctrlPr>
                      </m:fPr>
                      <m:num>
                        <m:r>
                          <a:rPr kumimoji="0" lang="ja-JP" altLang="en-US" sz="2400" i="1" kern="0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AR P教科書体M" panose="03000600000000000000" pitchFamily="66" charset="-128"/>
                          </a:rPr>
                          <m:t>２</m:t>
                        </m:r>
                      </m:num>
                      <m:den>
                        <m:r>
                          <a:rPr kumimoji="0" lang="ja-JP" altLang="en-US" sz="2400" i="1" ker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AR P教科書体M" panose="03000600000000000000" pitchFamily="66" charset="-128"/>
                          </a:rPr>
                          <m:t>１１</m:t>
                        </m:r>
                      </m:den>
                    </m:f>
                  </m:oMath>
                </a14:m>
                <a:endParaRPr kumimoji="0" lang="en-US" altLang="ja-JP" sz="2400" kern="0" dirty="0" smtClean="0">
                  <a:solidFill>
                    <a:prstClr val="black"/>
                  </a:solidFill>
                  <a:latin typeface="AR P教科書体M" panose="03000600000000000000" pitchFamily="66" charset="-128"/>
                  <a:ea typeface="AR P教科書体M" panose="03000600000000000000" pitchFamily="66" charset="-128"/>
                </a:endParaRPr>
              </a:p>
              <a:p>
                <a:pPr lvl="0">
                  <a:defRPr/>
                </a:pPr>
                <a:r>
                  <a:rPr kumimoji="0" lang="ja-JP" altLang="en-US" sz="2400" kern="0" dirty="0" smtClean="0">
                    <a:solidFill>
                      <a:prstClr val="black"/>
                    </a:solidFill>
                    <a:latin typeface="AR P教科書体M" panose="03000600000000000000" pitchFamily="66" charset="-128"/>
                    <a:ea typeface="AR P教科書体M" panose="03000600000000000000" pitchFamily="66" charset="-128"/>
                  </a:rPr>
                  <a:t>　　　　　 </a:t>
                </a:r>
                <a:r>
                  <a:rPr kumimoji="0" lang="en-US" altLang="ja-JP" sz="2400" kern="0" dirty="0" smtClean="0">
                    <a:solidFill>
                      <a:prstClr val="black"/>
                    </a:solidFill>
                    <a:latin typeface="AR P教科書体M" panose="03000600000000000000" pitchFamily="66" charset="-128"/>
                    <a:ea typeface="AR P教科書体M" panose="03000600000000000000" pitchFamily="66" charset="-128"/>
                  </a:rPr>
                  <a:t>=49</a:t>
                </a:r>
                <a14:m>
                  <m:oMath xmlns:m="http://schemas.openxmlformats.org/officeDocument/2006/math">
                    <m:f>
                      <m:fPr>
                        <m:ctrlPr>
                          <a:rPr kumimoji="0" lang="en-US" altLang="ja-JP" sz="2400" i="1" ker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AR P教科書体M" panose="03000600000000000000" pitchFamily="66" charset="-128"/>
                          </a:rPr>
                        </m:ctrlPr>
                      </m:fPr>
                      <m:num>
                        <m:r>
                          <a:rPr kumimoji="0" lang="ja-JP" altLang="en-US" sz="2400" i="1" kern="0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AR P教科書体M" panose="03000600000000000000" pitchFamily="66" charset="-128"/>
                          </a:rPr>
                          <m:t>１</m:t>
                        </m:r>
                      </m:num>
                      <m:den>
                        <m:r>
                          <a:rPr kumimoji="0" lang="ja-JP" altLang="en-US" sz="2400" i="1" ker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AR P教科書体M" panose="03000600000000000000" pitchFamily="66" charset="-128"/>
                          </a:rPr>
                          <m:t>１１</m:t>
                        </m:r>
                      </m:den>
                    </m:f>
                  </m:oMath>
                </a14:m>
                <a:r>
                  <a:rPr kumimoji="0" lang="ja-JP" altLang="en-US" sz="2400" kern="0" dirty="0" smtClean="0">
                    <a:solidFill>
                      <a:prstClr val="black"/>
                    </a:solidFill>
                    <a:latin typeface="AR P教科書体M" panose="03000600000000000000" pitchFamily="66" charset="-128"/>
                    <a:ea typeface="AR P教科書体M" panose="03000600000000000000" pitchFamily="66" charset="-128"/>
                  </a:rPr>
                  <a:t>（分）</a:t>
                </a:r>
                <a:endParaRPr kumimoji="0" lang="en-US" altLang="ja-JP" sz="2400" kern="0" dirty="0" smtClean="0">
                  <a:solidFill>
                    <a:prstClr val="black"/>
                  </a:solidFill>
                  <a:latin typeface="AR P教科書体M" panose="03000600000000000000" pitchFamily="66" charset="-128"/>
                  <a:ea typeface="AR P教科書体M" panose="03000600000000000000" pitchFamily="66" charset="-128"/>
                </a:endParaRPr>
              </a:p>
              <a:p>
                <a:pPr algn="r">
                  <a:defRPr/>
                </a:pPr>
                <a:r>
                  <a:rPr kumimoji="0" lang="ja-JP" altLang="en-US" sz="2400" kern="0" dirty="0" smtClean="0">
                    <a:solidFill>
                      <a:prstClr val="black"/>
                    </a:solidFill>
                    <a:latin typeface="AR P教科書体M" panose="03000600000000000000" pitchFamily="66" charset="-128"/>
                    <a:ea typeface="AR P教科書体M" panose="03000600000000000000" pitchFamily="66" charset="-128"/>
                  </a:rPr>
                  <a:t>（答え）９時</a:t>
                </a:r>
                <a:r>
                  <a:rPr kumimoji="0" lang="en-US" altLang="ja-JP" sz="2400" kern="0" dirty="0">
                    <a:solidFill>
                      <a:prstClr val="black"/>
                    </a:solidFill>
                    <a:latin typeface="AR P教科書体M" panose="03000600000000000000" pitchFamily="66" charset="-128"/>
                    <a:ea typeface="AR P教科書体M" panose="03000600000000000000" pitchFamily="66" charset="-128"/>
                  </a:rPr>
                  <a:t>49</a:t>
                </a:r>
                <a14:m>
                  <m:oMath xmlns:m="http://schemas.openxmlformats.org/officeDocument/2006/math">
                    <m:f>
                      <m:fPr>
                        <m:ctrlPr>
                          <a:rPr kumimoji="0" lang="en-US" altLang="ja-JP" sz="2400" i="1" ker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AR P教科書体M" panose="03000600000000000000" pitchFamily="66" charset="-128"/>
                          </a:rPr>
                        </m:ctrlPr>
                      </m:fPr>
                      <m:num>
                        <m:r>
                          <a:rPr kumimoji="0" lang="ja-JP" altLang="en-US" sz="2400" i="1" ker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AR P教科書体M" panose="03000600000000000000" pitchFamily="66" charset="-128"/>
                          </a:rPr>
                          <m:t>１</m:t>
                        </m:r>
                      </m:num>
                      <m:den>
                        <m:r>
                          <a:rPr kumimoji="0" lang="ja-JP" altLang="en-US" sz="2400" i="1" ker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AR P教科書体M" panose="03000600000000000000" pitchFamily="66" charset="-128"/>
                          </a:rPr>
                          <m:t>１１</m:t>
                        </m:r>
                      </m:den>
                    </m:f>
                  </m:oMath>
                </a14:m>
                <a:r>
                  <a:rPr kumimoji="0" lang="ja-JP" altLang="en-US" sz="2400" kern="0" dirty="0">
                    <a:solidFill>
                      <a:prstClr val="black"/>
                    </a:solidFill>
                    <a:latin typeface="AR P教科書体M" panose="03000600000000000000" pitchFamily="66" charset="-128"/>
                    <a:ea typeface="AR P教科書体M" panose="03000600000000000000" pitchFamily="66" charset="-128"/>
                  </a:rPr>
                  <a:t>（分</a:t>
                </a:r>
                <a:r>
                  <a:rPr kumimoji="0" lang="ja-JP" altLang="en-US" sz="2400" kern="0" dirty="0" smtClean="0">
                    <a:solidFill>
                      <a:prstClr val="black"/>
                    </a:solidFill>
                    <a:latin typeface="AR P教科書体M" panose="03000600000000000000" pitchFamily="66" charset="-128"/>
                    <a:ea typeface="AR P教科書体M" panose="03000600000000000000" pitchFamily="66" charset="-128"/>
                  </a:rPr>
                  <a:t>）</a:t>
                </a:r>
                <a:endParaRPr kumimoji="0" lang="en-US" altLang="ja-JP" sz="2400" kern="0" dirty="0">
                  <a:solidFill>
                    <a:prstClr val="black"/>
                  </a:solidFill>
                  <a:latin typeface="AR P教科書体M" panose="03000600000000000000" pitchFamily="66" charset="-128"/>
                  <a:ea typeface="AR P教科書体M" panose="03000600000000000000" pitchFamily="66" charset="-128"/>
                </a:endParaRPr>
              </a:p>
            </p:txBody>
          </p:sp>
        </mc:Choice>
        <mc:Fallback>
          <p:sp>
            <p:nvSpPr>
              <p:cNvPr id="64" name="テキスト ボックス 6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14400" y="2276847"/>
                <a:ext cx="4934064" cy="3994427"/>
              </a:xfrm>
              <a:prstGeom prst="rect">
                <a:avLst/>
              </a:prstGeom>
              <a:blipFill rotWithShape="0">
                <a:blip r:embed="rId6"/>
                <a:stretch>
                  <a:fillRect l="-1595" t="-755" r="-1472"/>
                </a:stretch>
              </a:blipFill>
              <a:ln w="38100">
                <a:solidFill>
                  <a:srgbClr val="0070C0"/>
                </a:solidFill>
              </a:ln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</p:spTree>
    <p:custDataLst>
      <p:tags r:id="rId1"/>
    </p:custDataLst>
    <p:extLst>
      <p:ext uri="{BB962C8B-B14F-4D97-AF65-F5344CB8AC3E}">
        <p14:creationId xmlns:p14="http://schemas.microsoft.com/office/powerpoint/2010/main" val="42359088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7672999">
                                      <p:cBhvr>
                                        <p:cTn id="11" dur="4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2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497000">
                                      <p:cBhvr>
                                        <p:cTn id="13" dur="4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500"/>
                            </p:stCondLst>
                            <p:childTnLst>
                              <p:par>
                                <p:cTn id="3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000"/>
                            </p:stCondLst>
                            <p:childTnLst>
                              <p:par>
                                <p:cTn id="34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6" dur="4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6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500"/>
                            </p:stCondLst>
                            <p:childTnLst>
                              <p:par>
                                <p:cTn id="4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6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6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500"/>
                                        <p:tgtEl>
                                          <p:spTgt spid="6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500"/>
                                        <p:tgtEl>
                                          <p:spTgt spid="6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5" dur="500"/>
                                        <p:tgtEl>
                                          <p:spTgt spid="6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0" grpId="0" animBg="1"/>
      <p:bldP spid="62" grpId="0" animBg="1"/>
      <p:bldP spid="2" grpId="0" animBg="1"/>
      <p:bldP spid="6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9" name="Picture 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0205" y="178544"/>
            <a:ext cx="1011237" cy="1412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0" name="角丸四角形吹き出し 79"/>
          <p:cNvSpPr/>
          <p:nvPr/>
        </p:nvSpPr>
        <p:spPr>
          <a:xfrm>
            <a:off x="1259632" y="844997"/>
            <a:ext cx="7474900" cy="881722"/>
          </a:xfrm>
          <a:prstGeom prst="wedgeRoundRectCallout">
            <a:avLst>
              <a:gd name="adj1" fmla="val -52941"/>
              <a:gd name="adj2" fmla="val -27688"/>
              <a:gd name="adj3" fmla="val 16667"/>
            </a:avLst>
          </a:prstGeom>
          <a:gradFill rotWithShape="1">
            <a:gsLst>
              <a:gs pos="0">
                <a:srgbClr val="9BBB59">
                  <a:tint val="50000"/>
                  <a:satMod val="300000"/>
                </a:srgbClr>
              </a:gs>
              <a:gs pos="35000">
                <a:srgbClr val="9BBB59">
                  <a:tint val="37000"/>
                  <a:satMod val="300000"/>
                </a:srgbClr>
              </a:gs>
              <a:gs pos="100000">
                <a:srgbClr val="9BBB59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t"/>
          <a:lstStyle/>
          <a:p>
            <a:pPr lvl="0">
              <a:defRPr/>
            </a:pPr>
            <a:r>
              <a:rPr kumimoji="0" lang="en-US" altLang="ja-JP" sz="2400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7</a:t>
            </a:r>
            <a:r>
              <a:rPr kumimoji="0" lang="ja-JP" altLang="en-US" sz="2400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時から</a:t>
            </a:r>
            <a:r>
              <a:rPr kumimoji="0" lang="en-US" altLang="ja-JP" sz="2400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8</a:t>
            </a:r>
            <a:r>
              <a:rPr kumimoji="0" lang="ja-JP" altLang="en-US" sz="2400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時までの間で</a:t>
            </a:r>
            <a:r>
              <a:rPr kumimoji="0" lang="ja-JP" altLang="en-US" sz="2400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、最初に時計</a:t>
            </a:r>
            <a:r>
              <a:rPr kumimoji="0" lang="ja-JP" altLang="en-US" sz="2400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の長針と短針が垂直</a:t>
            </a:r>
            <a:r>
              <a:rPr kumimoji="0" lang="en-US" altLang="ja-JP" sz="2400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(90</a:t>
            </a:r>
            <a:r>
              <a:rPr kumimoji="0" lang="ja-JP" altLang="en-US" sz="2400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度</a:t>
            </a:r>
            <a:r>
              <a:rPr kumimoji="0" lang="en-US" altLang="ja-JP" sz="2400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)</a:t>
            </a:r>
            <a:r>
              <a:rPr kumimoji="0" lang="ja-JP" altLang="en-US" sz="2400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になるのは、</a:t>
            </a:r>
            <a:r>
              <a:rPr kumimoji="0" lang="en-US" altLang="ja-JP" sz="2400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7</a:t>
            </a:r>
            <a:r>
              <a:rPr kumimoji="0" lang="ja-JP" altLang="en-US" sz="2400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時何分ですか。</a:t>
            </a:r>
            <a:endParaRPr kumimoji="0" lang="en-US" altLang="ja-JP" sz="2400" kern="0" dirty="0">
              <a:solidFill>
                <a:prstClr val="black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24" name="横巻き 23"/>
          <p:cNvSpPr/>
          <p:nvPr/>
        </p:nvSpPr>
        <p:spPr>
          <a:xfrm>
            <a:off x="1165257" y="164901"/>
            <a:ext cx="2385078" cy="720080"/>
          </a:xfrm>
          <a:prstGeom prst="horizontalScroll">
            <a:avLst/>
          </a:prstGeom>
          <a:solidFill>
            <a:srgbClr val="66FFFF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lvl="0"/>
            <a:r>
              <a:rPr lang="ja-JP" altLang="en-US" sz="2400" b="1" dirty="0" smtClean="0">
                <a:solidFill>
                  <a:srgbClr val="000000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時計算の解き方</a:t>
            </a:r>
            <a:endParaRPr lang="ja-JP" altLang="en-US" sz="2400" b="1" dirty="0">
              <a:solidFill>
                <a:srgbClr val="000000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pic>
        <p:nvPicPr>
          <p:cNvPr id="25" name="Picture 40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8936" y="1795463"/>
            <a:ext cx="3101975" cy="297815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7" name="グループ化 26"/>
          <p:cNvGrpSpPr>
            <a:grpSpLocks/>
          </p:cNvGrpSpPr>
          <p:nvPr/>
        </p:nvGrpSpPr>
        <p:grpSpPr bwMode="auto">
          <a:xfrm rot="19967018">
            <a:off x="1362045" y="2936661"/>
            <a:ext cx="1305248" cy="698479"/>
            <a:chOff x="94299" y="4850277"/>
            <a:chExt cx="2235754" cy="1197421"/>
          </a:xfrm>
          <a:solidFill>
            <a:schemeClr val="bg1"/>
          </a:solidFill>
        </p:grpSpPr>
        <p:grpSp>
          <p:nvGrpSpPr>
            <p:cNvPr id="34" name="グループ化 5"/>
            <p:cNvGrpSpPr>
              <a:grpSpLocks/>
            </p:cNvGrpSpPr>
            <p:nvPr/>
          </p:nvGrpSpPr>
          <p:grpSpPr bwMode="auto">
            <a:xfrm>
              <a:off x="94299" y="5569846"/>
              <a:ext cx="1191753" cy="477852"/>
              <a:chOff x="6495227" y="4604765"/>
              <a:chExt cx="952213" cy="393288"/>
            </a:xfrm>
            <a:grpFill/>
          </p:grpSpPr>
          <p:sp>
            <p:nvSpPr>
              <p:cNvPr id="38" name="五角形 37"/>
              <p:cNvSpPr/>
              <p:nvPr/>
            </p:nvSpPr>
            <p:spPr>
              <a:xfrm rot="14165198">
                <a:off x="6735347" y="4519033"/>
                <a:ext cx="233963" cy="725198"/>
              </a:xfrm>
              <a:prstGeom prst="pentagon">
                <a:avLst/>
              </a:prstGeom>
              <a:grpFill/>
              <a:ln w="12700">
                <a:solidFill>
                  <a:srgbClr val="00B0F0"/>
                </a:solidFill>
                <a:prstDash val="sys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hangingPunct="1">
                  <a:defRPr/>
                </a:pPr>
                <a:endParaRPr lang="ja-JP" altLang="en-US" b="1"/>
              </a:p>
            </p:txBody>
          </p:sp>
          <p:sp>
            <p:nvSpPr>
              <p:cNvPr id="43" name="台形 42"/>
              <p:cNvSpPr/>
              <p:nvPr/>
            </p:nvSpPr>
            <p:spPr>
              <a:xfrm rot="3299004">
                <a:off x="6967882" y="4360046"/>
                <a:ext cx="230041" cy="720127"/>
              </a:xfrm>
              <a:prstGeom prst="trapezoid">
                <a:avLst>
                  <a:gd name="adj" fmla="val 16091"/>
                </a:avLst>
              </a:prstGeom>
              <a:grpFill/>
              <a:ln w="12700">
                <a:solidFill>
                  <a:srgbClr val="00B0F0"/>
                </a:solidFill>
                <a:prstDash val="sys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hangingPunct="1">
                  <a:defRPr/>
                </a:pPr>
                <a:endParaRPr lang="ja-JP" altLang="en-US" b="1"/>
              </a:p>
            </p:txBody>
          </p:sp>
        </p:grpSp>
        <p:grpSp>
          <p:nvGrpSpPr>
            <p:cNvPr id="35" name="グループ化 34"/>
            <p:cNvGrpSpPr/>
            <p:nvPr/>
          </p:nvGrpSpPr>
          <p:grpSpPr>
            <a:xfrm rot="10800000">
              <a:off x="1138300" y="4850277"/>
              <a:ext cx="1191753" cy="477852"/>
              <a:chOff x="6495227" y="4604765"/>
              <a:chExt cx="952213" cy="393288"/>
            </a:xfrm>
            <a:grpFill/>
          </p:grpSpPr>
          <p:sp>
            <p:nvSpPr>
              <p:cNvPr id="36" name="五角形 35"/>
              <p:cNvSpPr/>
              <p:nvPr/>
            </p:nvSpPr>
            <p:spPr>
              <a:xfrm rot="14165198">
                <a:off x="6740755" y="4518056"/>
                <a:ext cx="234469" cy="725526"/>
              </a:xfrm>
              <a:prstGeom prst="pentagon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hangingPunct="1">
                  <a:defRPr/>
                </a:pPr>
                <a:endParaRPr lang="ja-JP" altLang="en-US" b="1"/>
              </a:p>
            </p:txBody>
          </p:sp>
          <p:sp>
            <p:nvSpPr>
              <p:cNvPr id="37" name="台形 36"/>
              <p:cNvSpPr/>
              <p:nvPr/>
            </p:nvSpPr>
            <p:spPr>
              <a:xfrm rot="3299004">
                <a:off x="6972300" y="4359825"/>
                <a:ext cx="230200" cy="720080"/>
              </a:xfrm>
              <a:prstGeom prst="trapezoid">
                <a:avLst>
                  <a:gd name="adj" fmla="val 16091"/>
                </a:avLst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hangingPunct="1">
                  <a:defRPr/>
                </a:pPr>
                <a:endParaRPr lang="ja-JP" altLang="en-US" b="1"/>
              </a:p>
            </p:txBody>
          </p:sp>
        </p:grpSp>
      </p:grpSp>
      <p:grpSp>
        <p:nvGrpSpPr>
          <p:cNvPr id="44" name="Group 46"/>
          <p:cNvGrpSpPr>
            <a:grpSpLocks/>
          </p:cNvGrpSpPr>
          <p:nvPr/>
        </p:nvGrpSpPr>
        <p:grpSpPr bwMode="auto">
          <a:xfrm rot="10800000">
            <a:off x="1947665" y="2092327"/>
            <a:ext cx="158750" cy="2395537"/>
            <a:chOff x="2806" y="905"/>
            <a:chExt cx="148" cy="2509"/>
          </a:xfrm>
        </p:grpSpPr>
        <p:grpSp>
          <p:nvGrpSpPr>
            <p:cNvPr id="45" name="Group 47"/>
            <p:cNvGrpSpPr>
              <a:grpSpLocks/>
            </p:cNvGrpSpPr>
            <p:nvPr/>
          </p:nvGrpSpPr>
          <p:grpSpPr bwMode="auto">
            <a:xfrm>
              <a:off x="2806" y="905"/>
              <a:ext cx="148" cy="2509"/>
              <a:chOff x="1956" y="1311"/>
              <a:chExt cx="148" cy="2509"/>
            </a:xfrm>
          </p:grpSpPr>
          <p:sp>
            <p:nvSpPr>
              <p:cNvPr id="47" name="AutoShape 48"/>
              <p:cNvSpPr>
                <a:spLocks noChangeArrowheads="1"/>
              </p:cNvSpPr>
              <p:nvPr/>
            </p:nvSpPr>
            <p:spPr bwMode="auto">
              <a:xfrm rot="10800000">
                <a:off x="1956" y="2564"/>
                <a:ext cx="148" cy="1256"/>
              </a:xfrm>
              <a:prstGeom prst="triangle">
                <a:avLst>
                  <a:gd name="adj" fmla="val 50000"/>
                </a:avLst>
              </a:prstGeom>
              <a:solidFill>
                <a:schemeClr val="bg1"/>
              </a:solidFill>
              <a:ln w="9525">
                <a:solidFill>
                  <a:srgbClr val="FF0000"/>
                </a:solidFill>
                <a:prstDash val="dash"/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ja-JP" altLang="en-US" sz="1800">
                  <a:latin typeface="Calibri" panose="020F0502020204030204" pitchFamily="34" charset="0"/>
                </a:endParaRPr>
              </a:p>
            </p:txBody>
          </p:sp>
          <p:sp>
            <p:nvSpPr>
              <p:cNvPr id="48" name="AutoShape 49"/>
              <p:cNvSpPr>
                <a:spLocks noChangeArrowheads="1"/>
              </p:cNvSpPr>
              <p:nvPr/>
            </p:nvSpPr>
            <p:spPr bwMode="auto">
              <a:xfrm>
                <a:off x="1956" y="1311"/>
                <a:ext cx="148" cy="1256"/>
              </a:xfrm>
              <a:prstGeom prst="triangle">
                <a:avLst>
                  <a:gd name="adj" fmla="val 50000"/>
                </a:avLst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ja-JP" altLang="en-US" sz="1800">
                  <a:latin typeface="Calibri" panose="020F0502020204030204" pitchFamily="34" charset="0"/>
                </a:endParaRPr>
              </a:p>
            </p:txBody>
          </p:sp>
        </p:grpSp>
        <p:sp>
          <p:nvSpPr>
            <p:cNvPr id="46" name="Oval 50"/>
            <p:cNvSpPr>
              <a:spLocks noChangeArrowheads="1"/>
            </p:cNvSpPr>
            <p:nvPr/>
          </p:nvSpPr>
          <p:spPr bwMode="auto">
            <a:xfrm rot="10800000">
              <a:off x="2806" y="2086"/>
              <a:ext cx="148" cy="148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rgbClr val="FF0000"/>
              </a:solidFill>
              <a:prstDash val="dash"/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ja-JP" altLang="en-US" sz="1800">
                <a:latin typeface="Calibri" panose="020F0502020204030204" pitchFamily="34" charset="0"/>
              </a:endParaRPr>
            </a:p>
          </p:txBody>
        </p:sp>
      </p:grpSp>
      <p:grpSp>
        <p:nvGrpSpPr>
          <p:cNvPr id="49" name="グループ化 48"/>
          <p:cNvGrpSpPr>
            <a:grpSpLocks/>
          </p:cNvGrpSpPr>
          <p:nvPr/>
        </p:nvGrpSpPr>
        <p:grpSpPr bwMode="auto">
          <a:xfrm rot="19991779">
            <a:off x="1379339" y="2947990"/>
            <a:ext cx="1304925" cy="698500"/>
            <a:chOff x="94299" y="4850277"/>
            <a:chExt cx="2235754" cy="1197421"/>
          </a:xfrm>
        </p:grpSpPr>
        <p:grpSp>
          <p:nvGrpSpPr>
            <p:cNvPr id="50" name="グループ化 5"/>
            <p:cNvGrpSpPr>
              <a:grpSpLocks/>
            </p:cNvGrpSpPr>
            <p:nvPr/>
          </p:nvGrpSpPr>
          <p:grpSpPr bwMode="auto">
            <a:xfrm>
              <a:off x="94299" y="5569846"/>
              <a:ext cx="1191753" cy="477852"/>
              <a:chOff x="6495227" y="4604765"/>
              <a:chExt cx="952213" cy="393288"/>
            </a:xfrm>
          </p:grpSpPr>
          <p:sp>
            <p:nvSpPr>
              <p:cNvPr id="54" name="五角形 53"/>
              <p:cNvSpPr/>
              <p:nvPr/>
            </p:nvSpPr>
            <p:spPr>
              <a:xfrm rot="14165198">
                <a:off x="6731530" y="4521118"/>
                <a:ext cx="232940" cy="725850"/>
              </a:xfrm>
              <a:prstGeom prst="pentagon">
                <a:avLst/>
              </a:prstGeom>
              <a:solidFill>
                <a:srgbClr val="00B0F0"/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hangingPunct="1">
                  <a:defRPr/>
                </a:pPr>
                <a:endParaRPr lang="ja-JP" altLang="en-US"/>
              </a:p>
            </p:txBody>
          </p:sp>
          <p:sp>
            <p:nvSpPr>
              <p:cNvPr id="55" name="台形 54"/>
              <p:cNvSpPr/>
              <p:nvPr/>
            </p:nvSpPr>
            <p:spPr>
              <a:xfrm rot="3299004">
                <a:off x="6963203" y="4363121"/>
                <a:ext cx="230701" cy="719329"/>
              </a:xfrm>
              <a:prstGeom prst="trapezoid">
                <a:avLst>
                  <a:gd name="adj" fmla="val 16091"/>
                </a:avLst>
              </a:prstGeom>
              <a:solidFill>
                <a:srgbClr val="00B0F0"/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hangingPunct="1">
                  <a:defRPr/>
                </a:pPr>
                <a:endParaRPr lang="ja-JP" altLang="en-US"/>
              </a:p>
            </p:txBody>
          </p:sp>
        </p:grpSp>
        <p:grpSp>
          <p:nvGrpSpPr>
            <p:cNvPr id="51" name="グループ化 50"/>
            <p:cNvGrpSpPr/>
            <p:nvPr/>
          </p:nvGrpSpPr>
          <p:grpSpPr>
            <a:xfrm rot="10800000">
              <a:off x="1138300" y="4850277"/>
              <a:ext cx="1191753" cy="477852"/>
              <a:chOff x="6495227" y="4604765"/>
              <a:chExt cx="952213" cy="393288"/>
            </a:xfrm>
            <a:noFill/>
          </p:grpSpPr>
          <p:sp>
            <p:nvSpPr>
              <p:cNvPr id="52" name="五角形 51"/>
              <p:cNvSpPr/>
              <p:nvPr/>
            </p:nvSpPr>
            <p:spPr>
              <a:xfrm rot="14165198">
                <a:off x="6740755" y="4518056"/>
                <a:ext cx="234469" cy="725526"/>
              </a:xfrm>
              <a:prstGeom prst="pentagon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hangingPunct="1">
                  <a:defRPr/>
                </a:pPr>
                <a:endParaRPr lang="ja-JP" altLang="en-US"/>
              </a:p>
            </p:txBody>
          </p:sp>
          <p:sp>
            <p:nvSpPr>
              <p:cNvPr id="53" name="台形 52"/>
              <p:cNvSpPr/>
              <p:nvPr/>
            </p:nvSpPr>
            <p:spPr>
              <a:xfrm rot="3299004">
                <a:off x="6972300" y="4359825"/>
                <a:ext cx="230200" cy="720080"/>
              </a:xfrm>
              <a:prstGeom prst="trapezoid">
                <a:avLst>
                  <a:gd name="adj" fmla="val 16091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hangingPunct="1">
                  <a:defRPr/>
                </a:pPr>
                <a:endParaRPr lang="ja-JP" altLang="en-US"/>
              </a:p>
            </p:txBody>
          </p:sp>
        </p:grpSp>
      </p:grpSp>
      <p:grpSp>
        <p:nvGrpSpPr>
          <p:cNvPr id="56" name="Group 46"/>
          <p:cNvGrpSpPr>
            <a:grpSpLocks/>
          </p:cNvGrpSpPr>
          <p:nvPr/>
        </p:nvGrpSpPr>
        <p:grpSpPr bwMode="auto">
          <a:xfrm rot="10800000">
            <a:off x="1931790" y="2093914"/>
            <a:ext cx="192087" cy="2395538"/>
            <a:chOff x="2806" y="905"/>
            <a:chExt cx="148" cy="2509"/>
          </a:xfrm>
        </p:grpSpPr>
        <p:grpSp>
          <p:nvGrpSpPr>
            <p:cNvPr id="57" name="Group 47"/>
            <p:cNvGrpSpPr>
              <a:grpSpLocks/>
            </p:cNvGrpSpPr>
            <p:nvPr/>
          </p:nvGrpSpPr>
          <p:grpSpPr bwMode="auto">
            <a:xfrm>
              <a:off x="2806" y="905"/>
              <a:ext cx="148" cy="2509"/>
              <a:chOff x="1956" y="1311"/>
              <a:chExt cx="148" cy="2509"/>
            </a:xfrm>
          </p:grpSpPr>
          <p:sp>
            <p:nvSpPr>
              <p:cNvPr id="59" name="AutoShape 48"/>
              <p:cNvSpPr>
                <a:spLocks noChangeArrowheads="1"/>
              </p:cNvSpPr>
              <p:nvPr/>
            </p:nvSpPr>
            <p:spPr bwMode="auto">
              <a:xfrm rot="10800000">
                <a:off x="1956" y="2564"/>
                <a:ext cx="148" cy="1256"/>
              </a:xfrm>
              <a:prstGeom prst="triangle">
                <a:avLst>
                  <a:gd name="adj" fmla="val 50000"/>
                </a:avLst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ja-JP" altLang="en-US" sz="1800">
                  <a:latin typeface="Calibri" panose="020F0502020204030204" pitchFamily="34" charset="0"/>
                </a:endParaRPr>
              </a:p>
            </p:txBody>
          </p:sp>
          <p:sp>
            <p:nvSpPr>
              <p:cNvPr id="60" name="AutoShape 49"/>
              <p:cNvSpPr>
                <a:spLocks noChangeArrowheads="1"/>
              </p:cNvSpPr>
              <p:nvPr/>
            </p:nvSpPr>
            <p:spPr bwMode="auto">
              <a:xfrm>
                <a:off x="1956" y="1311"/>
                <a:ext cx="148" cy="1256"/>
              </a:xfrm>
              <a:prstGeom prst="triangle">
                <a:avLst>
                  <a:gd name="adj" fmla="val 50000"/>
                </a:avLst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ja-JP" altLang="en-US" sz="1800">
                  <a:latin typeface="Calibri" panose="020F0502020204030204" pitchFamily="34" charset="0"/>
                </a:endParaRPr>
              </a:p>
            </p:txBody>
          </p:sp>
        </p:grpSp>
        <p:sp>
          <p:nvSpPr>
            <p:cNvPr id="58" name="Oval 50"/>
            <p:cNvSpPr>
              <a:spLocks noChangeArrowheads="1"/>
            </p:cNvSpPr>
            <p:nvPr/>
          </p:nvSpPr>
          <p:spPr bwMode="auto">
            <a:xfrm rot="10800000">
              <a:off x="2806" y="2086"/>
              <a:ext cx="148" cy="148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ja-JP" altLang="en-US" sz="1800">
                <a:latin typeface="Calibri" panose="020F0502020204030204" pitchFamily="34" charset="0"/>
              </a:endParaRPr>
            </a:p>
          </p:txBody>
        </p:sp>
      </p:grpSp>
      <p:sp>
        <p:nvSpPr>
          <p:cNvPr id="61" name="Oval 51"/>
          <p:cNvSpPr>
            <a:spLocks noChangeArrowheads="1"/>
          </p:cNvSpPr>
          <p:nvPr/>
        </p:nvSpPr>
        <p:spPr bwMode="auto">
          <a:xfrm>
            <a:off x="1984177" y="3236914"/>
            <a:ext cx="85725" cy="84138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1800">
              <a:latin typeface="Calibri" panose="020F0502020204030204" pitchFamily="34" charset="0"/>
            </a:endParaRPr>
          </a:p>
        </p:txBody>
      </p:sp>
      <p:sp>
        <p:nvSpPr>
          <p:cNvPr id="2" name="テキスト ボックス 1"/>
          <p:cNvSpPr txBox="1"/>
          <p:nvPr/>
        </p:nvSpPr>
        <p:spPr>
          <a:xfrm>
            <a:off x="3812680" y="1795463"/>
            <a:ext cx="1045632" cy="461665"/>
          </a:xfrm>
          <a:prstGeom prst="rect">
            <a:avLst/>
          </a:prstGeom>
          <a:noFill/>
          <a:ln w="38100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24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解き方</a:t>
            </a:r>
            <a:endParaRPr kumimoji="1" lang="ja-JP" altLang="en-US" sz="2400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64" name="テキスト ボックス 63"/>
              <p:cNvSpPr txBox="1"/>
              <p:nvPr/>
            </p:nvSpPr>
            <p:spPr>
              <a:xfrm>
                <a:off x="3817980" y="2326095"/>
                <a:ext cx="4934064" cy="4367349"/>
              </a:xfrm>
              <a:prstGeom prst="rect">
                <a:avLst/>
              </a:prstGeom>
              <a:noFill/>
              <a:ln w="38100">
                <a:solidFill>
                  <a:srgbClr val="0070C0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lvl="0">
                  <a:defRPr/>
                </a:pPr>
                <a:r>
                  <a:rPr kumimoji="0" lang="ja-JP" altLang="en-US" sz="2400" kern="0" dirty="0" smtClean="0">
                    <a:solidFill>
                      <a:prstClr val="black"/>
                    </a:solidFill>
                    <a:latin typeface="AR P教科書体M" panose="03000600000000000000" pitchFamily="66" charset="-128"/>
                    <a:ea typeface="AR P教科書体M" panose="03000600000000000000" pitchFamily="66" charset="-128"/>
                  </a:rPr>
                  <a:t>７時のとき、長針と短針は、２１０度離</a:t>
                </a:r>
                <a:endParaRPr kumimoji="0" lang="en-US" altLang="ja-JP" sz="2400" kern="0" dirty="0" smtClean="0">
                  <a:solidFill>
                    <a:prstClr val="black"/>
                  </a:solidFill>
                  <a:latin typeface="AR P教科書体M" panose="03000600000000000000" pitchFamily="66" charset="-128"/>
                  <a:ea typeface="AR P教科書体M" panose="03000600000000000000" pitchFamily="66" charset="-128"/>
                </a:endParaRPr>
              </a:p>
              <a:p>
                <a:pPr lvl="0">
                  <a:defRPr/>
                </a:pPr>
                <a:r>
                  <a:rPr kumimoji="0" lang="ja-JP" altLang="en-US" sz="2400" kern="0" dirty="0" err="1" smtClean="0">
                    <a:solidFill>
                      <a:prstClr val="black"/>
                    </a:solidFill>
                    <a:latin typeface="AR P教科書体M" panose="03000600000000000000" pitchFamily="66" charset="-128"/>
                    <a:ea typeface="AR P教科書体M" panose="03000600000000000000" pitchFamily="66" charset="-128"/>
                  </a:rPr>
                  <a:t>れて</a:t>
                </a:r>
                <a:r>
                  <a:rPr kumimoji="0" lang="ja-JP" altLang="en-US" sz="2400" kern="0" dirty="0">
                    <a:solidFill>
                      <a:prstClr val="black"/>
                    </a:solidFill>
                    <a:latin typeface="AR P教科書体M" panose="03000600000000000000" pitchFamily="66" charset="-128"/>
                    <a:ea typeface="AR P教科書体M" panose="03000600000000000000" pitchFamily="66" charset="-128"/>
                  </a:rPr>
                  <a:t>います</a:t>
                </a:r>
                <a:r>
                  <a:rPr kumimoji="0" lang="ja-JP" altLang="en-US" sz="2400" kern="0" dirty="0" smtClean="0">
                    <a:solidFill>
                      <a:prstClr val="black"/>
                    </a:solidFill>
                    <a:latin typeface="AR P教科書体M" panose="03000600000000000000" pitchFamily="66" charset="-128"/>
                    <a:ea typeface="AR P教科書体M" panose="03000600000000000000" pitchFamily="66" charset="-128"/>
                  </a:rPr>
                  <a:t>。</a:t>
                </a:r>
                <a:endParaRPr kumimoji="0" lang="en-US" altLang="ja-JP" sz="2400" kern="0" dirty="0" smtClean="0">
                  <a:solidFill>
                    <a:prstClr val="black"/>
                  </a:solidFill>
                  <a:latin typeface="AR P教科書体M" panose="03000600000000000000" pitchFamily="66" charset="-128"/>
                  <a:ea typeface="AR P教科書体M" panose="03000600000000000000" pitchFamily="66" charset="-128"/>
                </a:endParaRPr>
              </a:p>
              <a:p>
                <a:pPr lvl="0">
                  <a:defRPr/>
                </a:pPr>
                <a:r>
                  <a:rPr kumimoji="0" lang="ja-JP" altLang="en-US" sz="2400" kern="0" dirty="0" smtClean="0">
                    <a:solidFill>
                      <a:prstClr val="black"/>
                    </a:solidFill>
                    <a:latin typeface="AR P教科書体M" panose="03000600000000000000" pitchFamily="66" charset="-128"/>
                    <a:ea typeface="AR P教科書体M" panose="03000600000000000000" pitchFamily="66" charset="-128"/>
                  </a:rPr>
                  <a:t>９０度になったときなので</a:t>
                </a:r>
                <a:endParaRPr kumimoji="0" lang="en-US" altLang="ja-JP" sz="2400" kern="0" dirty="0" smtClean="0">
                  <a:solidFill>
                    <a:prstClr val="black"/>
                  </a:solidFill>
                  <a:latin typeface="AR P教科書体M" panose="03000600000000000000" pitchFamily="66" charset="-128"/>
                  <a:ea typeface="AR P教科書体M" panose="03000600000000000000" pitchFamily="66" charset="-128"/>
                </a:endParaRPr>
              </a:p>
              <a:p>
                <a:pPr lvl="0">
                  <a:defRPr/>
                </a:pPr>
                <a:r>
                  <a:rPr kumimoji="0" lang="ja-JP" altLang="en-US" sz="2400" kern="0" dirty="0" smtClean="0">
                    <a:solidFill>
                      <a:prstClr val="black"/>
                    </a:solidFill>
                    <a:latin typeface="AR P教科書体M" panose="03000600000000000000" pitchFamily="66" charset="-128"/>
                    <a:ea typeface="AR P教科書体M" panose="03000600000000000000" pitchFamily="66" charset="-128"/>
                  </a:rPr>
                  <a:t>２１０－９０＝１２０度を長針は短針に</a:t>
                </a:r>
                <a:endParaRPr kumimoji="0" lang="en-US" altLang="ja-JP" sz="2400" kern="0" dirty="0" smtClean="0">
                  <a:solidFill>
                    <a:prstClr val="black"/>
                  </a:solidFill>
                  <a:latin typeface="AR P教科書体M" panose="03000600000000000000" pitchFamily="66" charset="-128"/>
                  <a:ea typeface="AR P教科書体M" panose="03000600000000000000" pitchFamily="66" charset="-128"/>
                </a:endParaRPr>
              </a:p>
              <a:p>
                <a:pPr lvl="0">
                  <a:defRPr/>
                </a:pPr>
                <a:r>
                  <a:rPr kumimoji="0" lang="ja-JP" altLang="en-US" sz="2400" kern="0" dirty="0" smtClean="0">
                    <a:solidFill>
                      <a:prstClr val="black"/>
                    </a:solidFill>
                    <a:latin typeface="AR P教科書体M" panose="03000600000000000000" pitchFamily="66" charset="-128"/>
                    <a:ea typeface="AR P教科書体M" panose="03000600000000000000" pitchFamily="66" charset="-128"/>
                  </a:rPr>
                  <a:t>１分間に５．５度近づくので、</a:t>
                </a:r>
                <a:endParaRPr kumimoji="0" lang="en-US" altLang="ja-JP" sz="2400" kern="0" dirty="0" smtClean="0">
                  <a:solidFill>
                    <a:prstClr val="black"/>
                  </a:solidFill>
                  <a:latin typeface="AR P教科書体M" panose="03000600000000000000" pitchFamily="66" charset="-128"/>
                  <a:ea typeface="AR P教科書体M" panose="03000600000000000000" pitchFamily="66" charset="-128"/>
                </a:endParaRPr>
              </a:p>
              <a:p>
                <a:pPr lvl="0">
                  <a:defRPr/>
                </a:pPr>
                <a:r>
                  <a:rPr kumimoji="0" lang="ja-JP" altLang="en-US" sz="2400" kern="0" dirty="0" smtClean="0">
                    <a:solidFill>
                      <a:prstClr val="black"/>
                    </a:solidFill>
                    <a:latin typeface="AR P教科書体M" panose="03000600000000000000" pitchFamily="66" charset="-128"/>
                    <a:ea typeface="AR P教科書体M" panose="03000600000000000000" pitchFamily="66" charset="-128"/>
                  </a:rPr>
                  <a:t>１２０</a:t>
                </a:r>
                <a:r>
                  <a:rPr kumimoji="0" lang="en-US" altLang="ja-JP" sz="2400" kern="0" dirty="0" smtClean="0">
                    <a:solidFill>
                      <a:prstClr val="black"/>
                    </a:solidFill>
                    <a:latin typeface="AR P教科書体M" panose="03000600000000000000" pitchFamily="66" charset="-128"/>
                    <a:ea typeface="AR P教科書体M" panose="03000600000000000000" pitchFamily="66" charset="-128"/>
                  </a:rPr>
                  <a:t>÷</a:t>
                </a:r>
                <a:r>
                  <a:rPr kumimoji="0" lang="ja-JP" altLang="en-US" sz="2400" kern="0" dirty="0" smtClean="0">
                    <a:solidFill>
                      <a:prstClr val="black"/>
                    </a:solidFill>
                    <a:latin typeface="AR P教科書体M" panose="03000600000000000000" pitchFamily="66" charset="-128"/>
                    <a:ea typeface="AR P教科書体M" panose="03000600000000000000" pitchFamily="66" charset="-128"/>
                  </a:rPr>
                  <a:t>５．５＝１２０</a:t>
                </a:r>
                <a:r>
                  <a:rPr kumimoji="0" lang="en-US" altLang="ja-JP" sz="2400" kern="0" dirty="0" smtClean="0">
                    <a:solidFill>
                      <a:prstClr val="black"/>
                    </a:solidFill>
                    <a:latin typeface="AR P教科書体M" panose="03000600000000000000" pitchFamily="66" charset="-128"/>
                    <a:ea typeface="AR P教科書体M" panose="03000600000000000000" pitchFamily="66" charset="-128"/>
                  </a:rPr>
                  <a:t>÷</a:t>
                </a:r>
                <a14:m>
                  <m:oMath xmlns:m="http://schemas.openxmlformats.org/officeDocument/2006/math">
                    <m:f>
                      <m:fPr>
                        <m:ctrlPr>
                          <a:rPr kumimoji="0" lang="en-US" altLang="ja-JP" sz="2400" i="1" kern="0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AR P教科書体M" panose="03000600000000000000" pitchFamily="66" charset="-128"/>
                          </a:rPr>
                        </m:ctrlPr>
                      </m:fPr>
                      <m:num>
                        <m:r>
                          <a:rPr kumimoji="0" lang="ja-JP" altLang="en-US" sz="2400" i="1" ker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AR P教科書体M" panose="03000600000000000000" pitchFamily="66" charset="-128"/>
                          </a:rPr>
                          <m:t>１１</m:t>
                        </m:r>
                      </m:num>
                      <m:den>
                        <m:r>
                          <a:rPr kumimoji="0" lang="ja-JP" altLang="en-US" sz="2400" i="1" ker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AR P教科書体M" panose="03000600000000000000" pitchFamily="66" charset="-128"/>
                          </a:rPr>
                          <m:t>２</m:t>
                        </m:r>
                      </m:den>
                    </m:f>
                  </m:oMath>
                </a14:m>
                <a:endParaRPr kumimoji="0" lang="en-US" altLang="ja-JP" sz="2400" kern="0" dirty="0" smtClean="0">
                  <a:solidFill>
                    <a:prstClr val="black"/>
                  </a:solidFill>
                  <a:latin typeface="AR P教科書体M" panose="03000600000000000000" pitchFamily="66" charset="-128"/>
                  <a:ea typeface="AR P教科書体M" panose="03000600000000000000" pitchFamily="66" charset="-128"/>
                </a:endParaRPr>
              </a:p>
              <a:p>
                <a:pPr lvl="0">
                  <a:defRPr/>
                </a:pPr>
                <a:r>
                  <a:rPr kumimoji="0" lang="ja-JP" altLang="en-US" sz="2400" kern="0" dirty="0" smtClean="0">
                    <a:solidFill>
                      <a:prstClr val="black"/>
                    </a:solidFill>
                    <a:latin typeface="AR P教科書体M" panose="03000600000000000000" pitchFamily="66" charset="-128"/>
                    <a:ea typeface="AR P教科書体M" panose="03000600000000000000" pitchFamily="66" charset="-128"/>
                  </a:rPr>
                  <a:t>　　　　　 ＝１２０</a:t>
                </a:r>
                <a:r>
                  <a:rPr kumimoji="0" lang="en-US" altLang="ja-JP" sz="2400" kern="0" dirty="0" smtClean="0">
                    <a:solidFill>
                      <a:prstClr val="black"/>
                    </a:solidFill>
                    <a:latin typeface="AR P教科書体M" panose="03000600000000000000" pitchFamily="66" charset="-128"/>
                    <a:ea typeface="AR P教科書体M" panose="03000600000000000000" pitchFamily="66" charset="-128"/>
                  </a:rPr>
                  <a:t>×</a:t>
                </a:r>
                <a14:m>
                  <m:oMath xmlns:m="http://schemas.openxmlformats.org/officeDocument/2006/math">
                    <m:f>
                      <m:fPr>
                        <m:ctrlPr>
                          <a:rPr kumimoji="0" lang="en-US" altLang="ja-JP" sz="2400" i="1" ker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AR P教科書体M" panose="03000600000000000000" pitchFamily="66" charset="-128"/>
                          </a:rPr>
                        </m:ctrlPr>
                      </m:fPr>
                      <m:num>
                        <m:r>
                          <a:rPr kumimoji="0" lang="ja-JP" altLang="en-US" sz="2400" i="1" kern="0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AR P教科書体M" panose="03000600000000000000" pitchFamily="66" charset="-128"/>
                          </a:rPr>
                          <m:t>２</m:t>
                        </m:r>
                      </m:num>
                      <m:den>
                        <m:r>
                          <a:rPr kumimoji="0" lang="ja-JP" altLang="en-US" sz="2400" i="1" ker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AR P教科書体M" panose="03000600000000000000" pitchFamily="66" charset="-128"/>
                          </a:rPr>
                          <m:t>１１</m:t>
                        </m:r>
                      </m:den>
                    </m:f>
                  </m:oMath>
                </a14:m>
                <a:endParaRPr kumimoji="0" lang="en-US" altLang="ja-JP" sz="2400" kern="0" dirty="0" smtClean="0">
                  <a:solidFill>
                    <a:prstClr val="black"/>
                  </a:solidFill>
                  <a:latin typeface="AR P教科書体M" panose="03000600000000000000" pitchFamily="66" charset="-128"/>
                  <a:ea typeface="AR P教科書体M" panose="03000600000000000000" pitchFamily="66" charset="-128"/>
                </a:endParaRPr>
              </a:p>
              <a:p>
                <a:pPr lvl="0">
                  <a:defRPr/>
                </a:pPr>
                <a:r>
                  <a:rPr kumimoji="0" lang="ja-JP" altLang="en-US" sz="2400" kern="0" dirty="0" smtClean="0">
                    <a:solidFill>
                      <a:prstClr val="black"/>
                    </a:solidFill>
                    <a:latin typeface="AR P教科書体M" panose="03000600000000000000" pitchFamily="66" charset="-128"/>
                    <a:ea typeface="AR P教科書体M" panose="03000600000000000000" pitchFamily="66" charset="-128"/>
                  </a:rPr>
                  <a:t>　　　　　 </a:t>
                </a:r>
                <a:r>
                  <a:rPr kumimoji="0" lang="en-US" altLang="ja-JP" sz="2400" kern="0" dirty="0" smtClean="0">
                    <a:solidFill>
                      <a:prstClr val="black"/>
                    </a:solidFill>
                    <a:latin typeface="AR P教科書体M" panose="03000600000000000000" pitchFamily="66" charset="-128"/>
                    <a:ea typeface="AR P教科書体M" panose="03000600000000000000" pitchFamily="66" charset="-128"/>
                  </a:rPr>
                  <a:t>=</a:t>
                </a:r>
                <a14:m>
                  <m:oMath xmlns:m="http://schemas.openxmlformats.org/officeDocument/2006/math">
                    <m:r>
                      <a:rPr kumimoji="0" lang="ja-JP" altLang="en-US" sz="2400" i="1" kern="0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AR P教科書体M" panose="03000600000000000000" pitchFamily="66" charset="-128"/>
                      </a:rPr>
                      <m:t>２１</m:t>
                    </m:r>
                    <m:f>
                      <m:fPr>
                        <m:ctrlPr>
                          <a:rPr kumimoji="0" lang="en-US" altLang="ja-JP" sz="2400" i="1" ker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AR P教科書体M" panose="03000600000000000000" pitchFamily="66" charset="-128"/>
                          </a:rPr>
                        </m:ctrlPr>
                      </m:fPr>
                      <m:num>
                        <m:r>
                          <a:rPr kumimoji="0" lang="ja-JP" altLang="en-US" sz="2400" i="1" kern="0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AR P教科書体M" panose="03000600000000000000" pitchFamily="66" charset="-128"/>
                          </a:rPr>
                          <m:t>９</m:t>
                        </m:r>
                      </m:num>
                      <m:den>
                        <m:r>
                          <a:rPr kumimoji="0" lang="ja-JP" altLang="en-US" sz="2400" i="1" ker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AR P教科書体M" panose="03000600000000000000" pitchFamily="66" charset="-128"/>
                          </a:rPr>
                          <m:t>１１</m:t>
                        </m:r>
                      </m:den>
                    </m:f>
                  </m:oMath>
                </a14:m>
                <a:r>
                  <a:rPr kumimoji="0" lang="ja-JP" altLang="en-US" sz="2400" kern="0" dirty="0" smtClean="0">
                    <a:solidFill>
                      <a:prstClr val="black"/>
                    </a:solidFill>
                    <a:latin typeface="AR P教科書体M" panose="03000600000000000000" pitchFamily="66" charset="-128"/>
                    <a:ea typeface="AR P教科書体M" panose="03000600000000000000" pitchFamily="66" charset="-128"/>
                  </a:rPr>
                  <a:t>（分）</a:t>
                </a:r>
                <a:endParaRPr kumimoji="0" lang="en-US" altLang="ja-JP" sz="2400" kern="0" dirty="0" smtClean="0">
                  <a:solidFill>
                    <a:prstClr val="black"/>
                  </a:solidFill>
                  <a:latin typeface="AR P教科書体M" panose="03000600000000000000" pitchFamily="66" charset="-128"/>
                  <a:ea typeface="AR P教科書体M" panose="03000600000000000000" pitchFamily="66" charset="-128"/>
                </a:endParaRPr>
              </a:p>
              <a:p>
                <a:pPr algn="r">
                  <a:defRPr/>
                </a:pPr>
                <a:r>
                  <a:rPr kumimoji="0" lang="ja-JP" altLang="en-US" sz="2400" kern="0" dirty="0" smtClean="0">
                    <a:solidFill>
                      <a:prstClr val="black"/>
                    </a:solidFill>
                    <a:latin typeface="AR P教科書体M" panose="03000600000000000000" pitchFamily="66" charset="-128"/>
                    <a:ea typeface="AR P教科書体M" panose="03000600000000000000" pitchFamily="66" charset="-128"/>
                  </a:rPr>
                  <a:t>（答え）７時</a:t>
                </a:r>
                <a14:m>
                  <m:oMath xmlns:m="http://schemas.openxmlformats.org/officeDocument/2006/math">
                    <m:r>
                      <a:rPr kumimoji="0" lang="ja-JP" altLang="en-US" sz="2400" i="1" kern="0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AR P教科書体M" panose="03000600000000000000" pitchFamily="66" charset="-128"/>
                      </a:rPr>
                      <m:t>２１</m:t>
                    </m:r>
                    <m:f>
                      <m:fPr>
                        <m:ctrlPr>
                          <a:rPr kumimoji="0" lang="en-US" altLang="ja-JP" sz="2400" i="1" ker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AR P教科書体M" panose="03000600000000000000" pitchFamily="66" charset="-128"/>
                          </a:rPr>
                        </m:ctrlPr>
                      </m:fPr>
                      <m:num>
                        <m:r>
                          <a:rPr kumimoji="0" lang="ja-JP" altLang="en-US" sz="2400" i="1" ker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AR P教科書体M" panose="03000600000000000000" pitchFamily="66" charset="-128"/>
                          </a:rPr>
                          <m:t>９</m:t>
                        </m:r>
                      </m:num>
                      <m:den>
                        <m:r>
                          <a:rPr kumimoji="0" lang="ja-JP" altLang="en-US" sz="2400" i="1" ker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AR P教科書体M" panose="03000600000000000000" pitchFamily="66" charset="-128"/>
                          </a:rPr>
                          <m:t>１１</m:t>
                        </m:r>
                      </m:den>
                    </m:f>
                  </m:oMath>
                </a14:m>
                <a:r>
                  <a:rPr kumimoji="0" lang="ja-JP" altLang="en-US" sz="2400" kern="0" dirty="0">
                    <a:solidFill>
                      <a:prstClr val="black"/>
                    </a:solidFill>
                    <a:latin typeface="AR P教科書体M" panose="03000600000000000000" pitchFamily="66" charset="-128"/>
                    <a:ea typeface="AR P教科書体M" panose="03000600000000000000" pitchFamily="66" charset="-128"/>
                  </a:rPr>
                  <a:t>（</a:t>
                </a:r>
                <a:r>
                  <a:rPr kumimoji="0" lang="ja-JP" altLang="en-US" sz="2400" kern="0" dirty="0">
                    <a:solidFill>
                      <a:prstClr val="black"/>
                    </a:solidFill>
                    <a:latin typeface="AR P教科書体M" panose="03000600000000000000" pitchFamily="66" charset="-128"/>
                    <a:ea typeface="AR P教科書体M" panose="03000600000000000000" pitchFamily="66" charset="-128"/>
                  </a:rPr>
                  <a:t>分</a:t>
                </a:r>
                <a:r>
                  <a:rPr kumimoji="0" lang="ja-JP" altLang="en-US" sz="2400" kern="0" dirty="0" smtClean="0">
                    <a:solidFill>
                      <a:prstClr val="black"/>
                    </a:solidFill>
                    <a:latin typeface="AR P教科書体M" panose="03000600000000000000" pitchFamily="66" charset="-128"/>
                    <a:ea typeface="AR P教科書体M" panose="03000600000000000000" pitchFamily="66" charset="-128"/>
                  </a:rPr>
                  <a:t>）</a:t>
                </a:r>
                <a:endParaRPr kumimoji="0" lang="en-US" altLang="ja-JP" sz="2400" kern="0" dirty="0">
                  <a:solidFill>
                    <a:prstClr val="black"/>
                  </a:solidFill>
                  <a:latin typeface="AR P教科書体M" panose="03000600000000000000" pitchFamily="66" charset="-128"/>
                  <a:ea typeface="AR P教科書体M" panose="03000600000000000000" pitchFamily="66" charset="-128"/>
                </a:endParaRPr>
              </a:p>
            </p:txBody>
          </p:sp>
        </mc:Choice>
        <mc:Fallback>
          <p:sp>
            <p:nvSpPr>
              <p:cNvPr id="64" name="テキスト ボックス 6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17980" y="2326095"/>
                <a:ext cx="4934064" cy="4367349"/>
              </a:xfrm>
              <a:prstGeom prst="rect">
                <a:avLst/>
              </a:prstGeom>
              <a:blipFill rotWithShape="0">
                <a:blip r:embed="rId6"/>
                <a:stretch>
                  <a:fillRect l="-1471" t="-693" r="-1471"/>
                </a:stretch>
              </a:blipFill>
              <a:ln w="38100">
                <a:solidFill>
                  <a:srgbClr val="0070C0"/>
                </a:solidFill>
              </a:ln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9" name="円弧 38"/>
          <p:cNvSpPr/>
          <p:nvPr/>
        </p:nvSpPr>
        <p:spPr>
          <a:xfrm>
            <a:off x="1475780" y="2738512"/>
            <a:ext cx="1126728" cy="1126728"/>
          </a:xfrm>
          <a:prstGeom prst="arc">
            <a:avLst>
              <a:gd name="adj1" fmla="val 16200000"/>
              <a:gd name="adj2" fmla="val 7482275"/>
            </a:avLst>
          </a:prstGeom>
          <a:ln w="76200">
            <a:solidFill>
              <a:srgbClr val="FFC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40" name="円弧 39"/>
          <p:cNvSpPr/>
          <p:nvPr/>
        </p:nvSpPr>
        <p:spPr>
          <a:xfrm rot="8022938">
            <a:off x="1517123" y="2721173"/>
            <a:ext cx="1126728" cy="1126728"/>
          </a:xfrm>
          <a:prstGeom prst="arc">
            <a:avLst>
              <a:gd name="adj1" fmla="val 16200000"/>
              <a:gd name="adj2" fmla="val 193931"/>
            </a:avLst>
          </a:prstGeom>
          <a:ln w="76200">
            <a:solidFill>
              <a:srgbClr val="92D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5950403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7854000">
                                      <p:cBhvr>
                                        <p:cTn id="11" dur="4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2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654000">
                                      <p:cBhvr>
                                        <p:cTn id="13" dur="4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500"/>
                            </p:stCondLst>
                            <p:childTnLst>
                              <p:par>
                                <p:cTn id="3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000"/>
                            </p:stCondLst>
                            <p:childTnLst>
                              <p:par>
                                <p:cTn id="34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6" dur="4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6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500"/>
                            </p:stCondLst>
                            <p:childTnLst>
                              <p:par>
                                <p:cTn id="43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5" dur="4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6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500"/>
                            </p:stCondLst>
                            <p:childTnLst>
                              <p:par>
                                <p:cTn id="5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500"/>
                                        <p:tgtEl>
                                          <p:spTgt spid="6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500"/>
                                        <p:tgtEl>
                                          <p:spTgt spid="6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4" dur="500"/>
                                        <p:tgtEl>
                                          <p:spTgt spid="6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9" dur="500"/>
                                        <p:tgtEl>
                                          <p:spTgt spid="6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4" dur="500"/>
                                        <p:tgtEl>
                                          <p:spTgt spid="6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0" grpId="0" animBg="1"/>
      <p:bldP spid="2" grpId="0" animBg="1"/>
      <p:bldP spid="64" grpId="0" animBg="1"/>
      <p:bldP spid="39" grpId="0" animBg="1"/>
      <p:bldP spid="40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3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2|1.3|2.7|1.5|1.2|2.3|2.9|3.4|1.4|1.5|2.4|2.5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.6|1.8|6.5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.7|5.3|2.4|3.7|3.5|3|2.5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3|3.3|5.8|1.6|2.1|5.7|4.1|2.7|2.1|2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6|5.5|6.5|1.3|1.7|5.3|6.3|6.1|2.5|2.2|1.6"/>
</p:tagLst>
</file>

<file path=ppt/theme/theme1.xml><?xml version="1.0" encoding="utf-8"?>
<a:theme xmlns:a="http://schemas.openxmlformats.org/drawingml/2006/main" name="フラッシュ１">
  <a:themeElements>
    <a:clrScheme name="フラッシュ１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フラッシュ１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66FFFF"/>
        </a:solidFill>
      </a:spPr>
      <a:bodyPr rtlCol="0" anchor="ctr"/>
      <a:lstStyle>
        <a:defPPr algn="ctr">
          <a:defRPr kumimoji="1" dirty="0"/>
        </a:defPPr>
      </a:lstStyle>
      <a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a:style>
    </a:spDef>
    <a:lnDef>
      <a:spPr>
        <a:ln w="57150">
          <a:solidFill>
            <a:srgbClr val="FF99FF"/>
          </a:solidFill>
          <a:tailEnd type="triangl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>
    <a:extraClrScheme>
      <a:clrScheme name="フラッシュ１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フラッシュ１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フラッシュ１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フラッシュ１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フラッシュ１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フラッシュ１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4968</TotalTime>
  <Words>342</Words>
  <Application>Microsoft Office PowerPoint</Application>
  <PresentationFormat>画面に合わせる (4:3)</PresentationFormat>
  <Paragraphs>57</Paragraphs>
  <Slides>6</Slides>
  <Notes>6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6</vt:i4>
      </vt:variant>
    </vt:vector>
  </HeadingPairs>
  <TitlesOfParts>
    <vt:vector size="14" baseType="lpstr">
      <vt:lpstr>AR P丸ゴシック体E</vt:lpstr>
      <vt:lpstr>Cambria Math</vt:lpstr>
      <vt:lpstr>AR P教科書体M</vt:lpstr>
      <vt:lpstr>Calibri</vt:lpstr>
      <vt:lpstr>ＭＳ Ｐゴシック</vt:lpstr>
      <vt:lpstr>HG丸ｺﾞｼｯｸM-PRO</vt:lpstr>
      <vt:lpstr>Arial</vt:lpstr>
      <vt:lpstr>フラッシュ１</vt:lpstr>
      <vt:lpstr>時計算 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打ち消しの言葉</dc:title>
  <dc:creator>小泉 浩</dc:creator>
  <cp:lastModifiedBy>小泉 浩</cp:lastModifiedBy>
  <cp:revision>193</cp:revision>
  <dcterms:created xsi:type="dcterms:W3CDTF">2015-06-25T04:58:05Z</dcterms:created>
  <dcterms:modified xsi:type="dcterms:W3CDTF">2020-08-16T05:31:31Z</dcterms:modified>
</cp:coreProperties>
</file>