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5"/>
  </p:notesMasterIdLst>
  <p:sldIdLst>
    <p:sldId id="258" r:id="rId2"/>
    <p:sldId id="272" r:id="rId3"/>
    <p:sldId id="273" r:id="rId4"/>
  </p:sldIdLst>
  <p:sldSz cx="9144000" cy="6858000" type="screen4x3"/>
  <p:notesSz cx="6858000" cy="9144000"/>
  <p:embeddedFontLst>
    <p:embeddedFont>
      <p:font typeface="HG丸ｺﾞｼｯｸM-PRO" panose="020F0600000000000000" pitchFamily="50" charset="-128"/>
      <p:regular r:id="rId6"/>
    </p:embeddedFont>
    <p:embeddedFont>
      <p:font typeface="AR P丸ゴシック体E" panose="020F0900000000000000" pitchFamily="50" charset="-128"/>
      <p:regular r:id="rId7"/>
    </p:embeddedFont>
    <p:embeddedFont>
      <p:font typeface="AR教科書体M" panose="03000609000000000000" pitchFamily="65" charset="-128"/>
      <p:regular r:id="rId8"/>
    </p:embeddedFont>
    <p:embeddedFont>
      <p:font typeface="AR P教科書体M" panose="03000600000000000000" pitchFamily="66" charset="-128"/>
      <p:regular r:id="rId9"/>
    </p:embeddedFont>
    <p:embeddedFont>
      <p:font typeface="Calibri" panose="020F0502020204030204" pitchFamily="34" charset="0"/>
      <p:regular r:id="rId10"/>
      <p:bold r:id="rId11"/>
      <p:italic r:id="rId12"/>
      <p:boldItalic r:id="rId13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99"/>
    <a:srgbClr val="66FF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050" autoAdjust="0"/>
  </p:normalViewPr>
  <p:slideViewPr>
    <p:cSldViewPr>
      <p:cViewPr varScale="1">
        <p:scale>
          <a:sx n="61" d="100"/>
          <a:sy n="61" d="100"/>
        </p:scale>
        <p:origin x="1572" y="66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viewProps" Target="viewProp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2020/7/20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228278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7606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9917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794135"/>
            <a:ext cx="8579296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塵劫記</a:t>
            </a:r>
            <a:endParaRPr kumimoji="1" lang="ja-JP" alt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82352" y="2416622"/>
            <a:ext cx="8579296" cy="3892697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江戸時代の算術</a:t>
            </a:r>
            <a:endParaRPr lang="en-US" altLang="ja-JP" sz="66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和算を学ぼう２</a:t>
            </a:r>
            <a:endParaRPr lang="en-US" altLang="ja-JP" sz="66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6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からす算</a:t>
            </a:r>
            <a:endParaRPr lang="en-US" altLang="ja-JP" sz="6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パワポで解説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898922" y="539969"/>
            <a:ext cx="31005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b="1" kern="0" dirty="0" smtClean="0">
                <a:ln w="9525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FFFFFF">
                      <a:lumMod val="50000"/>
                    </a:srgb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じ ん   こ う    き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397250"/>
            <a:ext cx="2272172" cy="221536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5236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角丸四角形吹き出し 6"/>
          <p:cNvSpPr/>
          <p:nvPr/>
        </p:nvSpPr>
        <p:spPr>
          <a:xfrm>
            <a:off x="1340198" y="350573"/>
            <a:ext cx="7462589" cy="106220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en-US" altLang="ja-JP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999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羽のカラスが</a:t>
            </a:r>
            <a:r>
              <a:rPr kumimoji="0" lang="en-US" altLang="ja-JP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999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ヶ所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の浜で</a:t>
            </a:r>
            <a:r>
              <a:rPr kumimoji="0" lang="en-US" altLang="ja-JP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羽あたり</a:t>
            </a:r>
            <a:r>
              <a:rPr kumimoji="0" lang="en-US" altLang="ja-JP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999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回泣くと，全部で何回の鳴き声がありますか？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35" name="角丸四角形吹き出し 634"/>
          <p:cNvSpPr/>
          <p:nvPr/>
        </p:nvSpPr>
        <p:spPr>
          <a:xfrm>
            <a:off x="1619672" y="1555426"/>
            <a:ext cx="6400154" cy="495960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lang="en-US" altLang="ja-JP" sz="20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999</a:t>
            </a:r>
            <a:r>
              <a:rPr lang="ja-JP" altLang="en-US" sz="20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をかける ⇒ </a:t>
            </a:r>
            <a:r>
              <a:rPr lang="en-US" altLang="ja-JP" sz="20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1000</a:t>
            </a:r>
            <a:r>
              <a:rPr lang="ja-JP" altLang="en-US" sz="20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倍したものからその数自身を引く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36" name="テキスト ボックス 635"/>
          <p:cNvSpPr txBox="1"/>
          <p:nvPr/>
        </p:nvSpPr>
        <p:spPr>
          <a:xfrm>
            <a:off x="302021" y="1555426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21109" y="2204989"/>
            <a:ext cx="75608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まず、９９９に９９９を１回かけます</a:t>
            </a:r>
            <a:endParaRPr kumimoji="1" lang="en-US" altLang="ja-JP" sz="28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９９９</a:t>
            </a:r>
            <a:r>
              <a:rPr kumimoji="1" lang="en-US" altLang="ja-JP" sz="2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×</a:t>
            </a:r>
            <a:r>
              <a:rPr kumimoji="1" lang="ja-JP" altLang="en-US" sz="2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９９９＝９９９</a:t>
            </a:r>
            <a:r>
              <a:rPr kumimoji="1" lang="en-US" altLang="ja-JP" sz="2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×</a:t>
            </a:r>
            <a:r>
              <a:rPr kumimoji="1" lang="ja-JP" altLang="en-US" sz="2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（１０００－１）</a:t>
            </a:r>
            <a:endParaRPr kumimoji="1" lang="en-US" altLang="ja-JP" sz="28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　　　　　　　＝９９９</a:t>
            </a:r>
            <a:r>
              <a:rPr kumimoji="1" lang="en-US" altLang="ja-JP" sz="2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×</a:t>
            </a:r>
            <a:r>
              <a:rPr kumimoji="1" lang="ja-JP" altLang="en-US" sz="2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１０００－９９９</a:t>
            </a:r>
            <a:endParaRPr kumimoji="1" lang="en-US" altLang="ja-JP" sz="28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　　　　　　　＝９９９０００－９９９</a:t>
            </a:r>
            <a:endParaRPr kumimoji="1" lang="en-US" altLang="ja-JP" sz="28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lang="ja-JP" altLang="en-US" sz="2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　　　　　　　＝９９８００１</a:t>
            </a:r>
            <a:endParaRPr kumimoji="1" lang="ja-JP" altLang="en-US" sz="2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381006" y="4572502"/>
            <a:ext cx="326243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b="1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>９９９０００</a:t>
            </a:r>
            <a:endParaRPr lang="ja-JP" altLang="en-US" sz="4000" b="1" dirty="0"/>
          </a:p>
        </p:txBody>
      </p:sp>
      <p:sp>
        <p:nvSpPr>
          <p:cNvPr id="637" name="正方形/長方形 636"/>
          <p:cNvSpPr/>
          <p:nvPr/>
        </p:nvSpPr>
        <p:spPr>
          <a:xfrm>
            <a:off x="852552" y="5198545"/>
            <a:ext cx="37908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000" b="1" u="sng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－　　　９９９</a:t>
            </a:r>
            <a:endParaRPr lang="ja-JP" altLang="en-US" sz="4000" b="1" u="sng" dirty="0"/>
          </a:p>
        </p:txBody>
      </p:sp>
      <p:sp>
        <p:nvSpPr>
          <p:cNvPr id="638" name="正方形/長方形 637"/>
          <p:cNvSpPr/>
          <p:nvPr/>
        </p:nvSpPr>
        <p:spPr>
          <a:xfrm>
            <a:off x="1381006" y="5819202"/>
            <a:ext cx="326243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９９８００１</a:t>
            </a:r>
            <a:endParaRPr lang="ja-JP" altLang="en-US" sz="4000" b="1" dirty="0"/>
          </a:p>
        </p:txBody>
      </p:sp>
      <p:sp>
        <p:nvSpPr>
          <p:cNvPr id="6" name="正方形/長方形 5"/>
          <p:cNvSpPr/>
          <p:nvPr/>
        </p:nvSpPr>
        <p:spPr>
          <a:xfrm>
            <a:off x="4819749" y="4675325"/>
            <a:ext cx="3775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solidFill>
                  <a:srgbClr val="000000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←９９９の１０００倍</a:t>
            </a:r>
            <a:endParaRPr lang="ja-JP" altLang="en-US" dirty="0"/>
          </a:p>
        </p:txBody>
      </p:sp>
      <p:sp>
        <p:nvSpPr>
          <p:cNvPr id="659" name="正方形/長方形 658"/>
          <p:cNvSpPr/>
          <p:nvPr/>
        </p:nvSpPr>
        <p:spPr>
          <a:xfrm>
            <a:off x="4842445" y="5238552"/>
            <a:ext cx="30572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solidFill>
                  <a:srgbClr val="000000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←かける数９９９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17792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" grpId="0" animBg="1"/>
      <p:bldP spid="4" grpId="0"/>
      <p:bldP spid="637" grpId="0"/>
      <p:bldP spid="638" grpId="0"/>
      <p:bldP spid="6" grpId="0"/>
      <p:bldP spid="65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5236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角丸四角形吹き出し 6"/>
          <p:cNvSpPr/>
          <p:nvPr/>
        </p:nvSpPr>
        <p:spPr>
          <a:xfrm>
            <a:off x="1340198" y="350573"/>
            <a:ext cx="7462589" cy="106220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en-US" altLang="ja-JP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999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羽のカラスが</a:t>
            </a:r>
            <a:r>
              <a:rPr kumimoji="0" lang="en-US" altLang="ja-JP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999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ヶ所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の浜で</a:t>
            </a:r>
            <a:r>
              <a:rPr kumimoji="0" lang="en-US" altLang="ja-JP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羽あたり</a:t>
            </a:r>
            <a:r>
              <a:rPr kumimoji="0" lang="en-US" altLang="ja-JP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999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回泣くと，全部で何回の鳴き声がありますか？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35" name="角丸四角形吹き出し 634"/>
          <p:cNvSpPr/>
          <p:nvPr/>
        </p:nvSpPr>
        <p:spPr>
          <a:xfrm>
            <a:off x="1619672" y="1555426"/>
            <a:ext cx="6400154" cy="495960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lang="en-US" altLang="ja-JP" sz="20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999</a:t>
            </a:r>
            <a:r>
              <a:rPr lang="ja-JP" altLang="en-US" sz="20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をかける ⇒ </a:t>
            </a:r>
            <a:r>
              <a:rPr lang="en-US" altLang="ja-JP" sz="20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1000</a:t>
            </a:r>
            <a:r>
              <a:rPr lang="ja-JP" altLang="en-US" sz="20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倍したものからその数自身を引く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36" name="テキスト ボックス 635"/>
          <p:cNvSpPr txBox="1"/>
          <p:nvPr/>
        </p:nvSpPr>
        <p:spPr>
          <a:xfrm>
            <a:off x="302021" y="1555426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190749" y="3376470"/>
            <a:ext cx="8079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９９９に９９９を１回かけた</a:t>
            </a:r>
            <a:r>
              <a:rPr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９９８００１を</a:t>
            </a:r>
            <a:endParaRPr lang="en-US" altLang="ja-JP" sz="24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１０００倍したものから９９８００１を引くので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619672" y="4061212"/>
            <a:ext cx="48013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９９８００１０００</a:t>
            </a:r>
            <a:endParaRPr lang="ja-JP" altLang="en-US" sz="4000" b="1" dirty="0"/>
          </a:p>
        </p:txBody>
      </p:sp>
      <p:sp>
        <p:nvSpPr>
          <p:cNvPr id="637" name="正方形/長方形 636"/>
          <p:cNvSpPr/>
          <p:nvPr/>
        </p:nvSpPr>
        <p:spPr>
          <a:xfrm>
            <a:off x="1130891" y="4675463"/>
            <a:ext cx="59046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000" b="1" u="sng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－　　　９９８００１</a:t>
            </a:r>
            <a:endParaRPr lang="ja-JP" altLang="en-US" sz="4000" b="1" u="sng" dirty="0"/>
          </a:p>
        </p:txBody>
      </p:sp>
      <p:sp>
        <p:nvSpPr>
          <p:cNvPr id="638" name="正方形/長方形 637"/>
          <p:cNvSpPr/>
          <p:nvPr/>
        </p:nvSpPr>
        <p:spPr>
          <a:xfrm>
            <a:off x="1619672" y="5256327"/>
            <a:ext cx="48013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９９７００２９９９</a:t>
            </a:r>
            <a:endParaRPr lang="ja-JP" altLang="en-US" sz="4000" b="1" dirty="0"/>
          </a:p>
        </p:txBody>
      </p:sp>
      <p:sp>
        <p:nvSpPr>
          <p:cNvPr id="2" name="正方形/長方形 1"/>
          <p:cNvSpPr/>
          <p:nvPr/>
        </p:nvSpPr>
        <p:spPr>
          <a:xfrm>
            <a:off x="4680407" y="6032919"/>
            <a:ext cx="39805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u="sng" dirty="0" smtClean="0">
                <a:solidFill>
                  <a:srgbClr val="11111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答え</a:t>
            </a:r>
            <a:r>
              <a:rPr lang="en-US" altLang="zh-TW" sz="3200" u="sng" dirty="0" smtClean="0">
                <a:solidFill>
                  <a:srgbClr val="11111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9</a:t>
            </a:r>
            <a:r>
              <a:rPr lang="zh-TW" altLang="en-US" sz="3200" u="sng" dirty="0">
                <a:solidFill>
                  <a:srgbClr val="11111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億</a:t>
            </a:r>
            <a:r>
              <a:rPr lang="en-US" altLang="zh-TW" sz="3200" u="sng" dirty="0">
                <a:solidFill>
                  <a:srgbClr val="11111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9700</a:t>
            </a:r>
            <a:r>
              <a:rPr lang="zh-TW" altLang="en-US" sz="3200" u="sng" dirty="0">
                <a:solidFill>
                  <a:srgbClr val="11111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万</a:t>
            </a:r>
            <a:r>
              <a:rPr lang="en-US" altLang="zh-TW" sz="3200" u="sng" dirty="0" smtClean="0">
                <a:solidFill>
                  <a:srgbClr val="11111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2999</a:t>
            </a:r>
            <a:r>
              <a:rPr lang="ja-JP" altLang="en-US" sz="3200" u="sng" dirty="0" smtClean="0">
                <a:solidFill>
                  <a:srgbClr val="11111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回</a:t>
            </a:r>
            <a:endParaRPr lang="ja-JP" altLang="en-US" sz="3200" u="sng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619672" y="2077796"/>
            <a:ext cx="72728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srgbClr val="000000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９９８００１</a:t>
            </a:r>
            <a:r>
              <a:rPr lang="en-US" altLang="ja-JP" sz="2800" dirty="0" smtClean="0">
                <a:solidFill>
                  <a:srgbClr val="000000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×</a:t>
            </a:r>
            <a:r>
              <a:rPr lang="ja-JP" altLang="en-US" sz="2800" dirty="0" smtClean="0">
                <a:solidFill>
                  <a:srgbClr val="000000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９９９</a:t>
            </a:r>
            <a:endParaRPr lang="en-US" altLang="ja-JP" sz="2800" dirty="0" smtClean="0">
              <a:solidFill>
                <a:srgbClr val="000000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lvl="0"/>
            <a:r>
              <a:rPr lang="ja-JP" altLang="en-US" sz="2800" dirty="0" smtClean="0">
                <a:solidFill>
                  <a:srgbClr val="000000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＝９９８００１</a:t>
            </a:r>
            <a:r>
              <a:rPr lang="en-US" altLang="ja-JP" sz="2800" dirty="0" smtClean="0">
                <a:solidFill>
                  <a:srgbClr val="000000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×</a:t>
            </a:r>
            <a:r>
              <a:rPr lang="ja-JP" altLang="en-US" sz="2800" dirty="0">
                <a:solidFill>
                  <a:srgbClr val="000000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（１０００－１）</a:t>
            </a:r>
            <a:endParaRPr lang="en-US" altLang="ja-JP" sz="2800" dirty="0">
              <a:solidFill>
                <a:srgbClr val="000000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lvl="0"/>
            <a:r>
              <a:rPr lang="ja-JP" altLang="en-US" sz="2800" dirty="0" smtClean="0">
                <a:solidFill>
                  <a:srgbClr val="000000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＝９９８００１</a:t>
            </a:r>
            <a:r>
              <a:rPr lang="en-US" altLang="ja-JP" sz="2800" dirty="0" smtClean="0">
                <a:solidFill>
                  <a:srgbClr val="000000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×</a:t>
            </a:r>
            <a:r>
              <a:rPr lang="ja-JP" altLang="en-US" sz="2800" dirty="0" smtClean="0">
                <a:solidFill>
                  <a:srgbClr val="000000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１０００－９９８００１</a:t>
            </a:r>
            <a:endParaRPr lang="en-US" altLang="ja-JP" sz="2800" dirty="0">
              <a:solidFill>
                <a:srgbClr val="000000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7903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" grpId="0" animBg="1"/>
      <p:bldP spid="4" grpId="0"/>
      <p:bldP spid="637" grpId="0"/>
      <p:bldP spid="638" grpId="0"/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6FFFF"/>
        </a:solidFill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3661</TotalTime>
  <Words>171</Words>
  <Application>Microsoft Office PowerPoint</Application>
  <PresentationFormat>画面に合わせる (4:3)</PresentationFormat>
  <Paragraphs>34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ＭＳ Ｐゴシック</vt:lpstr>
      <vt:lpstr>HG丸ｺﾞｼｯｸM-PRO</vt:lpstr>
      <vt:lpstr>AR P丸ゴシック体E</vt:lpstr>
      <vt:lpstr>Arial</vt:lpstr>
      <vt:lpstr>AR教科書体M</vt:lpstr>
      <vt:lpstr>AR P教科書体M</vt:lpstr>
      <vt:lpstr>Calibri</vt:lpstr>
      <vt:lpstr>フラッシュ１</vt:lpstr>
      <vt:lpstr>塵劫記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168</cp:revision>
  <dcterms:created xsi:type="dcterms:W3CDTF">2015-06-25T04:58:05Z</dcterms:created>
  <dcterms:modified xsi:type="dcterms:W3CDTF">2020-07-20T01:39:36Z</dcterms:modified>
</cp:coreProperties>
</file>