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9"/>
  </p:notesMasterIdLst>
  <p:sldIdLst>
    <p:sldId id="288" r:id="rId2"/>
    <p:sldId id="289" r:id="rId3"/>
    <p:sldId id="309" r:id="rId4"/>
    <p:sldId id="310" r:id="rId5"/>
    <p:sldId id="313" r:id="rId6"/>
    <p:sldId id="311" r:id="rId7"/>
    <p:sldId id="312" r:id="rId8"/>
  </p:sldIdLst>
  <p:sldSz cx="9144000" cy="6858000" type="screen4x3"/>
  <p:notesSz cx="6858000" cy="9144000"/>
  <p:embeddedFontLst>
    <p:embeddedFont>
      <p:font typeface="AR P丸ゴシック体E" panose="020F0900000000000000" pitchFamily="50" charset="-128"/>
      <p:regular r:id="rId10"/>
    </p:embeddedFont>
    <p:embeddedFont>
      <p:font typeface="HG丸ｺﾞｼｯｸM-PRO" panose="020F0600000000000000" pitchFamily="50" charset="-128"/>
      <p:regular r:id="rId11"/>
    </p:embeddedFont>
    <p:embeddedFont>
      <p:font typeface="AR P教科書体M" panose="03000600000000000000" pitchFamily="66" charset="-128"/>
      <p:regular r:id="rId12"/>
    </p:embeddedFont>
    <p:embeddedFont>
      <p:font typeface="Cambria Math" panose="02040503050406030204" pitchFamily="18" charset="0"/>
      <p:regular r:id="rId13"/>
    </p:embeddedFont>
    <p:embeddedFont>
      <p:font typeface="Calibri" panose="020F0502020204030204" pitchFamily="34" charset="0"/>
      <p:regular r:id="rId14"/>
      <p:bold r:id="rId15"/>
      <p:italic r:id="rId16"/>
      <p:boldItalic r:id="rId17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25" userDrawn="1">
          <p15:clr>
            <a:srgbClr val="A4A3A4"/>
          </p15:clr>
        </p15:guide>
        <p15:guide id="3" orient="horz" pos="18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CCFFFF"/>
    <a:srgbClr val="FF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62" autoAdjust="0"/>
    <p:restoredTop sz="93885" autoAdjust="0"/>
  </p:normalViewPr>
  <p:slideViewPr>
    <p:cSldViewPr>
      <p:cViewPr>
        <p:scale>
          <a:sx n="66" d="100"/>
          <a:sy n="66" d="100"/>
        </p:scale>
        <p:origin x="816" y="66"/>
      </p:cViewPr>
      <p:guideLst>
        <p:guide pos="2925"/>
        <p:guide orient="horz" pos="184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2020/8/27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771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870353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79981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13313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87962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71709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2.emf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3.emf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794135"/>
            <a:ext cx="8579296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仕事算２</a:t>
            </a:r>
            <a:endParaRPr kumimoji="1" lang="ja-JP" alt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82352" y="2416623"/>
            <a:ext cx="8579296" cy="2524546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算数の文章問題</a:t>
            </a:r>
            <a:endParaRPr lang="en-US" altLang="ja-JP" sz="66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グループで同時</a:t>
            </a:r>
            <a:r>
              <a:rPr lang="ja-JP" altLang="en-US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に仕事を</a:t>
            </a:r>
            <a:r>
              <a:rPr lang="ja-JP" altLang="en-US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する</a:t>
            </a:r>
            <a:endParaRPr lang="en-US" altLang="ja-JP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パワポ</a:t>
            </a:r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で解説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2" y="980728"/>
            <a:ext cx="7462589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仕事算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は、何人かの人が一緒に仕事をし、何日で完成するかを問う問題です。</a:t>
            </a:r>
          </a:p>
        </p:txBody>
      </p:sp>
      <p:sp>
        <p:nvSpPr>
          <p:cNvPr id="4" name="横巻き 3"/>
          <p:cNvSpPr/>
          <p:nvPr/>
        </p:nvSpPr>
        <p:spPr>
          <a:xfrm>
            <a:off x="1157040" y="260648"/>
            <a:ext cx="1712366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仕事算</a:t>
            </a:r>
            <a:r>
              <a:rPr lang="ja-JP" altLang="en-US" sz="2400" b="1" dirty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とは</a:t>
            </a:r>
          </a:p>
        </p:txBody>
      </p:sp>
      <p:sp>
        <p:nvSpPr>
          <p:cNvPr id="16" name="横巻き 15"/>
          <p:cNvSpPr/>
          <p:nvPr/>
        </p:nvSpPr>
        <p:spPr>
          <a:xfrm>
            <a:off x="1178811" y="1922534"/>
            <a:ext cx="2385078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仕事算の解き方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2656948"/>
            <a:ext cx="7462589" cy="140139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☆１人が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日にする仕事力を①とおく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☆（仕事力）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日数）＝（全体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仕事量）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☆（全体の仕事量）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（人数）＝（日数）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7881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3" y="281657"/>
            <a:ext cx="7272808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66FFFF"/>
              </a:gs>
              <a:gs pos="35000">
                <a:srgbClr val="CCFFFF"/>
              </a:gs>
              <a:gs pos="100000">
                <a:srgbClr val="CCFFFF"/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6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人ですると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15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日かかる仕事があります。この仕事を</a:t>
            </a:r>
            <a:r>
              <a:rPr kumimoji="0" lang="en-US" altLang="ja-JP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9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人ですると何日かかります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か。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1" name="角丸四角形吹き出し 30"/>
          <p:cNvSpPr/>
          <p:nvPr/>
        </p:nvSpPr>
        <p:spPr>
          <a:xfrm>
            <a:off x="1291828" y="1220315"/>
            <a:ext cx="3639602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１人が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日にする仕事力を①とおく</a:t>
            </a:r>
            <a:endParaRPr kumimoji="0" lang="en-US" altLang="ja-JP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67544" y="2492896"/>
            <a:ext cx="936104" cy="369332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解き方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763688" y="2492896"/>
            <a:ext cx="6120680" cy="2400657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１人が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日に①の仕事をすると、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6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日にできる仕事は⑥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endParaRPr lang="en-US" altLang="ja-JP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6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人で１５日かかる仕事の量は、⑥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１５＝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>
              <a:lnSpc>
                <a:spcPct val="150000"/>
              </a:lnSpc>
            </a:pPr>
            <a:endParaRPr lang="en-US" altLang="ja-JP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の仕事を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9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人でするので、　 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９＝１０（日）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　　　　　　　　　　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　　　　　　　　　　　（答え）１０日</a:t>
            </a:r>
            <a:endParaRPr kumimoji="1"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 rotWithShape="1">
          <a:blip r:embed="rId5"/>
          <a:srcRect t="29026" r="95992" b="27435"/>
          <a:stretch/>
        </p:blipFill>
        <p:spPr>
          <a:xfrm>
            <a:off x="6041103" y="3140968"/>
            <a:ext cx="360000" cy="331706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 rotWithShape="1">
          <a:blip r:embed="rId5"/>
          <a:srcRect t="29026" r="95992" b="27435"/>
          <a:stretch/>
        </p:blipFill>
        <p:spPr>
          <a:xfrm>
            <a:off x="1763688" y="3917348"/>
            <a:ext cx="360000" cy="331706"/>
          </a:xfrm>
          <a:prstGeom prst="rect">
            <a:avLst/>
          </a:prstGeom>
        </p:spPr>
      </p:pic>
      <p:pic>
        <p:nvPicPr>
          <p:cNvPr id="29" name="図 28"/>
          <p:cNvPicPr>
            <a:picLocks noChangeAspect="1"/>
          </p:cNvPicPr>
          <p:nvPr/>
        </p:nvPicPr>
        <p:blipFill rotWithShape="1">
          <a:blip r:embed="rId5"/>
          <a:srcRect t="29026" r="95992" b="27435"/>
          <a:stretch/>
        </p:blipFill>
        <p:spPr>
          <a:xfrm>
            <a:off x="4571430" y="3917348"/>
            <a:ext cx="360000" cy="331706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1943688" y="4286830"/>
            <a:ext cx="3888432" cy="36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（全体の仕事量）</a:t>
            </a:r>
            <a:r>
              <a:rPr kumimoji="0" lang="en-US" altLang="ja-JP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（人数）＝（日数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）</a:t>
            </a:r>
            <a:endParaRPr kumimoji="0" lang="en-US" altLang="ja-JP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3779912" y="3472674"/>
            <a:ext cx="3996424" cy="36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defRPr/>
            </a:pP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（仕事力）</a:t>
            </a:r>
            <a:r>
              <a:rPr kumimoji="0" lang="en-US" altLang="ja-JP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（日数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）＝（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全体の仕事量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）</a:t>
            </a:r>
            <a:endParaRPr kumimoji="0" lang="en-US" altLang="ja-JP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5" name="角丸四角形吹き出し 34"/>
          <p:cNvSpPr/>
          <p:nvPr/>
        </p:nvSpPr>
        <p:spPr>
          <a:xfrm>
            <a:off x="1318174" y="1764665"/>
            <a:ext cx="4513946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（全体の仕事量） 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＝（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仕事力）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（日数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）</a:t>
            </a:r>
            <a:endParaRPr kumimoji="0" lang="en-US" altLang="ja-JP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4675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" grpId="0" animBg="1"/>
      <p:bldP spid="25" grpId="0" animBg="1"/>
      <p:bldP spid="5" grpId="0" animBg="1"/>
      <p:bldP spid="34" grpId="0" animBg="1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3" y="281657"/>
            <a:ext cx="7272808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66FFFF"/>
              </a:gs>
              <a:gs pos="35000">
                <a:srgbClr val="CCFFFF"/>
              </a:gs>
              <a:gs pos="100000">
                <a:srgbClr val="CCFFFF"/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ある仕事をするのに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、兄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人ですると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21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日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、弟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人ですると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28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日かかります。この仕事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を兄と弟の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人ですると終えるまでに何日かかります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か。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1" name="角丸四角形吹き出し 30"/>
          <p:cNvSpPr/>
          <p:nvPr/>
        </p:nvSpPr>
        <p:spPr>
          <a:xfrm>
            <a:off x="1291828" y="1220315"/>
            <a:ext cx="3855626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兄と弟では、仕事力に差があります。</a:t>
            </a:r>
            <a:endParaRPr kumimoji="0" lang="en-US" altLang="ja-JP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25823" y="3124653"/>
            <a:ext cx="936104" cy="369332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解き方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851792" y="3141834"/>
            <a:ext cx="6680647" cy="3293209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兄と弟の仕事力は　２８：２１＝④：③　になります。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全体の仕事量は兄が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④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ずつで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２１日かかるので、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④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２１＝　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兄と弟が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人で仕事をすると、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日あたりの仕事力は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④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＋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③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⑦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になるから、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仕事にかかる日数は、　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⑦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＝１２（日）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　　　　　　　　　　（答え）１２日</a:t>
            </a:r>
            <a:endParaRPr kumimoji="1"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336070" y="5695181"/>
            <a:ext cx="3888432" cy="36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（全体の仕事量）</a:t>
            </a:r>
            <a:r>
              <a:rPr kumimoji="0" lang="en-US" altLang="ja-JP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（仕事力）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＝（日数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）</a:t>
            </a:r>
            <a:endParaRPr kumimoji="0" lang="en-US" altLang="ja-JP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3883898" y="3967696"/>
            <a:ext cx="3996424" cy="36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defRPr/>
            </a:pP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（仕事力）</a:t>
            </a:r>
            <a:r>
              <a:rPr kumimoji="0" lang="en-US" altLang="ja-JP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（日数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）＝（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全体の仕事量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）</a:t>
            </a:r>
            <a:endParaRPr kumimoji="0" lang="en-US" altLang="ja-JP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" name="角丸四角形吹き出し 11"/>
          <p:cNvSpPr/>
          <p:nvPr/>
        </p:nvSpPr>
        <p:spPr>
          <a:xfrm>
            <a:off x="1291828" y="1750754"/>
            <a:ext cx="6088484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兄の方が早く終わるので、兄の方がたくさん仕事ができます。</a:t>
            </a:r>
            <a:endParaRPr kumimoji="0" lang="en-US" altLang="ja-JP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3" name="角丸四角形吹き出し 12"/>
          <p:cNvSpPr/>
          <p:nvPr/>
        </p:nvSpPr>
        <p:spPr>
          <a:xfrm>
            <a:off x="1291827" y="2275461"/>
            <a:ext cx="7240613" cy="648713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兄と弟の仕事力を数字で表すと、日数が短い方が仕事をたくさんできるので、一人一人の仕事力は、</a:t>
            </a:r>
            <a:r>
              <a:rPr kumimoji="0" lang="ja-JP" altLang="en-US" sz="2000" u="heavy" kern="0" dirty="0" smtClean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日数の逆比（逆の比）</a:t>
            </a:r>
            <a:r>
              <a:rPr kumimoji="0" lang="ja-JP" altLang="en-US" sz="2000" kern="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になります。</a:t>
            </a:r>
            <a:endParaRPr kumimoji="0" lang="en-US" altLang="ja-JP" sz="2000" kern="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 rotWithShape="1">
          <a:blip r:embed="rId5"/>
          <a:srcRect t="22239" r="95970" b="28052"/>
          <a:stretch/>
        </p:blipFill>
        <p:spPr>
          <a:xfrm>
            <a:off x="3378735" y="3946210"/>
            <a:ext cx="413012" cy="432000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 rotWithShape="1">
          <a:blip r:embed="rId5"/>
          <a:srcRect t="22239" r="95970" b="28052"/>
          <a:stretch/>
        </p:blipFill>
        <p:spPr>
          <a:xfrm>
            <a:off x="2112991" y="5659181"/>
            <a:ext cx="413012" cy="432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210351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" grpId="0" animBg="1"/>
      <p:bldP spid="25" grpId="0" animBg="1"/>
      <p:bldP spid="5" grpId="0" animBg="1"/>
      <p:bldP spid="34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3" y="281657"/>
            <a:ext cx="7272808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66FFFF"/>
              </a:gs>
              <a:gs pos="35000">
                <a:srgbClr val="CCFFFF"/>
              </a:gs>
              <a:gs pos="100000">
                <a:srgbClr val="CCFFFF"/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ある仕事をするのに、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9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12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日かかります。最初は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9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人で働いて	</a:t>
            </a: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１／３を終わらせました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。残りを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6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日で終わらせるにはあと何人増やせばよいですか。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1" name="角丸四角形吹き出し 30"/>
          <p:cNvSpPr/>
          <p:nvPr/>
        </p:nvSpPr>
        <p:spPr>
          <a:xfrm>
            <a:off x="1291828" y="1220315"/>
            <a:ext cx="3928244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まず、全体の仕事量を求めます。</a:t>
            </a:r>
            <a:endParaRPr kumimoji="0" lang="en-US" altLang="ja-JP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55723" y="3124653"/>
            <a:ext cx="936104" cy="369332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解き方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テキスト ボックス 24"/>
              <p:cNvSpPr txBox="1"/>
              <p:nvPr/>
            </p:nvSpPr>
            <p:spPr>
              <a:xfrm>
                <a:off x="1389826" y="3124653"/>
                <a:ext cx="7430646" cy="3524426"/>
              </a:xfrm>
              <a:prstGeom prst="rect">
                <a:avLst/>
              </a:prstGeom>
              <a:noFill/>
              <a:ln w="28575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1</a:t>
                </a:r>
                <a:r>
                  <a:rPr kumimoji="1" lang="ja-JP" altLang="en-US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人の</a:t>
                </a:r>
                <a:r>
                  <a:rPr kumimoji="1" lang="en-US" altLang="ja-JP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1</a:t>
                </a:r>
                <a:r>
                  <a:rPr kumimoji="1" lang="ja-JP" altLang="en-US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日の仕事量を①とすると、全体の仕事量は、</a:t>
                </a:r>
                <a:endParaRPr kumimoji="1" lang="en-US" altLang="ja-JP" sz="20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９人で</a:t>
                </a:r>
                <a:r>
                  <a:rPr kumimoji="1" lang="en-US" altLang="ja-JP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12</a:t>
                </a:r>
                <a:r>
                  <a:rPr kumimoji="1" lang="ja-JP" altLang="en-US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日かかるので</a:t>
                </a:r>
                <a:endParaRPr kumimoji="1" lang="en-US" altLang="ja-JP" sz="20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r>
                  <a:rPr kumimoji="1" lang="ja-JP" altLang="en-US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①</a:t>
                </a:r>
                <a:r>
                  <a:rPr kumimoji="1" lang="en-US" altLang="ja-JP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×</a:t>
                </a:r>
                <a:r>
                  <a:rPr kumimoji="1" lang="ja-JP" altLang="en-US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９</a:t>
                </a:r>
                <a:r>
                  <a:rPr kumimoji="1" lang="en-US" altLang="ja-JP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×12</a:t>
                </a:r>
                <a:r>
                  <a:rPr kumimoji="1" lang="ja-JP" altLang="en-US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＝</a:t>
                </a:r>
                <a:r>
                  <a:rPr kumimoji="1" lang="en-US" altLang="ja-JP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108</a:t>
                </a:r>
                <a:r>
                  <a:rPr kumimoji="1" lang="ja-JP" altLang="en-US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</a:t>
                </a:r>
                <a:endParaRPr kumimoji="1" lang="en-US" altLang="ja-JP" sz="20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r>
                  <a:rPr kumimoji="0" lang="en-US" altLang="ja-JP" sz="2000" kern="0" dirty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9</a:t>
                </a:r>
                <a:r>
                  <a:rPr kumimoji="0" lang="ja-JP" altLang="en-US" sz="2000" kern="0" dirty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人</a:t>
                </a:r>
                <a:r>
                  <a:rPr kumimoji="0" lang="ja-JP" altLang="en-US" sz="20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で１／３働いたあとの残りの仕事量</a:t>
                </a:r>
                <a:r>
                  <a:rPr kumimoji="1" lang="ja-JP" altLang="en-US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は、</a:t>
                </a:r>
                <a:endParaRPr kumimoji="1" lang="en-US" altLang="ja-JP" sz="20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r>
                  <a:rPr kumimoji="1" lang="ja-JP" altLang="en-US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</a:t>
                </a:r>
                <a:r>
                  <a:rPr kumimoji="1" lang="en-US" altLang="ja-JP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108</a:t>
                </a:r>
                <a:r>
                  <a:rPr lang="ja-JP" altLang="en-US" sz="2000" dirty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 </a:t>
                </a:r>
                <a:r>
                  <a:rPr kumimoji="1" lang="en-US" altLang="ja-JP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×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2000" i="1" smtClean="0"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</m:ctrlPr>
                      </m:fPr>
                      <m:num>
                        <m:r>
                          <a:rPr lang="ja-JP" altLang="en-US" sz="2000" i="1"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  <m:t>２</m:t>
                        </m:r>
                      </m:num>
                      <m:den>
                        <m:r>
                          <a:rPr lang="ja-JP" altLang="en-US" sz="2000" i="1">
                            <a:latin typeface="Cambria Math" panose="02040503050406030204" pitchFamily="18" charset="0"/>
                            <a:ea typeface="AR P教科書体M" panose="03000600000000000000" pitchFamily="66" charset="-128"/>
                          </a:rPr>
                          <m:t>３</m:t>
                        </m:r>
                      </m:den>
                    </m:f>
                  </m:oMath>
                </a14:m>
                <a:r>
                  <a:rPr kumimoji="1" lang="ja-JP" altLang="en-US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＝</a:t>
                </a:r>
                <a:r>
                  <a:rPr kumimoji="1" lang="en-US" altLang="ja-JP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72</a:t>
                </a:r>
                <a:r>
                  <a:rPr kumimoji="1" lang="ja-JP" altLang="en-US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</a:t>
                </a:r>
                <a:endParaRPr kumimoji="1" lang="en-US" altLang="ja-JP" sz="20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r>
                  <a:rPr kumimoji="1" lang="ja-JP" altLang="en-US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この量を</a:t>
                </a:r>
                <a:r>
                  <a:rPr kumimoji="0" lang="en-US" altLang="ja-JP" sz="20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6</a:t>
                </a:r>
                <a:r>
                  <a:rPr kumimoji="0" lang="ja-JP" altLang="en-US" sz="2000" kern="0" dirty="0" smtClean="0">
                    <a:solidFill>
                      <a:prstClr val="black"/>
                    </a:solidFill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日で終わらせるには</a:t>
                </a:r>
                <a:r>
                  <a:rPr kumimoji="1" lang="ja-JP" altLang="en-US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、　</a:t>
                </a:r>
                <a:endParaRPr kumimoji="1" lang="en-US" altLang="ja-JP" sz="20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r>
                  <a:rPr kumimoji="1" lang="ja-JP" altLang="en-US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</a:t>
                </a:r>
                <a:r>
                  <a:rPr kumimoji="1" lang="en-US" altLang="ja-JP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72 ÷</a:t>
                </a:r>
                <a:r>
                  <a:rPr kumimoji="1" lang="ja-JP" altLang="en-US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６＝</a:t>
                </a:r>
                <a:r>
                  <a:rPr kumimoji="1" lang="en-US" altLang="ja-JP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12</a:t>
                </a:r>
                <a:r>
                  <a:rPr kumimoji="1" lang="ja-JP" altLang="en-US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（人）</a:t>
                </a:r>
                <a:endParaRPr kumimoji="1" lang="en-US" altLang="ja-JP" sz="20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r>
                  <a:rPr kumimoji="1" lang="ja-JP" altLang="en-US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増やす人数は、</a:t>
                </a:r>
                <a:endParaRPr kumimoji="1" lang="en-US" altLang="ja-JP" sz="20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r>
                  <a:rPr kumimoji="1" lang="ja-JP" altLang="en-US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</a:t>
                </a:r>
                <a:r>
                  <a:rPr kumimoji="1" lang="en-US" altLang="ja-JP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12</a:t>
                </a:r>
                <a:r>
                  <a:rPr kumimoji="1" lang="ja-JP" altLang="en-US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－９＝</a:t>
                </a:r>
                <a:r>
                  <a:rPr kumimoji="1" lang="en-US" altLang="ja-JP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3</a:t>
                </a:r>
                <a:r>
                  <a:rPr kumimoji="1" lang="ja-JP" altLang="en-US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（人）</a:t>
                </a:r>
                <a:endParaRPr kumimoji="1" lang="en-US" altLang="ja-JP" sz="20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r>
                  <a:rPr kumimoji="1" lang="ja-JP" altLang="en-US" sz="2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　　　　　　　　　　　　　　　　（答え）３人</a:t>
                </a:r>
                <a:endParaRPr kumimoji="1" lang="ja-JP" altLang="en-US" sz="20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</mc:Choice>
        <mc:Fallback>
          <p:sp>
            <p:nvSpPr>
              <p:cNvPr id="25" name="テキスト ボックス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9826" y="3124653"/>
                <a:ext cx="7430646" cy="3524426"/>
              </a:xfrm>
              <a:prstGeom prst="rect">
                <a:avLst/>
              </a:prstGeom>
              <a:blipFill rotWithShape="0">
                <a:blip r:embed="rId5"/>
                <a:stretch>
                  <a:fillRect l="-735" t="-686" b="-1715"/>
                </a:stretch>
              </a:blipFill>
              <a:ln w="28575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角丸四角形吹き出し 11"/>
          <p:cNvSpPr/>
          <p:nvPr/>
        </p:nvSpPr>
        <p:spPr>
          <a:xfrm>
            <a:off x="1291828" y="1750754"/>
            <a:ext cx="4144268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9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人で働いて残った仕事量を求めます。</a:t>
            </a:r>
            <a:endParaRPr kumimoji="0" lang="en-US" altLang="ja-JP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3" name="角丸四角形吹き出し 12"/>
          <p:cNvSpPr/>
          <p:nvPr/>
        </p:nvSpPr>
        <p:spPr>
          <a:xfrm>
            <a:off x="1291827" y="2275461"/>
            <a:ext cx="5368405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残りの仕事量を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6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日で終わらせる人数を求めます。</a:t>
            </a:r>
            <a:endParaRPr kumimoji="0" lang="en-US" altLang="ja-JP" sz="2000" kern="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" name="円/楕円 2"/>
          <p:cNvSpPr/>
          <p:nvPr/>
        </p:nvSpPr>
        <p:spPr>
          <a:xfrm>
            <a:off x="3148500" y="3909926"/>
            <a:ext cx="468000" cy="360000"/>
          </a:xfrm>
          <a:prstGeom prst="ellipse">
            <a:avLst/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円/楕円 14"/>
          <p:cNvSpPr/>
          <p:nvPr/>
        </p:nvSpPr>
        <p:spPr>
          <a:xfrm>
            <a:off x="1701594" y="4633682"/>
            <a:ext cx="468000" cy="360000"/>
          </a:xfrm>
          <a:prstGeom prst="ellipse">
            <a:avLst/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円/楕円 15"/>
          <p:cNvSpPr/>
          <p:nvPr/>
        </p:nvSpPr>
        <p:spPr>
          <a:xfrm>
            <a:off x="2831492" y="4611528"/>
            <a:ext cx="360000" cy="360000"/>
          </a:xfrm>
          <a:prstGeom prst="ellipse">
            <a:avLst/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円/楕円 16"/>
          <p:cNvSpPr/>
          <p:nvPr/>
        </p:nvSpPr>
        <p:spPr>
          <a:xfrm>
            <a:off x="1672566" y="5325584"/>
            <a:ext cx="360000" cy="360000"/>
          </a:xfrm>
          <a:prstGeom prst="ellipse">
            <a:avLst/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4356513" y="3860677"/>
            <a:ext cx="3239823" cy="36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defRPr/>
            </a:pPr>
            <a:r>
              <a:rPr kumimoji="0" lang="ja-JP" altLang="en-US" sz="16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（人数）</a:t>
            </a:r>
            <a:r>
              <a:rPr kumimoji="0" lang="en-US" altLang="ja-JP" sz="16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16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（日数）＝（</a:t>
            </a:r>
            <a:r>
              <a:rPr kumimoji="0" lang="ja-JP" altLang="en-US" sz="16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全体の仕事量</a:t>
            </a:r>
            <a:r>
              <a:rPr kumimoji="0" lang="ja-JP" altLang="en-US" sz="16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）</a:t>
            </a:r>
            <a:endParaRPr kumimoji="0" lang="en-US" altLang="ja-JP" sz="16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4356513" y="5325584"/>
            <a:ext cx="3430090" cy="36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16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（全体の仕事量）</a:t>
            </a:r>
            <a:r>
              <a:rPr kumimoji="0" lang="en-US" altLang="ja-JP" sz="16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16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（日数）</a:t>
            </a:r>
            <a:r>
              <a:rPr kumimoji="0" lang="ja-JP" altLang="en-US" sz="16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</a:t>
            </a:r>
            <a:r>
              <a:rPr kumimoji="0" lang="ja-JP" altLang="en-US" sz="16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（人数）</a:t>
            </a:r>
            <a:endParaRPr kumimoji="0" lang="en-US" altLang="ja-JP" sz="16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7088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" grpId="0" animBg="1"/>
      <p:bldP spid="25" grpId="0" animBg="1"/>
      <p:bldP spid="12" grpId="0" animBg="1"/>
      <p:bldP spid="13" grpId="0" animBg="1"/>
      <p:bldP spid="3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3" y="281657"/>
            <a:ext cx="7272808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66FFFF"/>
              </a:gs>
              <a:gs pos="35000">
                <a:srgbClr val="CCFFFF"/>
              </a:gs>
              <a:gs pos="100000">
                <a:srgbClr val="CCFFFF"/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ある仕事をするのに、大人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3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人ですると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8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時間、子ども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10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人ですると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6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時間かかります。この仕事を大人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4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人と子ども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人ですると、終えるまでに何時間かかります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か。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1" name="角丸四角形吹き出し 30"/>
          <p:cNvSpPr/>
          <p:nvPr/>
        </p:nvSpPr>
        <p:spPr>
          <a:xfrm>
            <a:off x="1291828" y="1220315"/>
            <a:ext cx="7384628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グループになっている仕事算では、グループの一人の仕事力を考えます。</a:t>
            </a:r>
            <a:endParaRPr kumimoji="0" lang="en-US" altLang="ja-JP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55723" y="3124653"/>
            <a:ext cx="936104" cy="369332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解き方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389826" y="3124653"/>
            <a:ext cx="7430646" cy="3447098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大人と子どもの仕事力は　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60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：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24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＝⑤：②　になります。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全体の仕事量は大人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3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人が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⑤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ずつ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8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時間かかるので、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⑤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８＝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120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大人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4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人と子ども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人の仕事力は、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⑤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４＋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２＝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㉔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になるから、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終わるまでにかかる時間は、　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120÷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㉔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＝５（時間）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　　　　　　　　　　　　　（答え）５時間</a:t>
            </a:r>
            <a:endParaRPr kumimoji="1"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067944" y="5716479"/>
            <a:ext cx="3888432" cy="36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（全体の仕事量）</a:t>
            </a:r>
            <a:r>
              <a:rPr kumimoji="0" lang="en-US" altLang="ja-JP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（仕事力）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（時間）</a:t>
            </a:r>
            <a:endParaRPr kumimoji="0" lang="en-US" altLang="ja-JP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3779912" y="4000051"/>
            <a:ext cx="4950791" cy="36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defRPr/>
            </a:pP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（仕事力）</a:t>
            </a:r>
            <a:r>
              <a:rPr kumimoji="0" lang="en-US" altLang="ja-JP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（人数）</a:t>
            </a:r>
            <a:r>
              <a:rPr kumimoji="0" lang="en-US" altLang="ja-JP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（時間）＝（</a:t>
            </a:r>
            <a:r>
              <a:rPr kumimoji="0" lang="ja-JP" altLang="en-US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全体の仕事量</a:t>
            </a:r>
            <a:r>
              <a:rPr kumimoji="0" lang="ja-JP" altLang="en-US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）</a:t>
            </a:r>
            <a:endParaRPr kumimoji="0" lang="en-US" altLang="ja-JP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" name="角丸四角形吹き出し 11"/>
          <p:cNvSpPr/>
          <p:nvPr/>
        </p:nvSpPr>
        <p:spPr>
          <a:xfrm>
            <a:off x="1291828" y="1750754"/>
            <a:ext cx="7384628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大人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3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8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時間かかるということは、１人で８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３＝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24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時間かかります。</a:t>
            </a:r>
            <a:endParaRPr kumimoji="0" lang="en-US" altLang="ja-JP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3" name="角丸四角形吹き出し 12"/>
          <p:cNvSpPr/>
          <p:nvPr/>
        </p:nvSpPr>
        <p:spPr>
          <a:xfrm>
            <a:off x="1291827" y="2275461"/>
            <a:ext cx="7240613" cy="648713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子ども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人では、６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×10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60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時間かかります。大人と子どもの仕事力は、</a:t>
            </a:r>
            <a:r>
              <a:rPr kumimoji="0" lang="ja-JP" altLang="en-US" sz="2000" u="heavy" kern="0" dirty="0" smtClean="0">
                <a:solidFill>
                  <a:srgbClr val="FF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かかる時間の逆比（逆の比）</a:t>
            </a:r>
            <a:r>
              <a:rPr kumimoji="0" lang="ja-JP" altLang="en-US" sz="2000" kern="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になります。</a:t>
            </a:r>
            <a:endParaRPr kumimoji="0" lang="en-US" altLang="ja-JP" sz="2000" kern="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" name="円/楕円 2"/>
          <p:cNvSpPr/>
          <p:nvPr/>
        </p:nvSpPr>
        <p:spPr>
          <a:xfrm>
            <a:off x="3164458" y="3998927"/>
            <a:ext cx="432000" cy="340494"/>
          </a:xfrm>
          <a:prstGeom prst="ellipse">
            <a:avLst/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円/楕円 13"/>
          <p:cNvSpPr/>
          <p:nvPr/>
        </p:nvSpPr>
        <p:spPr>
          <a:xfrm>
            <a:off x="1701594" y="5716479"/>
            <a:ext cx="432000" cy="340494"/>
          </a:xfrm>
          <a:prstGeom prst="ellipse">
            <a:avLst/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6305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" grpId="0" animBg="1"/>
      <p:bldP spid="25" grpId="0" animBg="1"/>
      <p:bldP spid="5" grpId="0" animBg="1"/>
      <p:bldP spid="34" grpId="0" animBg="1"/>
      <p:bldP spid="12" grpId="0" animBg="1"/>
      <p:bldP spid="13" grpId="0" animBg="1"/>
      <p:bldP spid="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3" y="281657"/>
            <a:ext cx="7272808" cy="867239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66FFFF"/>
              </a:gs>
              <a:gs pos="35000">
                <a:srgbClr val="CCFFFF"/>
              </a:gs>
              <a:gs pos="100000">
                <a:srgbClr val="CCFFFF"/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15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人で毎日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8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時間ずつ働いて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12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日かかる仕事があります。この仕事を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9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人で毎日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10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時間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ずつ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8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日働き、残りを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6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4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時間ずつ働くと、この仕事を始めてから何日後に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終ります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か。</a:t>
            </a:r>
            <a:endParaRPr kumimoji="0" lang="ja-JP" altLang="en-US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1" name="角丸四角形吹き出し 30"/>
          <p:cNvSpPr/>
          <p:nvPr/>
        </p:nvSpPr>
        <p:spPr>
          <a:xfrm>
            <a:off x="1291828" y="1220315"/>
            <a:ext cx="3640212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まず、全体の仕事量を求めます。</a:t>
            </a:r>
            <a:endParaRPr kumimoji="0" lang="en-US" altLang="ja-JP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55723" y="3124653"/>
            <a:ext cx="936104" cy="369332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解き方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389826" y="3124653"/>
            <a:ext cx="7430646" cy="347787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人の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日の仕事量を①とすると、全体の仕事量は、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15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人で毎日８時間ずつ働いて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12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日かかるので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①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×15×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８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×12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1440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9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人で毎日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10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時間ずつ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8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日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働いた残りの仕事量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は、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1440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－９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×10×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８＝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720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この量を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6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4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時間ずつ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働くと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　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720÷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（６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４）＝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30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（日）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仕事を始めてからの日数は、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８＋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30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38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（日）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　　　　　　　　　　　　　　　　　（答え）３８日</a:t>
            </a:r>
            <a:endParaRPr kumimoji="1"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" name="角丸四角形吹き出し 11"/>
          <p:cNvSpPr/>
          <p:nvPr/>
        </p:nvSpPr>
        <p:spPr>
          <a:xfrm>
            <a:off x="1291828" y="1750754"/>
            <a:ext cx="5656436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9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人で毎日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10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時間ずつ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8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日働いた仕事量を求めます。</a:t>
            </a:r>
            <a:endParaRPr kumimoji="0" lang="en-US" altLang="ja-JP" sz="20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3" name="角丸四角形吹き出し 12"/>
          <p:cNvSpPr/>
          <p:nvPr/>
        </p:nvSpPr>
        <p:spPr>
          <a:xfrm>
            <a:off x="1291827" y="2275461"/>
            <a:ext cx="6016477" cy="432000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残りの仕事量を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6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人で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4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時間ずつ働いた日数を求めます。</a:t>
            </a:r>
            <a:endParaRPr kumimoji="0" lang="en-US" altLang="ja-JP" sz="2000" kern="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" name="円/楕円 2"/>
          <p:cNvSpPr/>
          <p:nvPr/>
        </p:nvSpPr>
        <p:spPr>
          <a:xfrm>
            <a:off x="3679438" y="3912967"/>
            <a:ext cx="576064" cy="360000"/>
          </a:xfrm>
          <a:prstGeom prst="ellipse">
            <a:avLst/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円/楕円 14"/>
          <p:cNvSpPr/>
          <p:nvPr/>
        </p:nvSpPr>
        <p:spPr>
          <a:xfrm>
            <a:off x="1701594" y="4517570"/>
            <a:ext cx="576064" cy="360000"/>
          </a:xfrm>
          <a:prstGeom prst="ellipse">
            <a:avLst/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円/楕円 15"/>
          <p:cNvSpPr/>
          <p:nvPr/>
        </p:nvSpPr>
        <p:spPr>
          <a:xfrm>
            <a:off x="3865872" y="4513967"/>
            <a:ext cx="468000" cy="360000"/>
          </a:xfrm>
          <a:prstGeom prst="ellipse">
            <a:avLst/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円/楕円 16"/>
          <p:cNvSpPr/>
          <p:nvPr/>
        </p:nvSpPr>
        <p:spPr>
          <a:xfrm>
            <a:off x="1686856" y="5281820"/>
            <a:ext cx="468000" cy="360000"/>
          </a:xfrm>
          <a:prstGeom prst="ellipse">
            <a:avLst/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4356513" y="3860677"/>
            <a:ext cx="4175927" cy="36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defRPr/>
            </a:pPr>
            <a:r>
              <a:rPr kumimoji="0" lang="ja-JP" altLang="en-US" sz="16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（人数）</a:t>
            </a:r>
            <a:r>
              <a:rPr kumimoji="0" lang="en-US" altLang="ja-JP" sz="16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16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（時間）</a:t>
            </a:r>
            <a:r>
              <a:rPr kumimoji="0" lang="en-US" altLang="ja-JP" sz="16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0" lang="ja-JP" altLang="en-US" sz="16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（日数）＝（</a:t>
            </a:r>
            <a:r>
              <a:rPr kumimoji="0" lang="ja-JP" altLang="en-US" sz="16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全体の仕事量</a:t>
            </a:r>
            <a:r>
              <a:rPr kumimoji="0" lang="ja-JP" altLang="en-US" sz="16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）</a:t>
            </a:r>
            <a:endParaRPr kumimoji="0" lang="en-US" altLang="ja-JP" sz="16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4356513" y="5290724"/>
            <a:ext cx="3430090" cy="36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sz="16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（全体の仕事量）</a:t>
            </a:r>
            <a:r>
              <a:rPr kumimoji="0" lang="en-US" altLang="ja-JP" sz="16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0" lang="ja-JP" altLang="en-US" sz="16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（仕事力）</a:t>
            </a:r>
            <a:r>
              <a:rPr kumimoji="0" lang="ja-JP" altLang="en-US" sz="16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</a:t>
            </a:r>
            <a:r>
              <a:rPr kumimoji="0" lang="ja-JP" altLang="en-US" sz="16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（日数）</a:t>
            </a:r>
            <a:endParaRPr kumimoji="0" lang="en-US" altLang="ja-JP" sz="16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3275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" grpId="0" animBg="1"/>
      <p:bldP spid="25" grpId="0" animBg="1"/>
      <p:bldP spid="12" grpId="0" animBg="1"/>
      <p:bldP spid="13" grpId="0" animBg="1"/>
      <p:bldP spid="3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.1|3.5|1.3|1.2|2.2|2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1.9|2.8|1.3|1.4|5|4.2|4.6|3.4|1.8|4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|2.7|3.5|9.2|1.2|1.5|6|2.8|2.2|3.1|3.5|3.7|2.1|1.5|4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1.6|2.2|3.6|1.1|1.5|2.8|1.8|1.9|3.3|2.5|3.8|3|4.4|3.6|1.2|1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4.9|3.7|5.9|1.2|1.3|5|4|2.5|5.8|2.1|4|2.7|2.4|3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2.3|2.6|3.5|3.5|1.4|2.2|2.8|2.6|5|3.5|3.5|2.8|2.7|3.5|2|2.7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6FFFF"/>
        </a:solidFill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7902</TotalTime>
  <Words>724</Words>
  <Application>Microsoft Office PowerPoint</Application>
  <PresentationFormat>画面に合わせる (4:3)</PresentationFormat>
  <Paragraphs>95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5" baseType="lpstr">
      <vt:lpstr>AR P丸ゴシック体E</vt:lpstr>
      <vt:lpstr>HG丸ｺﾞｼｯｸM-PRO</vt:lpstr>
      <vt:lpstr>ＭＳ Ｐゴシック</vt:lpstr>
      <vt:lpstr>Arial</vt:lpstr>
      <vt:lpstr>AR P教科書体M</vt:lpstr>
      <vt:lpstr>Cambria Math</vt:lpstr>
      <vt:lpstr>Calibri</vt:lpstr>
      <vt:lpstr>フラッシュ１</vt:lpstr>
      <vt:lpstr>仕事算２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仕事算</dc:title>
  <dc:creator>小泉 浩</dc:creator>
  <cp:lastModifiedBy>小泉 浩</cp:lastModifiedBy>
  <cp:revision>332</cp:revision>
  <dcterms:created xsi:type="dcterms:W3CDTF">2015-06-25T04:58:05Z</dcterms:created>
  <dcterms:modified xsi:type="dcterms:W3CDTF">2020-08-27T03:54:39Z</dcterms:modified>
</cp:coreProperties>
</file>