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tags/tag6.xml" ContentType="application/vnd.openxmlformats-officedocument.presentationml.tags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8"/>
  </p:notesMasterIdLst>
  <p:sldIdLst>
    <p:sldId id="288" r:id="rId2"/>
    <p:sldId id="289" r:id="rId3"/>
    <p:sldId id="295" r:id="rId4"/>
    <p:sldId id="292" r:id="rId5"/>
    <p:sldId id="296" r:id="rId6"/>
    <p:sldId id="298" r:id="rId7"/>
  </p:sldIdLst>
  <p:sldSz cx="9144000" cy="6858000" type="screen4x3"/>
  <p:notesSz cx="6858000" cy="9144000"/>
  <p:embeddedFontLst>
    <p:embeddedFont>
      <p:font typeface="AR P丸ゴシック体E" panose="020F0900000000000000" pitchFamily="50" charset="-128"/>
      <p:regular r:id="rId9"/>
    </p:embeddedFont>
    <p:embeddedFont>
      <p:font typeface="AR P丸ゴシック体M" panose="020F0600000000000000" pitchFamily="50" charset="-128"/>
      <p:regular r:id="rId10"/>
    </p:embeddedFont>
    <p:embeddedFont>
      <p:font typeface="AR丸ゴシック体M" panose="020F0609000000000000" pitchFamily="49" charset="-128"/>
      <p:regular r:id="rId11"/>
    </p:embeddedFont>
    <p:embeddedFont>
      <p:font typeface="Calibri" panose="020F0502020204030204" pitchFamily="34" charset="0"/>
      <p:regular r:id="rId12"/>
      <p:bold r:id="rId13"/>
      <p:italic r:id="rId14"/>
      <p:boldItalic r:id="rId15"/>
    </p:embeddedFont>
    <p:embeddedFont>
      <p:font typeface="HG丸ｺﾞｼｯｸM-PRO" panose="020F0600000000000000" pitchFamily="50" charset="-128"/>
      <p:regular r:id="rId16"/>
    </p:embeddedFont>
  </p:embeddedFontLst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925" userDrawn="1">
          <p15:clr>
            <a:srgbClr val="A4A3A4"/>
          </p15:clr>
        </p15:guide>
        <p15:guide id="3" orient="horz" pos="179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66FFFF"/>
    <a:srgbClr val="4BD0FF"/>
    <a:srgbClr val="CCFFFF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255" autoAdjust="0"/>
    <p:restoredTop sz="94424" autoAdjust="0"/>
  </p:normalViewPr>
  <p:slideViewPr>
    <p:cSldViewPr>
      <p:cViewPr>
        <p:scale>
          <a:sx n="50" d="100"/>
          <a:sy n="50" d="100"/>
        </p:scale>
        <p:origin x="786" y="414"/>
      </p:cViewPr>
      <p:guideLst>
        <p:guide pos="2925"/>
        <p:guide orient="horz" pos="179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8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font" Target="fonts/font7.fntdata"/><Relationship Id="rId10" Type="http://schemas.openxmlformats.org/officeDocument/2006/relationships/font" Target="fonts/font2.fntdata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F11D78-99EB-45F5-BE76-59F7C1EE38A1}" type="datetimeFigureOut">
              <a:rPr kumimoji="1" lang="ja-JP" altLang="en-US" smtClean="0"/>
              <a:pPr/>
              <a:t>2020/9/1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38D5A8-10A7-4DCC-953B-A0DFE8C090F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9418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ja-JP" altLang="en-US" dirty="0" smtClean="0">
              <a:ea typeface="HG丸ｺﾞｼｯｸM-PRO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745671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2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297719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3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6370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4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004710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5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597320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6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821176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AE9A76-35C8-4A70-8067-20351694DD7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423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3108E-37EE-40F3-A7E9-6899F63596D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432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4C405E-A102-49B9-B3A2-80B02F81FEA4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8381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01B0B-99D3-471D-BBED-1E118E17361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51555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4077BF-9493-434C-A213-3E7224163A5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2059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491BFB-C57D-477A-B859-9DE1900547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6802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9D2E8A-C900-43AA-BE49-B445B7D41B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4321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6A0A67-8D7F-4FCB-9834-DDEA8D66E98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5826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8FED89-17F0-4FF8-996E-FF4865A50D4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28201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9DE7F0-2060-4D18-807E-4E41A775D23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3852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9BDCEA-35AD-4F34-8DCA-7B11E83D078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3939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4C2060B-D9AE-4BD5-AEED-56855F7B1BB8}" type="slidenum">
              <a:rPr lang="en-US" altLang="ja-JP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フレーム 7"/>
          <p:cNvSpPr/>
          <p:nvPr userDrawn="1"/>
        </p:nvSpPr>
        <p:spPr>
          <a:xfrm>
            <a:off x="0" y="0"/>
            <a:ext cx="9144000" cy="6858000"/>
          </a:xfrm>
          <a:prstGeom prst="frame">
            <a:avLst>
              <a:gd name="adj1" fmla="val 324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4562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9189" y="932014"/>
            <a:ext cx="8848498" cy="1482737"/>
          </a:xfrm>
          <a:scene3d>
            <a:camera prst="orthographicFront">
              <a:rot lat="0" lon="0" rev="0"/>
            </a:camera>
            <a:lightRig rig="threePt" dir="t"/>
          </a:scene3d>
        </p:spPr>
        <p:txBody>
          <a:bodyPr anchor="t">
            <a:scene3d>
              <a:camera prst="isometricRightUp"/>
              <a:lightRig rig="threePt" dir="t"/>
            </a:scene3d>
          </a:bodyPr>
          <a:lstStyle/>
          <a:p>
            <a:r>
              <a:rPr kumimoji="1" lang="ja-JP" altLang="en-US" sz="72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３年「かけ算の筆算」</a:t>
            </a:r>
            <a:endParaRPr kumimoji="1" lang="ja-JP" altLang="en-US" sz="72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9" name="タイトル 1"/>
          <p:cNvSpPr txBox="1">
            <a:spLocks/>
          </p:cNvSpPr>
          <p:nvPr/>
        </p:nvSpPr>
        <p:spPr bwMode="auto">
          <a:xfrm>
            <a:off x="282352" y="3407973"/>
            <a:ext cx="8579296" cy="1228402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0" rev="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cene3d>
              <a:camera prst="isometricRightUp">
                <a:rot lat="2100000" lon="0" rev="0"/>
              </a:camera>
              <a:lightRig rig="threePt" dir="t"/>
            </a:scene3d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ja-JP" altLang="en-US" sz="60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筆算の補助数字の書き方</a:t>
            </a:r>
            <a:endParaRPr lang="en-US" altLang="ja-JP" sz="6000" b="1" kern="0" dirty="0" smtClean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endParaRPr lang="ja-JP" altLang="en-US" b="1" kern="0" dirty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56" name="フレーム 55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324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670029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表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4341630"/>
              </p:ext>
            </p:extLst>
          </p:nvPr>
        </p:nvGraphicFramePr>
        <p:xfrm>
          <a:off x="2301201" y="2402755"/>
          <a:ext cx="1260000" cy="37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0000"/>
              </a:tblGrid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>
                        <a:alpha val="50000"/>
                      </a:srgbClr>
                    </a:solidFill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>
                        <a:alpha val="50000"/>
                      </a:srgbClr>
                    </a:solidFill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9"/>
            <a:ext cx="707379" cy="988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角丸四角形吹き出し 8"/>
          <p:cNvSpPr/>
          <p:nvPr/>
        </p:nvSpPr>
        <p:spPr>
          <a:xfrm>
            <a:off x="1324280" y="260649"/>
            <a:ext cx="3679768" cy="576063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１６</a:t>
            </a:r>
            <a:r>
              <a:rPr kumimoji="0" lang="en-US" altLang="ja-JP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×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４　の筆算のしかた</a:t>
            </a:r>
            <a:endParaRPr kumimoji="0" lang="en-US" altLang="ja-JP" sz="2400" b="1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8195103"/>
              </p:ext>
            </p:extLst>
          </p:nvPr>
        </p:nvGraphicFramePr>
        <p:xfrm>
          <a:off x="3562833" y="2415086"/>
          <a:ext cx="1260000" cy="37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0000"/>
              </a:tblGrid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FF">
                        <a:alpha val="50000"/>
                      </a:srgbClr>
                    </a:solidFill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FF">
                        <a:alpha val="50000"/>
                      </a:srgbClr>
                    </a:solidFill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FF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4225107"/>
              </p:ext>
            </p:extLst>
          </p:nvPr>
        </p:nvGraphicFramePr>
        <p:xfrm>
          <a:off x="1041201" y="2402755"/>
          <a:ext cx="3780000" cy="37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0000"/>
                <a:gridCol w="1260000"/>
                <a:gridCol w="1260000"/>
              </a:tblGrid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１</a:t>
                      </a:r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６</a:t>
                      </a:r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6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×</a:t>
                      </a:r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４</a:t>
                      </a:r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四角形吹き出し 2"/>
          <p:cNvSpPr/>
          <p:nvPr/>
        </p:nvSpPr>
        <p:spPr>
          <a:xfrm>
            <a:off x="3551676" y="1890465"/>
            <a:ext cx="1260000" cy="360040"/>
          </a:xfrm>
          <a:prstGeom prst="wedgeRectCallout">
            <a:avLst>
              <a:gd name="adj1" fmla="val 10012"/>
              <a:gd name="adj2" fmla="val 98866"/>
            </a:avLst>
          </a:prstGeom>
          <a:solidFill>
            <a:srgbClr val="FF99FF">
              <a:alpha val="50000"/>
            </a:srgbClr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dirty="0" smtClean="0"/>
              <a:t>一</a:t>
            </a:r>
            <a:r>
              <a:rPr kumimoji="1" lang="ja-JP" altLang="en-US" dirty="0" smtClean="0"/>
              <a:t>の位</a:t>
            </a:r>
            <a:endParaRPr kumimoji="1" lang="ja-JP" altLang="en-US" dirty="0"/>
          </a:p>
        </p:txBody>
      </p:sp>
      <p:sp>
        <p:nvSpPr>
          <p:cNvPr id="19" name="四角形吹き出し 18"/>
          <p:cNvSpPr/>
          <p:nvPr/>
        </p:nvSpPr>
        <p:spPr>
          <a:xfrm>
            <a:off x="2280241" y="1890465"/>
            <a:ext cx="1260000" cy="360040"/>
          </a:xfrm>
          <a:prstGeom prst="wedgeRectCallout">
            <a:avLst>
              <a:gd name="adj1" fmla="val 10012"/>
              <a:gd name="adj2" fmla="val 98866"/>
            </a:avLst>
          </a:prstGeom>
          <a:solidFill>
            <a:srgbClr val="FFFF99">
              <a:alpha val="50000"/>
            </a:srgbClr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dirty="0" smtClean="0"/>
              <a:t>十</a:t>
            </a:r>
            <a:r>
              <a:rPr kumimoji="1" lang="ja-JP" altLang="en-US" dirty="0" smtClean="0"/>
              <a:t>の位</a:t>
            </a:r>
            <a:endParaRPr kumimoji="1" lang="ja-JP" altLang="en-US" dirty="0"/>
          </a:p>
        </p:txBody>
      </p:sp>
      <p:sp>
        <p:nvSpPr>
          <p:cNvPr id="4" name="正方形/長方形 3"/>
          <p:cNvSpPr/>
          <p:nvPr/>
        </p:nvSpPr>
        <p:spPr>
          <a:xfrm>
            <a:off x="5690544" y="1588301"/>
            <a:ext cx="2646878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「四六</a:t>
            </a:r>
            <a:r>
              <a:rPr lang="en-US" altLang="ja-JP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24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」の４を</a:t>
            </a:r>
            <a:endParaRPr lang="en-US" altLang="ja-JP" sz="2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一の位に書き、</a:t>
            </a:r>
            <a:endParaRPr lang="en-US" altLang="ja-JP" sz="2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２を十の位に</a:t>
            </a:r>
            <a:endParaRPr lang="en-US" altLang="ja-JP" sz="2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くり上げる</a:t>
            </a:r>
            <a:endParaRPr lang="ja-JP" altLang="en-US" sz="2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23" name="角丸四角形吹き出し 22"/>
          <p:cNvSpPr/>
          <p:nvPr/>
        </p:nvSpPr>
        <p:spPr>
          <a:xfrm>
            <a:off x="859807" y="3304258"/>
            <a:ext cx="1921681" cy="847160"/>
          </a:xfrm>
          <a:prstGeom prst="wedgeRoundRectCallout">
            <a:avLst>
              <a:gd name="adj1" fmla="val 74385"/>
              <a:gd name="adj2" fmla="val 157605"/>
              <a:gd name="adj3" fmla="val 1666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十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の位に</a:t>
            </a:r>
            <a:endParaRPr kumimoji="0" lang="en-US" altLang="ja-JP" sz="2000" kern="0" dirty="0" smtClean="0">
              <a:solidFill>
                <a:prstClr val="black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２くり上げる</a:t>
            </a:r>
            <a:endParaRPr kumimoji="0" lang="en-US" altLang="ja-JP" sz="2000" kern="0" dirty="0" smtClean="0">
              <a:solidFill>
                <a:prstClr val="black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3186500" y="4991086"/>
            <a:ext cx="3609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b="1" dirty="0" smtClean="0"/>
              <a:t>２</a:t>
            </a:r>
            <a:endParaRPr lang="ja-JP" altLang="en-US" sz="2000" b="1" dirty="0"/>
          </a:p>
        </p:txBody>
      </p:sp>
      <p:sp>
        <p:nvSpPr>
          <p:cNvPr id="25" name="正方形/長方形 24"/>
          <p:cNvSpPr/>
          <p:nvPr/>
        </p:nvSpPr>
        <p:spPr>
          <a:xfrm>
            <a:off x="5690544" y="3990812"/>
            <a:ext cx="3262432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「四一が４」の４に、</a:t>
            </a:r>
            <a:endParaRPr lang="en-US" altLang="ja-JP" sz="2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くり上げた２を</a:t>
            </a:r>
            <a:endParaRPr lang="en-US" altLang="ja-JP" sz="2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たして６</a:t>
            </a:r>
            <a:endParaRPr lang="en-US" altLang="ja-JP" sz="2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６を十の位に書く</a:t>
            </a:r>
            <a:endParaRPr lang="ja-JP" altLang="en-US" sz="2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5690544" y="5750586"/>
            <a:ext cx="2339102" cy="461665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lvl="0"/>
            <a:r>
              <a:rPr lang="ja-JP" altLang="en-US" sz="2400" b="1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１６</a:t>
            </a:r>
            <a:r>
              <a:rPr lang="en-US" altLang="ja-JP" sz="2400" b="1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×</a:t>
            </a:r>
            <a:r>
              <a:rPr lang="ja-JP" altLang="en-US" sz="2400" b="1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４＝</a:t>
            </a:r>
            <a:r>
              <a:rPr lang="ja-JP" altLang="en-US" sz="2400" b="1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６４</a:t>
            </a:r>
            <a:endParaRPr lang="ja-JP" altLang="en-US" sz="2400" b="1" dirty="0">
              <a:solidFill>
                <a:srgbClr val="000000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3821924" y="5149570"/>
            <a:ext cx="726481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600" dirty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４</a:t>
            </a:r>
          </a:p>
        </p:txBody>
      </p:sp>
      <p:sp>
        <p:nvSpPr>
          <p:cNvPr id="14" name="正方形/長方形 13"/>
          <p:cNvSpPr/>
          <p:nvPr/>
        </p:nvSpPr>
        <p:spPr>
          <a:xfrm>
            <a:off x="2548118" y="5149570"/>
            <a:ext cx="713657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600" dirty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６</a:t>
            </a:r>
          </a:p>
        </p:txBody>
      </p:sp>
      <p:graphicFrame>
        <p:nvGraphicFramePr>
          <p:cNvPr id="38" name="表 37" hidden="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115982"/>
              </p:ext>
            </p:extLst>
          </p:nvPr>
        </p:nvGraphicFramePr>
        <p:xfrm>
          <a:off x="1041201" y="2402755"/>
          <a:ext cx="3780000" cy="37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0000"/>
                <a:gridCol w="1260000"/>
                <a:gridCol w="1260000"/>
              </a:tblGrid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11" name="直線矢印コネクタ 10"/>
          <p:cNvCxnSpPr/>
          <p:nvPr/>
        </p:nvCxnSpPr>
        <p:spPr>
          <a:xfrm flipV="1">
            <a:off x="4230933" y="3488276"/>
            <a:ext cx="0" cy="540000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矢印コネクタ 23"/>
          <p:cNvCxnSpPr/>
          <p:nvPr/>
        </p:nvCxnSpPr>
        <p:spPr>
          <a:xfrm flipH="1" flipV="1">
            <a:off x="3261775" y="3488276"/>
            <a:ext cx="734161" cy="564476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正方形/長方形 25"/>
          <p:cNvSpPr/>
          <p:nvPr/>
        </p:nvSpPr>
        <p:spPr>
          <a:xfrm>
            <a:off x="5690544" y="993286"/>
            <a:ext cx="2021707" cy="461665"/>
          </a:xfrm>
          <a:prstGeom prst="rect">
            <a:avLst/>
          </a:prstGeom>
          <a:solidFill>
            <a:srgbClr val="FF99FF">
              <a:alpha val="50000"/>
            </a:srgbClr>
          </a:solidFill>
        </p:spPr>
        <p:txBody>
          <a:bodyPr wrap="none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一</a:t>
            </a:r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の位の計算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5690544" y="3348075"/>
            <a:ext cx="2021707" cy="461665"/>
          </a:xfrm>
          <a:prstGeom prst="rect">
            <a:avLst/>
          </a:prstGeom>
          <a:solidFill>
            <a:srgbClr val="FFFF99">
              <a:alpha val="50000"/>
            </a:srgbClr>
          </a:solidFill>
        </p:spPr>
        <p:txBody>
          <a:bodyPr wrap="none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十</a:t>
            </a:r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の位の計算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5" name="雲形吹き出し 14"/>
          <p:cNvSpPr/>
          <p:nvPr/>
        </p:nvSpPr>
        <p:spPr>
          <a:xfrm>
            <a:off x="4387220" y="3351968"/>
            <a:ext cx="1153390" cy="772309"/>
          </a:xfrm>
          <a:prstGeom prst="cloudCallout">
            <a:avLst/>
          </a:prstGeom>
          <a:solidFill>
            <a:schemeClr val="bg1"/>
          </a:solidFill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4×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６＝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24</a:t>
            </a:r>
            <a:endParaRPr kumimoji="1" lang="ja-JP" altLang="en-US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8" name="雲形吹き出し 27"/>
          <p:cNvSpPr/>
          <p:nvPr/>
        </p:nvSpPr>
        <p:spPr>
          <a:xfrm>
            <a:off x="2639661" y="3848275"/>
            <a:ext cx="1153390" cy="772309"/>
          </a:xfrm>
          <a:prstGeom prst="cloudCallout">
            <a:avLst/>
          </a:prstGeom>
          <a:solidFill>
            <a:schemeClr val="bg1"/>
          </a:solidFill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4×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１＝４</a:t>
            </a:r>
            <a:endParaRPr kumimoji="1" lang="ja-JP" altLang="en-US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778812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5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00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26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9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500"/>
                            </p:stCondLst>
                            <p:childTnLst>
                              <p:par>
                                <p:cTn id="8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000"/>
                            </p:stCondLst>
                            <p:childTnLst>
                              <p:par>
                                <p:cTn id="8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6" presetClass="emph" presetSubtype="0" repeatCount="3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3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500"/>
                            </p:stCondLst>
                            <p:childTnLst>
                              <p:par>
                                <p:cTn id="1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9" grpId="0" animBg="1"/>
      <p:bldP spid="23" grpId="0" animBg="1"/>
      <p:bldP spid="23" grpId="1" animBg="1"/>
      <p:bldP spid="23" grpId="2" animBg="1"/>
      <p:bldP spid="5" grpId="0"/>
      <p:bldP spid="5" grpId="1"/>
      <p:bldP spid="5" grpId="2"/>
      <p:bldP spid="7" grpId="0" animBg="1"/>
      <p:bldP spid="12" grpId="0"/>
      <p:bldP spid="14" grpId="0"/>
      <p:bldP spid="26" grpId="0" animBg="1"/>
      <p:bldP spid="27" grpId="0" animBg="1"/>
      <p:bldP spid="15" grpId="0" animBg="1"/>
      <p:bldP spid="15" grpId="1" animBg="1"/>
      <p:bldP spid="28" grpId="0" animBg="1"/>
      <p:bldP spid="28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表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4341630"/>
              </p:ext>
            </p:extLst>
          </p:nvPr>
        </p:nvGraphicFramePr>
        <p:xfrm>
          <a:off x="2301201" y="2402755"/>
          <a:ext cx="1260000" cy="37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0000"/>
              </a:tblGrid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>
                        <a:alpha val="50000"/>
                      </a:srgbClr>
                    </a:solidFill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>
                        <a:alpha val="50000"/>
                      </a:srgbClr>
                    </a:solidFill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9"/>
            <a:ext cx="707379" cy="988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角丸四角形吹き出し 8"/>
          <p:cNvSpPr/>
          <p:nvPr/>
        </p:nvSpPr>
        <p:spPr>
          <a:xfrm>
            <a:off x="1324280" y="260649"/>
            <a:ext cx="3679768" cy="576063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５８</a:t>
            </a:r>
            <a:r>
              <a:rPr kumimoji="0" lang="en-US" altLang="ja-JP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×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３　の筆算のしかた</a:t>
            </a:r>
            <a:endParaRPr kumimoji="0" lang="en-US" altLang="ja-JP" sz="2400" b="1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8195103"/>
              </p:ext>
            </p:extLst>
          </p:nvPr>
        </p:nvGraphicFramePr>
        <p:xfrm>
          <a:off x="3562833" y="2415086"/>
          <a:ext cx="1260000" cy="37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0000"/>
              </a:tblGrid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FF">
                        <a:alpha val="50000"/>
                      </a:srgbClr>
                    </a:solidFill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FF">
                        <a:alpha val="50000"/>
                      </a:srgbClr>
                    </a:solidFill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FF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7115251"/>
              </p:ext>
            </p:extLst>
          </p:nvPr>
        </p:nvGraphicFramePr>
        <p:xfrm>
          <a:off x="1041201" y="2402755"/>
          <a:ext cx="3780000" cy="37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0000"/>
                <a:gridCol w="1260000"/>
                <a:gridCol w="1260000"/>
              </a:tblGrid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５</a:t>
                      </a:r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８</a:t>
                      </a:r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6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×</a:t>
                      </a:r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３</a:t>
                      </a:r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四角形吹き出し 2"/>
          <p:cNvSpPr/>
          <p:nvPr/>
        </p:nvSpPr>
        <p:spPr>
          <a:xfrm>
            <a:off x="3551676" y="1890465"/>
            <a:ext cx="1260000" cy="360040"/>
          </a:xfrm>
          <a:prstGeom prst="wedgeRectCallout">
            <a:avLst>
              <a:gd name="adj1" fmla="val 10012"/>
              <a:gd name="adj2" fmla="val 98866"/>
            </a:avLst>
          </a:prstGeom>
          <a:solidFill>
            <a:srgbClr val="FF99FF">
              <a:alpha val="50000"/>
            </a:srgbClr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dirty="0" smtClean="0"/>
              <a:t>一</a:t>
            </a:r>
            <a:r>
              <a:rPr kumimoji="1" lang="ja-JP" altLang="en-US" dirty="0" smtClean="0"/>
              <a:t>の位</a:t>
            </a:r>
            <a:endParaRPr kumimoji="1" lang="ja-JP" altLang="en-US" dirty="0"/>
          </a:p>
        </p:txBody>
      </p:sp>
      <p:sp>
        <p:nvSpPr>
          <p:cNvPr id="19" name="四角形吹き出し 18"/>
          <p:cNvSpPr/>
          <p:nvPr/>
        </p:nvSpPr>
        <p:spPr>
          <a:xfrm>
            <a:off x="2280241" y="1890465"/>
            <a:ext cx="1260000" cy="360040"/>
          </a:xfrm>
          <a:prstGeom prst="wedgeRectCallout">
            <a:avLst>
              <a:gd name="adj1" fmla="val 10012"/>
              <a:gd name="adj2" fmla="val 98866"/>
            </a:avLst>
          </a:prstGeom>
          <a:solidFill>
            <a:srgbClr val="FFFF99">
              <a:alpha val="50000"/>
            </a:srgbClr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dirty="0" smtClean="0"/>
              <a:t>十</a:t>
            </a:r>
            <a:r>
              <a:rPr kumimoji="1" lang="ja-JP" altLang="en-US" dirty="0" smtClean="0"/>
              <a:t>の位</a:t>
            </a:r>
            <a:endParaRPr kumimoji="1" lang="ja-JP" altLang="en-US" dirty="0"/>
          </a:p>
        </p:txBody>
      </p:sp>
      <p:sp>
        <p:nvSpPr>
          <p:cNvPr id="4" name="正方形/長方形 3"/>
          <p:cNvSpPr/>
          <p:nvPr/>
        </p:nvSpPr>
        <p:spPr>
          <a:xfrm>
            <a:off x="5690544" y="1588301"/>
            <a:ext cx="2646878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「三八</a:t>
            </a:r>
            <a:r>
              <a:rPr lang="en-US" altLang="ja-JP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24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」の４を</a:t>
            </a:r>
            <a:endParaRPr lang="en-US" altLang="ja-JP" sz="2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一の位に書き、</a:t>
            </a:r>
            <a:endParaRPr lang="en-US" altLang="ja-JP" sz="2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２を十の位に</a:t>
            </a:r>
            <a:endParaRPr lang="en-US" altLang="ja-JP" sz="2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くり上げる</a:t>
            </a:r>
            <a:endParaRPr lang="ja-JP" altLang="en-US" sz="2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23" name="角丸四角形吹き出し 22"/>
          <p:cNvSpPr/>
          <p:nvPr/>
        </p:nvSpPr>
        <p:spPr>
          <a:xfrm>
            <a:off x="859807" y="3304258"/>
            <a:ext cx="1921681" cy="847160"/>
          </a:xfrm>
          <a:prstGeom prst="wedgeRoundRectCallout">
            <a:avLst>
              <a:gd name="adj1" fmla="val 74385"/>
              <a:gd name="adj2" fmla="val 157605"/>
              <a:gd name="adj3" fmla="val 1666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十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の位に</a:t>
            </a:r>
            <a:endParaRPr kumimoji="0" lang="en-US" altLang="ja-JP" sz="2000" kern="0" dirty="0" smtClean="0">
              <a:solidFill>
                <a:prstClr val="black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２くり上げる</a:t>
            </a:r>
            <a:endParaRPr kumimoji="0" lang="en-US" altLang="ja-JP" sz="2000" kern="0" dirty="0" smtClean="0">
              <a:solidFill>
                <a:prstClr val="black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3186500" y="4991086"/>
            <a:ext cx="3609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b="1" dirty="0" smtClean="0"/>
              <a:t>２</a:t>
            </a:r>
            <a:endParaRPr lang="ja-JP" altLang="en-US" sz="2000" b="1" dirty="0"/>
          </a:p>
        </p:txBody>
      </p:sp>
      <p:sp>
        <p:nvSpPr>
          <p:cNvPr id="25" name="正方形/長方形 24"/>
          <p:cNvSpPr/>
          <p:nvPr/>
        </p:nvSpPr>
        <p:spPr>
          <a:xfrm>
            <a:off x="5690544" y="3758276"/>
            <a:ext cx="2954655" cy="19389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「三五</a:t>
            </a:r>
            <a:r>
              <a:rPr lang="en-US" altLang="ja-JP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15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」の</a:t>
            </a:r>
            <a:r>
              <a:rPr lang="en-US" altLang="ja-JP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15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に、</a:t>
            </a:r>
            <a:endParaRPr lang="en-US" altLang="ja-JP" sz="2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くり上げた２を</a:t>
            </a:r>
            <a:endParaRPr lang="en-US" altLang="ja-JP" sz="2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たして</a:t>
            </a:r>
            <a:r>
              <a:rPr lang="en-US" altLang="ja-JP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17</a:t>
            </a:r>
            <a:endParaRPr lang="en-US" altLang="ja-JP" sz="2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１を百の位に書く</a:t>
            </a:r>
            <a:endParaRPr lang="en-US" altLang="ja-JP" sz="2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７を十の位に書く</a:t>
            </a:r>
            <a:endParaRPr lang="ja-JP" altLang="en-US" sz="2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5690544" y="5750586"/>
            <a:ext cx="2646878" cy="461665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lvl="0"/>
            <a:r>
              <a:rPr lang="ja-JP" altLang="en-US" sz="2400" b="1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５８</a:t>
            </a:r>
            <a:r>
              <a:rPr lang="en-US" altLang="ja-JP" sz="2400" b="1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×</a:t>
            </a:r>
            <a:r>
              <a:rPr lang="ja-JP" altLang="en-US" sz="2400" b="1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３＝１７４</a:t>
            </a:r>
            <a:endParaRPr lang="ja-JP" altLang="en-US" sz="2400" b="1" dirty="0">
              <a:solidFill>
                <a:srgbClr val="000000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3821924" y="5149570"/>
            <a:ext cx="726481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600" dirty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４</a:t>
            </a:r>
          </a:p>
        </p:txBody>
      </p:sp>
      <p:sp>
        <p:nvSpPr>
          <p:cNvPr id="14" name="正方形/長方形 13"/>
          <p:cNvSpPr/>
          <p:nvPr/>
        </p:nvSpPr>
        <p:spPr>
          <a:xfrm>
            <a:off x="2574567" y="5149570"/>
            <a:ext cx="660758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6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７</a:t>
            </a:r>
            <a:endParaRPr lang="ja-JP" altLang="en-US" sz="66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aphicFrame>
        <p:nvGraphicFramePr>
          <p:cNvPr id="38" name="表 37" hidden="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115982"/>
              </p:ext>
            </p:extLst>
          </p:nvPr>
        </p:nvGraphicFramePr>
        <p:xfrm>
          <a:off x="1041201" y="2402755"/>
          <a:ext cx="3780000" cy="37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0000"/>
                <a:gridCol w="1260000"/>
                <a:gridCol w="1260000"/>
              </a:tblGrid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11" name="直線矢印コネクタ 10"/>
          <p:cNvCxnSpPr/>
          <p:nvPr/>
        </p:nvCxnSpPr>
        <p:spPr>
          <a:xfrm flipV="1">
            <a:off x="4230933" y="3488276"/>
            <a:ext cx="0" cy="540000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矢印コネクタ 23"/>
          <p:cNvCxnSpPr/>
          <p:nvPr/>
        </p:nvCxnSpPr>
        <p:spPr>
          <a:xfrm flipH="1" flipV="1">
            <a:off x="3261775" y="3488276"/>
            <a:ext cx="734161" cy="564476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正方形/長方形 25"/>
          <p:cNvSpPr/>
          <p:nvPr/>
        </p:nvSpPr>
        <p:spPr>
          <a:xfrm>
            <a:off x="5690544" y="993286"/>
            <a:ext cx="2021707" cy="461665"/>
          </a:xfrm>
          <a:prstGeom prst="rect">
            <a:avLst/>
          </a:prstGeom>
          <a:solidFill>
            <a:srgbClr val="FF99FF">
              <a:alpha val="50000"/>
            </a:srgbClr>
          </a:solidFill>
        </p:spPr>
        <p:txBody>
          <a:bodyPr wrap="none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一</a:t>
            </a:r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の位の計算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5690544" y="3213062"/>
            <a:ext cx="2021707" cy="461665"/>
          </a:xfrm>
          <a:prstGeom prst="rect">
            <a:avLst/>
          </a:prstGeom>
          <a:solidFill>
            <a:srgbClr val="FFFF99">
              <a:alpha val="50000"/>
            </a:srgbClr>
          </a:solidFill>
        </p:spPr>
        <p:txBody>
          <a:bodyPr wrap="none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十</a:t>
            </a:r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の位の計算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1426490" y="5158736"/>
            <a:ext cx="51488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6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</a:t>
            </a:r>
            <a:endParaRPr lang="ja-JP" altLang="en-US" sz="66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2" name="角丸四角形吹き出し 21"/>
          <p:cNvSpPr/>
          <p:nvPr/>
        </p:nvSpPr>
        <p:spPr>
          <a:xfrm>
            <a:off x="305557" y="4862807"/>
            <a:ext cx="1123946" cy="697665"/>
          </a:xfrm>
          <a:prstGeom prst="wedgeRoundRectCallout">
            <a:avLst>
              <a:gd name="adj1" fmla="val 61550"/>
              <a:gd name="adj2" fmla="val 31678"/>
              <a:gd name="adj3" fmla="val 1666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rIns="0" anchor="t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百の位に</a:t>
            </a:r>
            <a:endParaRPr kumimoji="0" lang="en-US" altLang="ja-JP" sz="2000" kern="0" dirty="0" smtClean="0">
              <a:solidFill>
                <a:prstClr val="black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１を書く</a:t>
            </a:r>
            <a:endParaRPr kumimoji="0" lang="en-US" altLang="ja-JP" sz="2000" kern="0" dirty="0" smtClean="0">
              <a:solidFill>
                <a:prstClr val="black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28" name="雲形吹き出し 27"/>
          <p:cNvSpPr/>
          <p:nvPr/>
        </p:nvSpPr>
        <p:spPr>
          <a:xfrm>
            <a:off x="4387220" y="3351968"/>
            <a:ext cx="1153390" cy="772309"/>
          </a:xfrm>
          <a:prstGeom prst="cloudCallout">
            <a:avLst/>
          </a:prstGeom>
          <a:solidFill>
            <a:schemeClr val="bg1"/>
          </a:solidFill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３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×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８＝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24</a:t>
            </a:r>
            <a:endParaRPr kumimoji="1" lang="ja-JP" altLang="en-US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9" name="雲形吹き出し 28"/>
          <p:cNvSpPr/>
          <p:nvPr/>
        </p:nvSpPr>
        <p:spPr>
          <a:xfrm>
            <a:off x="2552283" y="3807252"/>
            <a:ext cx="1153390" cy="772309"/>
          </a:xfrm>
          <a:prstGeom prst="cloudCallout">
            <a:avLst/>
          </a:prstGeom>
          <a:solidFill>
            <a:schemeClr val="bg1"/>
          </a:solidFill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３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×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５＝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15</a:t>
            </a:r>
            <a:endParaRPr kumimoji="1" lang="ja-JP" altLang="en-US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008829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5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00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26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9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500"/>
                            </p:stCondLst>
                            <p:childTnLst>
                              <p:par>
                                <p:cTn id="8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000"/>
                            </p:stCondLst>
                            <p:childTnLst>
                              <p:par>
                                <p:cTn id="8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6" presetClass="emph" presetSubtype="0" repeatCount="3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3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500"/>
                            </p:stCondLst>
                            <p:childTnLst>
                              <p:par>
                                <p:cTn id="1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1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500"/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500"/>
                            </p:stCondLst>
                            <p:childTnLst>
                              <p:par>
                                <p:cTn id="12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9" grpId="0" animBg="1"/>
      <p:bldP spid="23" grpId="0" animBg="1"/>
      <p:bldP spid="23" grpId="1" animBg="1"/>
      <p:bldP spid="5" grpId="0"/>
      <p:bldP spid="5" grpId="1"/>
      <p:bldP spid="5" grpId="2"/>
      <p:bldP spid="7" grpId="0" animBg="1"/>
      <p:bldP spid="12" grpId="0"/>
      <p:bldP spid="14" grpId="0"/>
      <p:bldP spid="26" grpId="0" animBg="1"/>
      <p:bldP spid="27" grpId="0" animBg="1"/>
      <p:bldP spid="21" grpId="0"/>
      <p:bldP spid="22" grpId="0" animBg="1"/>
      <p:bldP spid="22" grpId="1" animBg="1"/>
      <p:bldP spid="28" grpId="0" animBg="1"/>
      <p:bldP spid="28" grpId="1" animBg="1"/>
      <p:bldP spid="29" grpId="0" animBg="1"/>
      <p:bldP spid="29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四角形吹き出し 48"/>
          <p:cNvSpPr/>
          <p:nvPr/>
        </p:nvSpPr>
        <p:spPr>
          <a:xfrm>
            <a:off x="879088" y="1912224"/>
            <a:ext cx="972000" cy="360040"/>
          </a:xfrm>
          <a:prstGeom prst="wedgeRectCallout">
            <a:avLst>
              <a:gd name="adj1" fmla="val 10012"/>
              <a:gd name="adj2" fmla="val 98866"/>
            </a:avLst>
          </a:prstGeom>
          <a:solidFill>
            <a:srgbClr val="92D050">
              <a:alpha val="50000"/>
            </a:srgbClr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1600" dirty="0" smtClean="0"/>
              <a:t>千</a:t>
            </a:r>
            <a:r>
              <a:rPr kumimoji="1" lang="ja-JP" altLang="en-US" sz="1600" dirty="0" smtClean="0"/>
              <a:t>の位</a:t>
            </a:r>
            <a:endParaRPr kumimoji="1" lang="ja-JP" altLang="en-US" sz="1600" dirty="0"/>
          </a:p>
        </p:txBody>
      </p:sp>
      <p:graphicFrame>
        <p:nvGraphicFramePr>
          <p:cNvPr id="48" name="表 4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2048853"/>
              </p:ext>
            </p:extLst>
          </p:nvPr>
        </p:nvGraphicFramePr>
        <p:xfrm>
          <a:off x="898866" y="2384457"/>
          <a:ext cx="972000" cy="37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2000"/>
              </a:tblGrid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>
                        <a:alpha val="50000"/>
                      </a:srgbClr>
                    </a:solidFill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>
                        <a:alpha val="50000"/>
                      </a:srgbClr>
                    </a:solidFill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7" name="表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227438"/>
              </p:ext>
            </p:extLst>
          </p:nvPr>
        </p:nvGraphicFramePr>
        <p:xfrm>
          <a:off x="1879826" y="2391500"/>
          <a:ext cx="972000" cy="37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2000"/>
              </a:tblGrid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FF">
                        <a:alpha val="50000"/>
                      </a:srgbClr>
                    </a:solidFill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FF">
                        <a:alpha val="50000"/>
                      </a:srgbClr>
                    </a:solidFill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FF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表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954453"/>
              </p:ext>
            </p:extLst>
          </p:nvPr>
        </p:nvGraphicFramePr>
        <p:xfrm>
          <a:off x="2832313" y="2391500"/>
          <a:ext cx="972000" cy="37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2000"/>
              </a:tblGrid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>
                        <a:alpha val="50000"/>
                      </a:srgbClr>
                    </a:solidFill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>
                        <a:alpha val="50000"/>
                      </a:srgbClr>
                    </a:solidFill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9"/>
            <a:ext cx="707379" cy="988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角丸四角形吹き出し 8"/>
          <p:cNvSpPr/>
          <p:nvPr/>
        </p:nvSpPr>
        <p:spPr>
          <a:xfrm>
            <a:off x="1324279" y="260649"/>
            <a:ext cx="3823785" cy="576063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９３７</a:t>
            </a:r>
            <a:r>
              <a:rPr kumimoji="0" lang="en-US" altLang="ja-JP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×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４　の筆算のしかた</a:t>
            </a:r>
            <a:endParaRPr kumimoji="0" lang="en-US" altLang="ja-JP" sz="2400" b="1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3260735"/>
              </p:ext>
            </p:extLst>
          </p:nvPr>
        </p:nvGraphicFramePr>
        <p:xfrm>
          <a:off x="3806849" y="2383336"/>
          <a:ext cx="972000" cy="37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2000"/>
              </a:tblGrid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FF">
                        <a:alpha val="50000"/>
                      </a:srgbClr>
                    </a:solidFill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FF">
                        <a:alpha val="50000"/>
                      </a:srgbClr>
                    </a:solidFill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FF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2781344"/>
              </p:ext>
            </p:extLst>
          </p:nvPr>
        </p:nvGraphicFramePr>
        <p:xfrm>
          <a:off x="888313" y="2380245"/>
          <a:ext cx="3888000" cy="37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2000"/>
                <a:gridCol w="972000"/>
                <a:gridCol w="972000"/>
                <a:gridCol w="972000"/>
              </a:tblGrid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９</a:t>
                      </a:r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３</a:t>
                      </a:r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７</a:t>
                      </a:r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6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×</a:t>
                      </a:r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４</a:t>
                      </a:r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四角形吹き出し 2"/>
          <p:cNvSpPr/>
          <p:nvPr/>
        </p:nvSpPr>
        <p:spPr>
          <a:xfrm>
            <a:off x="3800769" y="1912224"/>
            <a:ext cx="972000" cy="360040"/>
          </a:xfrm>
          <a:prstGeom prst="wedgeRectCallout">
            <a:avLst>
              <a:gd name="adj1" fmla="val 10012"/>
              <a:gd name="adj2" fmla="val 98866"/>
            </a:avLst>
          </a:prstGeom>
          <a:solidFill>
            <a:srgbClr val="FF99FF">
              <a:alpha val="50000"/>
            </a:srgbClr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1600" dirty="0" smtClean="0"/>
              <a:t>一</a:t>
            </a:r>
            <a:r>
              <a:rPr kumimoji="1" lang="ja-JP" altLang="en-US" sz="1600" dirty="0" smtClean="0"/>
              <a:t>の位</a:t>
            </a:r>
            <a:endParaRPr kumimoji="1" lang="ja-JP" altLang="en-US" sz="1600" dirty="0"/>
          </a:p>
        </p:txBody>
      </p:sp>
      <p:sp>
        <p:nvSpPr>
          <p:cNvPr id="19" name="四角形吹き出し 18"/>
          <p:cNvSpPr/>
          <p:nvPr/>
        </p:nvSpPr>
        <p:spPr>
          <a:xfrm>
            <a:off x="2826876" y="1912224"/>
            <a:ext cx="972000" cy="360040"/>
          </a:xfrm>
          <a:prstGeom prst="wedgeRectCallout">
            <a:avLst>
              <a:gd name="adj1" fmla="val 10012"/>
              <a:gd name="adj2" fmla="val 98866"/>
            </a:avLst>
          </a:prstGeom>
          <a:solidFill>
            <a:srgbClr val="FFFF99">
              <a:alpha val="50000"/>
            </a:srgbClr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1600" dirty="0" smtClean="0"/>
              <a:t>十</a:t>
            </a:r>
            <a:r>
              <a:rPr kumimoji="1" lang="ja-JP" altLang="en-US" sz="1600" dirty="0" smtClean="0"/>
              <a:t>の位</a:t>
            </a:r>
            <a:endParaRPr kumimoji="1" lang="ja-JP" altLang="en-US" sz="1600" dirty="0"/>
          </a:p>
        </p:txBody>
      </p:sp>
      <p:sp>
        <p:nvSpPr>
          <p:cNvPr id="5" name="正方形/長方形 4"/>
          <p:cNvSpPr/>
          <p:nvPr/>
        </p:nvSpPr>
        <p:spPr>
          <a:xfrm>
            <a:off x="3312298" y="4945456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b="1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２</a:t>
            </a:r>
            <a:endParaRPr lang="ja-JP" altLang="en-US" sz="2000" b="1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3929781" y="5145511"/>
            <a:ext cx="713657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6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８</a:t>
            </a:r>
            <a:endParaRPr lang="ja-JP" altLang="en-US" sz="66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2970789" y="5145511"/>
            <a:ext cx="726481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6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４</a:t>
            </a:r>
            <a:endParaRPr lang="ja-JP" altLang="en-US" sz="66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8" name="四角形吹き出し 27"/>
          <p:cNvSpPr/>
          <p:nvPr/>
        </p:nvSpPr>
        <p:spPr>
          <a:xfrm>
            <a:off x="1852982" y="1912224"/>
            <a:ext cx="972000" cy="360040"/>
          </a:xfrm>
          <a:prstGeom prst="wedgeRectCallout">
            <a:avLst>
              <a:gd name="adj1" fmla="val 10012"/>
              <a:gd name="adj2" fmla="val 98866"/>
            </a:avLst>
          </a:prstGeom>
          <a:solidFill>
            <a:srgbClr val="CCFFFF">
              <a:alpha val="50000"/>
            </a:srgbClr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1600" dirty="0" smtClean="0"/>
              <a:t>百</a:t>
            </a:r>
            <a:r>
              <a:rPr kumimoji="1" lang="ja-JP" altLang="en-US" sz="1600" dirty="0" smtClean="0"/>
              <a:t>の位</a:t>
            </a:r>
            <a:endParaRPr kumimoji="1" lang="ja-JP" altLang="en-US" sz="1600" dirty="0"/>
          </a:p>
        </p:txBody>
      </p:sp>
      <p:sp>
        <p:nvSpPr>
          <p:cNvPr id="26" name="正方形/長方形 25"/>
          <p:cNvSpPr/>
          <p:nvPr/>
        </p:nvSpPr>
        <p:spPr>
          <a:xfrm>
            <a:off x="5148064" y="835111"/>
            <a:ext cx="3570208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「四七</a:t>
            </a:r>
            <a:r>
              <a:rPr lang="en-US" altLang="ja-JP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28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」の８を</a:t>
            </a:r>
            <a:endParaRPr lang="en-US" altLang="ja-JP" sz="2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一の位に書き、</a:t>
            </a:r>
            <a:endParaRPr lang="en-US" altLang="ja-JP" sz="2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２を十の位にくり上げる</a:t>
            </a:r>
            <a:endParaRPr lang="ja-JP" altLang="en-US" sz="2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5148064" y="2516225"/>
            <a:ext cx="3570208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「四三</a:t>
            </a:r>
            <a:r>
              <a:rPr lang="en-US" altLang="ja-JP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12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」の</a:t>
            </a:r>
            <a:r>
              <a:rPr lang="en-US" altLang="ja-JP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12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に、</a:t>
            </a:r>
            <a:endParaRPr lang="en-US" altLang="ja-JP" sz="2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くり上げた２をたして</a:t>
            </a:r>
            <a:r>
              <a:rPr lang="en-US" altLang="ja-JP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14</a:t>
            </a:r>
          </a:p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１を百の位にくり上げる</a:t>
            </a:r>
            <a:endParaRPr lang="en-US" altLang="ja-JP" sz="2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４を十の位に書く</a:t>
            </a:r>
            <a:endParaRPr lang="ja-JP" altLang="en-US" sz="2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5148064" y="6124000"/>
            <a:ext cx="3262432" cy="461665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lvl="0"/>
            <a:r>
              <a:rPr lang="ja-JP" altLang="en-US" sz="2400" b="1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９３７</a:t>
            </a:r>
            <a:r>
              <a:rPr lang="en-US" altLang="ja-JP" sz="2400" b="1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×</a:t>
            </a:r>
            <a:r>
              <a:rPr lang="ja-JP" altLang="en-US" sz="2400" b="1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４＝３７４８</a:t>
            </a:r>
            <a:endParaRPr lang="ja-JP" altLang="en-US" sz="2400" b="1" dirty="0">
              <a:solidFill>
                <a:srgbClr val="000000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5690544" y="375047"/>
            <a:ext cx="2021707" cy="461665"/>
          </a:xfrm>
          <a:prstGeom prst="rect">
            <a:avLst/>
          </a:prstGeom>
          <a:solidFill>
            <a:srgbClr val="FF99FF">
              <a:alpha val="50000"/>
            </a:srgbClr>
          </a:solidFill>
        </p:spPr>
        <p:txBody>
          <a:bodyPr wrap="none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一</a:t>
            </a:r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の位の計算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5690544" y="2060848"/>
            <a:ext cx="2021707" cy="461665"/>
          </a:xfrm>
          <a:prstGeom prst="rect">
            <a:avLst/>
          </a:prstGeom>
          <a:solidFill>
            <a:srgbClr val="FFFF99">
              <a:alpha val="50000"/>
            </a:srgbClr>
          </a:solidFill>
        </p:spPr>
        <p:txBody>
          <a:bodyPr wrap="none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十</a:t>
            </a:r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の位の計算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2019279" y="5143270"/>
            <a:ext cx="673582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6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７</a:t>
            </a:r>
            <a:endParaRPr lang="ja-JP" altLang="en-US" sz="66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1040793" y="5143270"/>
            <a:ext cx="713657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6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３</a:t>
            </a:r>
            <a:endParaRPr lang="ja-JP" altLang="en-US" sz="66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cxnSp>
        <p:nvCxnSpPr>
          <p:cNvPr id="37" name="直線矢印コネクタ 36"/>
          <p:cNvCxnSpPr/>
          <p:nvPr/>
        </p:nvCxnSpPr>
        <p:spPr>
          <a:xfrm flipV="1">
            <a:off x="4259961" y="3488276"/>
            <a:ext cx="0" cy="540000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矢印コネクタ 38"/>
          <p:cNvCxnSpPr/>
          <p:nvPr/>
        </p:nvCxnSpPr>
        <p:spPr>
          <a:xfrm flipH="1" flipV="1">
            <a:off x="3421429" y="3488276"/>
            <a:ext cx="734161" cy="564476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矢印コネクタ 39"/>
          <p:cNvCxnSpPr/>
          <p:nvPr/>
        </p:nvCxnSpPr>
        <p:spPr>
          <a:xfrm flipH="1" flipV="1">
            <a:off x="2486395" y="3464011"/>
            <a:ext cx="1457370" cy="666766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角丸四角形吹き出し 40"/>
          <p:cNvSpPr/>
          <p:nvPr/>
        </p:nvSpPr>
        <p:spPr>
          <a:xfrm>
            <a:off x="1799310" y="3629172"/>
            <a:ext cx="1921681" cy="847160"/>
          </a:xfrm>
          <a:prstGeom prst="wedgeRoundRectCallout">
            <a:avLst>
              <a:gd name="adj1" fmla="val 37376"/>
              <a:gd name="adj2" fmla="val 114773"/>
              <a:gd name="adj3" fmla="val 16667"/>
            </a:avLst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十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の位に</a:t>
            </a:r>
            <a:endParaRPr kumimoji="0" lang="en-US" altLang="ja-JP" sz="2000" kern="0" dirty="0" smtClean="0">
              <a:solidFill>
                <a:prstClr val="black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２くり上げる</a:t>
            </a:r>
            <a:endParaRPr kumimoji="0" lang="en-US" altLang="ja-JP" sz="2000" kern="0" dirty="0" smtClean="0">
              <a:solidFill>
                <a:prstClr val="black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2361294" y="4941516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b="1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１</a:t>
            </a:r>
            <a:endParaRPr lang="ja-JP" altLang="en-US" sz="2000" b="1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43" name="角丸四角形吹き出し 42"/>
          <p:cNvSpPr/>
          <p:nvPr/>
        </p:nvSpPr>
        <p:spPr>
          <a:xfrm>
            <a:off x="806829" y="3637349"/>
            <a:ext cx="1921681" cy="847160"/>
          </a:xfrm>
          <a:prstGeom prst="wedgeRoundRectCallout">
            <a:avLst>
              <a:gd name="adj1" fmla="val 37376"/>
              <a:gd name="adj2" fmla="val 114773"/>
              <a:gd name="adj3" fmla="val 16667"/>
            </a:avLst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百の位に</a:t>
            </a:r>
            <a:endParaRPr kumimoji="0" lang="en-US" altLang="ja-JP" sz="2000" kern="0" dirty="0" smtClean="0">
              <a:solidFill>
                <a:prstClr val="black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１くり上げる</a:t>
            </a:r>
            <a:endParaRPr kumimoji="0" lang="en-US" altLang="ja-JP" sz="2000" kern="0" dirty="0" smtClean="0">
              <a:solidFill>
                <a:prstClr val="black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44" name="正方形/長方形 43"/>
          <p:cNvSpPr/>
          <p:nvPr/>
        </p:nvSpPr>
        <p:spPr>
          <a:xfrm>
            <a:off x="5690544" y="4091388"/>
            <a:ext cx="2021707" cy="461665"/>
          </a:xfrm>
          <a:prstGeom prst="rect">
            <a:avLst/>
          </a:prstGeom>
          <a:solidFill>
            <a:srgbClr val="CCFFFF">
              <a:alpha val="50000"/>
            </a:srgbClr>
          </a:solidFill>
        </p:spPr>
        <p:txBody>
          <a:bodyPr wrap="none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百の位の計算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5" name="正方形/長方形 44"/>
          <p:cNvSpPr/>
          <p:nvPr/>
        </p:nvSpPr>
        <p:spPr>
          <a:xfrm>
            <a:off x="5148064" y="4505996"/>
            <a:ext cx="3570208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「四九</a:t>
            </a:r>
            <a:r>
              <a:rPr lang="en-US" altLang="ja-JP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36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」の</a:t>
            </a:r>
            <a:r>
              <a:rPr lang="en-US" altLang="ja-JP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36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に、</a:t>
            </a:r>
            <a:endParaRPr lang="en-US" altLang="ja-JP" sz="2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くり上げた１をたして</a:t>
            </a:r>
            <a:r>
              <a:rPr lang="en-US" altLang="ja-JP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37</a:t>
            </a:r>
            <a:endParaRPr lang="en-US" altLang="ja-JP" sz="2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３を千の位に書く</a:t>
            </a:r>
            <a:endParaRPr lang="en-US" altLang="ja-JP" sz="2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７を百の位に書く</a:t>
            </a:r>
            <a:endParaRPr lang="ja-JP" altLang="en-US" sz="2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46" name="角丸四角形吹き出し 45"/>
          <p:cNvSpPr/>
          <p:nvPr/>
        </p:nvSpPr>
        <p:spPr>
          <a:xfrm>
            <a:off x="262950" y="3630881"/>
            <a:ext cx="1324536" cy="847160"/>
          </a:xfrm>
          <a:prstGeom prst="wedgeRoundRectCallout">
            <a:avLst>
              <a:gd name="adj1" fmla="val 30610"/>
              <a:gd name="adj2" fmla="val 138384"/>
              <a:gd name="adj3" fmla="val 16667"/>
            </a:avLst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千の位に</a:t>
            </a:r>
            <a:endParaRPr kumimoji="0" lang="en-US" altLang="ja-JP" sz="2000" kern="0" dirty="0" smtClean="0">
              <a:solidFill>
                <a:prstClr val="black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３を書く</a:t>
            </a:r>
            <a:endParaRPr kumimoji="0" lang="en-US" altLang="ja-JP" sz="2000" kern="0" dirty="0" smtClean="0">
              <a:solidFill>
                <a:prstClr val="black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50" name="雲形吹き出し 49"/>
          <p:cNvSpPr/>
          <p:nvPr/>
        </p:nvSpPr>
        <p:spPr>
          <a:xfrm>
            <a:off x="4387220" y="3351968"/>
            <a:ext cx="1153390" cy="772309"/>
          </a:xfrm>
          <a:prstGeom prst="cloudCallout">
            <a:avLst/>
          </a:prstGeom>
          <a:solidFill>
            <a:schemeClr val="bg1"/>
          </a:solidFill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４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×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８＝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28</a:t>
            </a:r>
            <a:endParaRPr kumimoji="1" lang="ja-JP" altLang="en-US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1" name="雲形吹き出し 50"/>
          <p:cNvSpPr/>
          <p:nvPr/>
        </p:nvSpPr>
        <p:spPr>
          <a:xfrm>
            <a:off x="2728510" y="3789708"/>
            <a:ext cx="1153390" cy="772309"/>
          </a:xfrm>
          <a:prstGeom prst="cloudCallout">
            <a:avLst/>
          </a:prstGeom>
          <a:solidFill>
            <a:schemeClr val="bg1"/>
          </a:solidFill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４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×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３＝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12</a:t>
            </a:r>
            <a:endParaRPr kumimoji="1" lang="ja-JP" altLang="en-US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2" name="雲形吹き出し 51"/>
          <p:cNvSpPr/>
          <p:nvPr/>
        </p:nvSpPr>
        <p:spPr>
          <a:xfrm>
            <a:off x="1690935" y="3758957"/>
            <a:ext cx="1153390" cy="772309"/>
          </a:xfrm>
          <a:prstGeom prst="cloudCallout">
            <a:avLst/>
          </a:prstGeom>
          <a:solidFill>
            <a:schemeClr val="bg1"/>
          </a:solidFill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４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×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９＝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36</a:t>
            </a:r>
            <a:endParaRPr kumimoji="1" lang="ja-JP" altLang="en-US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cxnSp>
        <p:nvCxnSpPr>
          <p:cNvPr id="53" name="直線コネクタ 52"/>
          <p:cNvCxnSpPr/>
          <p:nvPr/>
        </p:nvCxnSpPr>
        <p:spPr>
          <a:xfrm>
            <a:off x="3437634" y="5040773"/>
            <a:ext cx="193237" cy="218913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線コネクタ 53"/>
          <p:cNvCxnSpPr/>
          <p:nvPr/>
        </p:nvCxnSpPr>
        <p:spPr>
          <a:xfrm>
            <a:off x="2464886" y="5071908"/>
            <a:ext cx="193237" cy="218913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26149220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26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5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500"/>
                            </p:stCondLst>
                            <p:childTnLst>
                              <p:par>
                                <p:cTn id="7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000"/>
                            </p:stCondLst>
                            <p:childTnLst>
                              <p:par>
                                <p:cTn id="8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000"/>
                            </p:stCondLst>
                            <p:childTnLst>
                              <p:par>
                                <p:cTn id="98" presetID="26" presetClass="emph" presetSubtype="0" repeatCount="3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0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"/>
                                        <p:tgtEl>
                                          <p:spTgt spid="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500"/>
                            </p:stCondLst>
                            <p:childTnLst>
                              <p:par>
                                <p:cTn id="10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26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500" tmFilter="0, 0; .2, .5; .8, .5; 1, 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5" dur="250" autoRev="1" fill="hold"/>
                                        <p:tgtEl>
                                          <p:spTgt spid="4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500"/>
                                        <p:tgtEl>
                                          <p:spTgt spid="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500"/>
                            </p:stCondLst>
                            <p:childTnLst>
                              <p:par>
                                <p:cTn id="12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500"/>
                            </p:stCondLst>
                            <p:childTnLst>
                              <p:par>
                                <p:cTn id="14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1000"/>
                            </p:stCondLst>
                            <p:childTnLst>
                              <p:par>
                                <p:cTn id="15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2000"/>
                            </p:stCondLst>
                            <p:childTnLst>
                              <p:par>
                                <p:cTn id="15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1" dur="5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9" dur="500"/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4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1000"/>
                            </p:stCondLst>
                            <p:childTnLst>
                              <p:par>
                                <p:cTn id="17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2000"/>
                            </p:stCondLst>
                            <p:childTnLst>
                              <p:par>
                                <p:cTn id="18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2" dur="500"/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3" fill="hold">
                            <p:stCondLst>
                              <p:cond delay="2500"/>
                            </p:stCondLst>
                            <p:childTnLst>
                              <p:par>
                                <p:cTn id="18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0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5" dur="500"/>
                                        <p:tgtEl>
                                          <p:spTgt spid="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>
                            <p:stCondLst>
                              <p:cond delay="500"/>
                            </p:stCondLst>
                            <p:childTnLst>
                              <p:par>
                                <p:cTn id="19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1000"/>
                            </p:stCondLst>
                            <p:childTnLst>
                              <p:par>
                                <p:cTn id="20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3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3" grpId="0" animBg="1"/>
      <p:bldP spid="19" grpId="0" animBg="1"/>
      <p:bldP spid="5" grpId="0"/>
      <p:bldP spid="5" grpId="1"/>
      <p:bldP spid="5" grpId="2"/>
      <p:bldP spid="12" grpId="0"/>
      <p:bldP spid="14" grpId="0"/>
      <p:bldP spid="28" grpId="0" animBg="1"/>
      <p:bldP spid="32" grpId="0" animBg="1"/>
      <p:bldP spid="33" grpId="0" animBg="1"/>
      <p:bldP spid="34" grpId="0" animBg="1"/>
      <p:bldP spid="35" grpId="0"/>
      <p:bldP spid="36" grpId="0"/>
      <p:bldP spid="41" grpId="0" animBg="1"/>
      <p:bldP spid="41" grpId="1" animBg="1"/>
      <p:bldP spid="42" grpId="0"/>
      <p:bldP spid="42" grpId="1"/>
      <p:bldP spid="43" grpId="0" animBg="1"/>
      <p:bldP spid="43" grpId="1" animBg="1"/>
      <p:bldP spid="44" grpId="0" animBg="1"/>
      <p:bldP spid="46" grpId="0" animBg="1"/>
      <p:bldP spid="46" grpId="1" animBg="1"/>
      <p:bldP spid="50" grpId="0" animBg="1"/>
      <p:bldP spid="50" grpId="1" animBg="1"/>
      <p:bldP spid="51" grpId="0" animBg="1"/>
      <p:bldP spid="51" grpId="1" animBg="1"/>
      <p:bldP spid="52" grpId="0" animBg="1"/>
      <p:bldP spid="52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8" name="表 4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6802387"/>
              </p:ext>
            </p:extLst>
          </p:nvPr>
        </p:nvGraphicFramePr>
        <p:xfrm>
          <a:off x="1683721" y="1739872"/>
          <a:ext cx="792000" cy="46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000"/>
              </a:tblGrid>
              <a:tr h="15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>
                        <a:alpha val="50000"/>
                      </a:srgbClr>
                    </a:solidFill>
                  </a:tcPr>
                </a:tc>
              </a:tr>
              <a:tr h="15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>
                        <a:alpha val="50000"/>
                      </a:srgbClr>
                    </a:solidFill>
                  </a:tcPr>
                </a:tc>
              </a:tr>
              <a:tr h="15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7" name="表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1068111"/>
              </p:ext>
            </p:extLst>
          </p:nvPr>
        </p:nvGraphicFramePr>
        <p:xfrm>
          <a:off x="2457697" y="1740993"/>
          <a:ext cx="792000" cy="46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000"/>
              </a:tblGrid>
              <a:tr h="15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FF">
                        <a:alpha val="50000"/>
                      </a:srgbClr>
                    </a:solidFill>
                  </a:tcPr>
                </a:tc>
              </a:tr>
              <a:tr h="15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FF">
                        <a:alpha val="50000"/>
                      </a:srgbClr>
                    </a:solidFill>
                  </a:tcPr>
                </a:tc>
              </a:tr>
              <a:tr h="15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FF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表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5838463"/>
              </p:ext>
            </p:extLst>
          </p:nvPr>
        </p:nvGraphicFramePr>
        <p:xfrm>
          <a:off x="3234285" y="1739872"/>
          <a:ext cx="792000" cy="46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000"/>
              </a:tblGrid>
              <a:tr h="15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>
                        <a:alpha val="50000"/>
                      </a:srgbClr>
                    </a:solidFill>
                  </a:tcPr>
                </a:tc>
              </a:tr>
              <a:tr h="15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>
                        <a:alpha val="50000"/>
                      </a:srgbClr>
                    </a:solidFill>
                  </a:tcPr>
                </a:tc>
              </a:tr>
              <a:tr h="15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9"/>
            <a:ext cx="707379" cy="988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角丸四角形吹き出し 8"/>
          <p:cNvSpPr/>
          <p:nvPr/>
        </p:nvSpPr>
        <p:spPr>
          <a:xfrm>
            <a:off x="1324279" y="260649"/>
            <a:ext cx="3823785" cy="576063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en-US" altLang="ja-JP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498×75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　の筆算のしかた</a:t>
            </a:r>
            <a:endParaRPr kumimoji="0" lang="en-US" altLang="ja-JP" sz="2400" b="1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5463652"/>
              </p:ext>
            </p:extLst>
          </p:nvPr>
        </p:nvGraphicFramePr>
        <p:xfrm>
          <a:off x="4010049" y="1739872"/>
          <a:ext cx="792000" cy="46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000"/>
              </a:tblGrid>
              <a:tr h="15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FF">
                        <a:alpha val="50000"/>
                      </a:srgbClr>
                    </a:solidFill>
                  </a:tcPr>
                </a:tc>
              </a:tr>
              <a:tr h="15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FF">
                        <a:alpha val="50000"/>
                      </a:srgbClr>
                    </a:solidFill>
                  </a:tcPr>
                </a:tc>
              </a:tr>
              <a:tr h="15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FF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1130381"/>
              </p:ext>
            </p:extLst>
          </p:nvPr>
        </p:nvGraphicFramePr>
        <p:xfrm>
          <a:off x="913713" y="1736781"/>
          <a:ext cx="3899564" cy="46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6891"/>
                <a:gridCol w="776891"/>
                <a:gridCol w="776891"/>
                <a:gridCol w="776891"/>
                <a:gridCol w="792000"/>
              </a:tblGrid>
              <a:tr h="936000">
                <a:tc>
                  <a:txBody>
                    <a:bodyPr/>
                    <a:lstStyle/>
                    <a:p>
                      <a:pPr algn="ctr"/>
                      <a:endParaRPr kumimoji="1" lang="ja-JP" altLang="en-US" sz="5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54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４</a:t>
                      </a:r>
                      <a:endParaRPr kumimoji="1" lang="ja-JP" altLang="en-US" sz="5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54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９</a:t>
                      </a:r>
                      <a:endParaRPr kumimoji="1" lang="ja-JP" altLang="en-US" sz="5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54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８</a:t>
                      </a:r>
                      <a:endParaRPr kumimoji="1" lang="ja-JP" altLang="en-US" sz="5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36000"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54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×</a:t>
                      </a:r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54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７</a:t>
                      </a:r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54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５</a:t>
                      </a:r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36000"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36000"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36000"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5" name="正方形/長方形 4"/>
          <p:cNvSpPr/>
          <p:nvPr/>
        </p:nvSpPr>
        <p:spPr>
          <a:xfrm>
            <a:off x="3595504" y="3597304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b="1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４</a:t>
            </a:r>
            <a:endParaRPr lang="ja-JP" altLang="en-US" sz="2000" b="1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609275" y="836359"/>
            <a:ext cx="3005951" cy="224676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「五八</a:t>
            </a:r>
            <a:r>
              <a:rPr lang="en-US" altLang="ja-JP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40</a:t>
            </a:r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」の０を</a:t>
            </a:r>
            <a:endParaRPr lang="en-US" altLang="ja-JP" sz="20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一の位に書き、</a:t>
            </a:r>
            <a:endParaRPr lang="en-US" altLang="ja-JP" sz="20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４を十の位にくり上げる</a:t>
            </a:r>
            <a:endParaRPr lang="en-US" altLang="ja-JP" sz="20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000" dirty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「</a:t>
            </a:r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五九</a:t>
            </a:r>
            <a:r>
              <a:rPr lang="en-US" altLang="ja-JP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45</a:t>
            </a:r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」の</a:t>
            </a:r>
            <a:r>
              <a:rPr lang="en-US" altLang="ja-JP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45</a:t>
            </a:r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に</a:t>
            </a:r>
            <a:endParaRPr lang="en-US" altLang="ja-JP" sz="20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くり上げた４をたすと</a:t>
            </a:r>
            <a:r>
              <a:rPr lang="en-US" altLang="ja-JP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49</a:t>
            </a:r>
          </a:p>
          <a:p>
            <a:r>
              <a:rPr lang="ja-JP" altLang="en-US" sz="2000" dirty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「</a:t>
            </a:r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五四</a:t>
            </a:r>
            <a:r>
              <a:rPr lang="en-US" altLang="ja-JP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20</a:t>
            </a:r>
            <a:r>
              <a:rPr lang="ja-JP" altLang="en-US" sz="2000" dirty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」</a:t>
            </a:r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の</a:t>
            </a:r>
            <a:r>
              <a:rPr lang="en-US" altLang="ja-JP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20</a:t>
            </a:r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に</a:t>
            </a:r>
            <a:endParaRPr lang="en-US" altLang="ja-JP" sz="20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くり上げた４をたすと</a:t>
            </a:r>
            <a:r>
              <a:rPr lang="en-US" altLang="ja-JP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24</a:t>
            </a:r>
            <a:endParaRPr lang="ja-JP" altLang="en-US" sz="20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5690544" y="375047"/>
            <a:ext cx="2762295" cy="461665"/>
          </a:xfrm>
          <a:prstGeom prst="rect">
            <a:avLst/>
          </a:prstGeom>
          <a:solidFill>
            <a:srgbClr val="FF99FF">
              <a:alpha val="50000"/>
            </a:srgbClr>
          </a:solidFill>
        </p:spPr>
        <p:txBody>
          <a:bodyPr wrap="none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一</a:t>
            </a:r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の位の５をかける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cxnSp>
        <p:nvCxnSpPr>
          <p:cNvPr id="37" name="直線矢印コネクタ 36"/>
          <p:cNvCxnSpPr/>
          <p:nvPr/>
        </p:nvCxnSpPr>
        <p:spPr>
          <a:xfrm flipV="1">
            <a:off x="4417277" y="2486730"/>
            <a:ext cx="0" cy="366008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矢印コネクタ 38"/>
          <p:cNvCxnSpPr/>
          <p:nvPr/>
        </p:nvCxnSpPr>
        <p:spPr>
          <a:xfrm flipH="1" flipV="1">
            <a:off x="3787276" y="2482287"/>
            <a:ext cx="628969" cy="438441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矢印コネクタ 39"/>
          <p:cNvCxnSpPr/>
          <p:nvPr/>
        </p:nvCxnSpPr>
        <p:spPr>
          <a:xfrm flipH="1" flipV="1">
            <a:off x="3065856" y="2471511"/>
            <a:ext cx="1371175" cy="459263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雲形吹き出し 49"/>
          <p:cNvSpPr/>
          <p:nvPr/>
        </p:nvSpPr>
        <p:spPr>
          <a:xfrm>
            <a:off x="4568514" y="2361791"/>
            <a:ext cx="1153390" cy="772309"/>
          </a:xfrm>
          <a:prstGeom prst="cloudCallout">
            <a:avLst/>
          </a:prstGeom>
          <a:solidFill>
            <a:schemeClr val="bg1"/>
          </a:solidFill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５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×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８＝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40</a:t>
            </a:r>
            <a:endParaRPr kumimoji="1" lang="ja-JP" altLang="en-US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1" name="雲形吹き出し 50"/>
          <p:cNvSpPr/>
          <p:nvPr/>
        </p:nvSpPr>
        <p:spPr>
          <a:xfrm>
            <a:off x="2902353" y="2628614"/>
            <a:ext cx="1153390" cy="772309"/>
          </a:xfrm>
          <a:prstGeom prst="cloudCallout">
            <a:avLst/>
          </a:prstGeom>
          <a:solidFill>
            <a:schemeClr val="bg1"/>
          </a:solidFill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５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×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９＝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45</a:t>
            </a:r>
            <a:endParaRPr kumimoji="1" lang="ja-JP" altLang="en-US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2" name="雲形吹き出し 51"/>
          <p:cNvSpPr/>
          <p:nvPr/>
        </p:nvSpPr>
        <p:spPr>
          <a:xfrm>
            <a:off x="2171975" y="2649279"/>
            <a:ext cx="1153390" cy="772309"/>
          </a:xfrm>
          <a:prstGeom prst="cloudCallout">
            <a:avLst/>
          </a:prstGeom>
          <a:solidFill>
            <a:schemeClr val="bg1"/>
          </a:solidFill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５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×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４＝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20</a:t>
            </a:r>
            <a:endParaRPr kumimoji="1" lang="ja-JP" altLang="en-US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4101896" y="3661292"/>
            <a:ext cx="628698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０</a:t>
            </a:r>
            <a:endParaRPr lang="ja-JP" altLang="en-US" sz="5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3316831" y="3668746"/>
            <a:ext cx="61747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９</a:t>
            </a:r>
            <a:endParaRPr lang="ja-JP" altLang="en-US" sz="5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2849492" y="3624502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b="1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４</a:t>
            </a:r>
            <a:endParaRPr lang="ja-JP" altLang="en-US" sz="2000" b="1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2562600" y="3690350"/>
            <a:ext cx="628698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４</a:t>
            </a:r>
            <a:endParaRPr lang="ja-JP" altLang="en-US" sz="5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1808476" y="3652577"/>
            <a:ext cx="58541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</a:t>
            </a:r>
            <a:endParaRPr lang="ja-JP" altLang="en-US" sz="5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" name="四角形吹き出し 2"/>
          <p:cNvSpPr/>
          <p:nvPr/>
        </p:nvSpPr>
        <p:spPr>
          <a:xfrm>
            <a:off x="4021277" y="1297880"/>
            <a:ext cx="792000" cy="360040"/>
          </a:xfrm>
          <a:prstGeom prst="wedgeRectCallout">
            <a:avLst>
              <a:gd name="adj1" fmla="val 10012"/>
              <a:gd name="adj2" fmla="val 98866"/>
            </a:avLst>
          </a:prstGeom>
          <a:solidFill>
            <a:srgbClr val="FF99FF">
              <a:alpha val="50000"/>
            </a:srgbClr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1600" dirty="0" smtClean="0"/>
              <a:t>一</a:t>
            </a:r>
            <a:r>
              <a:rPr kumimoji="1" lang="ja-JP" altLang="en-US" sz="1600" dirty="0" smtClean="0"/>
              <a:t>の位</a:t>
            </a:r>
            <a:endParaRPr kumimoji="1" lang="ja-JP" altLang="en-US" sz="1600" dirty="0"/>
          </a:p>
        </p:txBody>
      </p:sp>
      <p:sp>
        <p:nvSpPr>
          <p:cNvPr id="49" name="四角形吹き出し 48"/>
          <p:cNvSpPr/>
          <p:nvPr/>
        </p:nvSpPr>
        <p:spPr>
          <a:xfrm>
            <a:off x="1648090" y="1297880"/>
            <a:ext cx="792000" cy="360040"/>
          </a:xfrm>
          <a:prstGeom prst="wedgeRectCallout">
            <a:avLst>
              <a:gd name="adj1" fmla="val 10012"/>
              <a:gd name="adj2" fmla="val 98866"/>
            </a:avLst>
          </a:prstGeom>
          <a:solidFill>
            <a:srgbClr val="92D050">
              <a:alpha val="50000"/>
            </a:srgbClr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1600" dirty="0" smtClean="0"/>
              <a:t>千</a:t>
            </a:r>
            <a:r>
              <a:rPr kumimoji="1" lang="ja-JP" altLang="en-US" sz="1600" dirty="0" smtClean="0"/>
              <a:t>の位</a:t>
            </a:r>
            <a:endParaRPr kumimoji="1" lang="ja-JP" altLang="en-US" sz="1600" dirty="0"/>
          </a:p>
        </p:txBody>
      </p:sp>
      <p:sp>
        <p:nvSpPr>
          <p:cNvPr id="19" name="四角形吹き出し 18"/>
          <p:cNvSpPr/>
          <p:nvPr/>
        </p:nvSpPr>
        <p:spPr>
          <a:xfrm>
            <a:off x="3230214" y="1297880"/>
            <a:ext cx="792000" cy="360040"/>
          </a:xfrm>
          <a:prstGeom prst="wedgeRectCallout">
            <a:avLst>
              <a:gd name="adj1" fmla="val 10012"/>
              <a:gd name="adj2" fmla="val 98866"/>
            </a:avLst>
          </a:prstGeom>
          <a:solidFill>
            <a:srgbClr val="FFFF99">
              <a:alpha val="50000"/>
            </a:srgbClr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1600" dirty="0" smtClean="0"/>
              <a:t>十</a:t>
            </a:r>
            <a:r>
              <a:rPr kumimoji="1" lang="ja-JP" altLang="en-US" sz="1600" dirty="0" smtClean="0"/>
              <a:t>の位</a:t>
            </a:r>
            <a:endParaRPr kumimoji="1" lang="ja-JP" altLang="en-US" sz="1600" dirty="0"/>
          </a:p>
        </p:txBody>
      </p:sp>
      <p:sp>
        <p:nvSpPr>
          <p:cNvPr id="28" name="四角形吹き出し 27"/>
          <p:cNvSpPr/>
          <p:nvPr/>
        </p:nvSpPr>
        <p:spPr>
          <a:xfrm>
            <a:off x="2439152" y="1297880"/>
            <a:ext cx="792000" cy="360040"/>
          </a:xfrm>
          <a:prstGeom prst="wedgeRectCallout">
            <a:avLst>
              <a:gd name="adj1" fmla="val 10012"/>
              <a:gd name="adj2" fmla="val 98866"/>
            </a:avLst>
          </a:prstGeom>
          <a:solidFill>
            <a:srgbClr val="CCFFFF">
              <a:alpha val="50000"/>
            </a:srgbClr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1600" dirty="0" smtClean="0"/>
              <a:t>百</a:t>
            </a:r>
            <a:r>
              <a:rPr kumimoji="1" lang="ja-JP" altLang="en-US" sz="1600" dirty="0" smtClean="0"/>
              <a:t>の位</a:t>
            </a:r>
            <a:endParaRPr kumimoji="1" lang="ja-JP" altLang="en-US" sz="1600" dirty="0"/>
          </a:p>
        </p:txBody>
      </p:sp>
      <p:cxnSp>
        <p:nvCxnSpPr>
          <p:cNvPr id="62" name="直線コネクタ 61"/>
          <p:cNvCxnSpPr/>
          <p:nvPr/>
        </p:nvCxnSpPr>
        <p:spPr>
          <a:xfrm>
            <a:off x="3711364" y="3698155"/>
            <a:ext cx="193237" cy="218913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線コネクタ 62"/>
          <p:cNvCxnSpPr/>
          <p:nvPr/>
        </p:nvCxnSpPr>
        <p:spPr>
          <a:xfrm>
            <a:off x="2980312" y="3732368"/>
            <a:ext cx="193237" cy="218913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1888848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26" presetClass="emph" presetSubtype="0" repeatCount="3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0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6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1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mph" presetSubtype="0" repeatCount="3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 tmFilter="0, 0; .2, .5; .8, .5; 1, 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9" dur="250" autoRev="1" fill="hold"/>
                                        <p:tgtEl>
                                          <p:spTgt spid="5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500"/>
                            </p:stCondLst>
                            <p:childTnLst>
                              <p:par>
                                <p:cTn id="8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000"/>
                            </p:stCondLst>
                            <p:childTnLst>
                              <p:par>
                                <p:cTn id="8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500"/>
                                        <p:tgtEl>
                                          <p:spTgt spid="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26" presetClass="emph" presetSubtype="0" repeatCount="300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7" dur="500" tmFilter="0, 0; .2, .5; .8, .5; 1, 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8" dur="250" autoRev="1" fill="hold"/>
                                        <p:tgtEl>
                                          <p:spTgt spid="5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500"/>
                            </p:stCondLst>
                            <p:childTnLst>
                              <p:par>
                                <p:cTn id="1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1000"/>
                            </p:stCondLst>
                            <p:childTnLst>
                              <p:par>
                                <p:cTn id="1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1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2500"/>
                            </p:stCondLst>
                            <p:childTnLst>
                              <p:par>
                                <p:cTn id="13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9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5" grpId="2"/>
      <p:bldP spid="33" grpId="0" animBg="1"/>
      <p:bldP spid="50" grpId="0" animBg="1"/>
      <p:bldP spid="50" grpId="1" animBg="1"/>
      <p:bldP spid="51" grpId="0" animBg="1"/>
      <p:bldP spid="51" grpId="1" animBg="1"/>
      <p:bldP spid="52" grpId="0" animBg="1"/>
      <p:bldP spid="52" grpId="1" animBg="1"/>
      <p:bldP spid="55" grpId="0"/>
      <p:bldP spid="56" grpId="0"/>
      <p:bldP spid="57" grpId="2"/>
      <p:bldP spid="57" grpId="3"/>
      <p:bldP spid="57" grpId="4"/>
      <p:bldP spid="58" grpId="0"/>
      <p:bldP spid="59" grpId="0"/>
      <p:bldP spid="4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" name="表 6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060295"/>
              </p:ext>
            </p:extLst>
          </p:nvPr>
        </p:nvGraphicFramePr>
        <p:xfrm>
          <a:off x="899585" y="1720847"/>
          <a:ext cx="792000" cy="46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000"/>
              </a:tblGrid>
              <a:tr h="15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D0FF">
                        <a:alpha val="49804"/>
                      </a:srgbClr>
                    </a:solidFill>
                  </a:tcPr>
                </a:tc>
              </a:tr>
              <a:tr h="15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D0FF">
                        <a:alpha val="49804"/>
                      </a:srgbClr>
                    </a:solidFill>
                  </a:tcPr>
                </a:tc>
              </a:tr>
              <a:tr h="15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D0FF">
                        <a:alpha val="49804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8" name="表 4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6802387"/>
              </p:ext>
            </p:extLst>
          </p:nvPr>
        </p:nvGraphicFramePr>
        <p:xfrm>
          <a:off x="1683721" y="1739872"/>
          <a:ext cx="792000" cy="46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000"/>
              </a:tblGrid>
              <a:tr h="15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>
                        <a:alpha val="50000"/>
                      </a:srgbClr>
                    </a:solidFill>
                  </a:tcPr>
                </a:tc>
              </a:tr>
              <a:tr h="15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>
                        <a:alpha val="50000"/>
                      </a:srgbClr>
                    </a:solidFill>
                  </a:tcPr>
                </a:tc>
              </a:tr>
              <a:tr h="15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7" name="表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1068111"/>
              </p:ext>
            </p:extLst>
          </p:nvPr>
        </p:nvGraphicFramePr>
        <p:xfrm>
          <a:off x="2457697" y="1740993"/>
          <a:ext cx="792000" cy="46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000"/>
              </a:tblGrid>
              <a:tr h="15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FF">
                        <a:alpha val="50000"/>
                      </a:srgbClr>
                    </a:solidFill>
                  </a:tcPr>
                </a:tc>
              </a:tr>
              <a:tr h="15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FF">
                        <a:alpha val="50000"/>
                      </a:srgbClr>
                    </a:solidFill>
                  </a:tcPr>
                </a:tc>
              </a:tr>
              <a:tr h="15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FF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表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5838463"/>
              </p:ext>
            </p:extLst>
          </p:nvPr>
        </p:nvGraphicFramePr>
        <p:xfrm>
          <a:off x="3234285" y="1739872"/>
          <a:ext cx="792000" cy="46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000"/>
              </a:tblGrid>
              <a:tr h="15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>
                        <a:alpha val="50000"/>
                      </a:srgbClr>
                    </a:solidFill>
                  </a:tcPr>
                </a:tc>
              </a:tr>
              <a:tr h="15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>
                        <a:alpha val="50000"/>
                      </a:srgbClr>
                    </a:solidFill>
                  </a:tcPr>
                </a:tc>
              </a:tr>
              <a:tr h="15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9"/>
            <a:ext cx="707379" cy="988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角丸四角形吹き出し 8"/>
          <p:cNvSpPr/>
          <p:nvPr/>
        </p:nvSpPr>
        <p:spPr>
          <a:xfrm>
            <a:off x="1324279" y="260649"/>
            <a:ext cx="3823785" cy="576063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en-US" altLang="ja-JP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498×75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　の筆算のしかた</a:t>
            </a:r>
            <a:endParaRPr kumimoji="0" lang="en-US" altLang="ja-JP" sz="2400" b="1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5463652"/>
              </p:ext>
            </p:extLst>
          </p:nvPr>
        </p:nvGraphicFramePr>
        <p:xfrm>
          <a:off x="4010049" y="1739872"/>
          <a:ext cx="792000" cy="46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000"/>
              </a:tblGrid>
              <a:tr h="15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FF">
                        <a:alpha val="50000"/>
                      </a:srgbClr>
                    </a:solidFill>
                  </a:tcPr>
                </a:tc>
              </a:tr>
              <a:tr h="15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FF">
                        <a:alpha val="50000"/>
                      </a:srgbClr>
                    </a:solidFill>
                  </a:tcPr>
                </a:tc>
              </a:tr>
              <a:tr h="15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FF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1130381"/>
              </p:ext>
            </p:extLst>
          </p:nvPr>
        </p:nvGraphicFramePr>
        <p:xfrm>
          <a:off x="913713" y="1736781"/>
          <a:ext cx="3899564" cy="46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6891"/>
                <a:gridCol w="776891"/>
                <a:gridCol w="776891"/>
                <a:gridCol w="776891"/>
                <a:gridCol w="792000"/>
              </a:tblGrid>
              <a:tr h="936000">
                <a:tc>
                  <a:txBody>
                    <a:bodyPr/>
                    <a:lstStyle/>
                    <a:p>
                      <a:pPr algn="ctr"/>
                      <a:endParaRPr kumimoji="1" lang="ja-JP" altLang="en-US" sz="5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54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４</a:t>
                      </a:r>
                      <a:endParaRPr kumimoji="1" lang="ja-JP" altLang="en-US" sz="5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54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９</a:t>
                      </a:r>
                      <a:endParaRPr kumimoji="1" lang="ja-JP" altLang="en-US" sz="5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54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８</a:t>
                      </a:r>
                      <a:endParaRPr kumimoji="1" lang="ja-JP" altLang="en-US" sz="5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36000"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54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×</a:t>
                      </a:r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54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７</a:t>
                      </a:r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54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５</a:t>
                      </a:r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36000"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36000"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36000"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5" name="正方形/長方形 4"/>
          <p:cNvSpPr/>
          <p:nvPr/>
        </p:nvSpPr>
        <p:spPr>
          <a:xfrm>
            <a:off x="3595504" y="3597304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b="1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４</a:t>
            </a:r>
            <a:endParaRPr lang="ja-JP" altLang="en-US" sz="2000" b="1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609275" y="836359"/>
            <a:ext cx="3005951" cy="224676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「五八</a:t>
            </a:r>
            <a:r>
              <a:rPr lang="en-US" altLang="ja-JP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40</a:t>
            </a:r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」の０を</a:t>
            </a:r>
            <a:endParaRPr lang="en-US" altLang="ja-JP" sz="20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一の位に書き、</a:t>
            </a:r>
            <a:endParaRPr lang="en-US" altLang="ja-JP" sz="20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４を十の位にくり上げる</a:t>
            </a:r>
            <a:endParaRPr lang="en-US" altLang="ja-JP" sz="20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000" dirty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「</a:t>
            </a:r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五九</a:t>
            </a:r>
            <a:r>
              <a:rPr lang="en-US" altLang="ja-JP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45</a:t>
            </a:r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」の</a:t>
            </a:r>
            <a:r>
              <a:rPr lang="en-US" altLang="ja-JP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45</a:t>
            </a:r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に</a:t>
            </a:r>
            <a:endParaRPr lang="en-US" altLang="ja-JP" sz="20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くり上げた４をたすと</a:t>
            </a:r>
            <a:r>
              <a:rPr lang="en-US" altLang="ja-JP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49</a:t>
            </a:r>
          </a:p>
          <a:p>
            <a:r>
              <a:rPr lang="ja-JP" altLang="en-US" sz="2000" dirty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「</a:t>
            </a:r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五四</a:t>
            </a:r>
            <a:r>
              <a:rPr lang="en-US" altLang="ja-JP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20</a:t>
            </a:r>
            <a:r>
              <a:rPr lang="ja-JP" altLang="en-US" sz="2000" dirty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」</a:t>
            </a:r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の</a:t>
            </a:r>
            <a:r>
              <a:rPr lang="en-US" altLang="ja-JP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20</a:t>
            </a:r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に</a:t>
            </a:r>
            <a:endParaRPr lang="en-US" altLang="ja-JP" sz="20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くり上げた４をたすと</a:t>
            </a:r>
            <a:r>
              <a:rPr lang="en-US" altLang="ja-JP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24</a:t>
            </a:r>
            <a:endParaRPr lang="ja-JP" altLang="en-US" sz="20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5690544" y="375047"/>
            <a:ext cx="2762295" cy="461665"/>
          </a:xfrm>
          <a:prstGeom prst="rect">
            <a:avLst/>
          </a:prstGeom>
          <a:solidFill>
            <a:srgbClr val="FF99FF">
              <a:alpha val="50000"/>
            </a:srgbClr>
          </a:solidFill>
        </p:spPr>
        <p:txBody>
          <a:bodyPr wrap="none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一</a:t>
            </a:r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の位の５をかける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cxnSp>
        <p:nvCxnSpPr>
          <p:cNvPr id="37" name="直線矢印コネクタ 36"/>
          <p:cNvCxnSpPr/>
          <p:nvPr/>
        </p:nvCxnSpPr>
        <p:spPr>
          <a:xfrm flipV="1">
            <a:off x="3816077" y="2521305"/>
            <a:ext cx="493900" cy="331433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矢印コネクタ 38"/>
          <p:cNvCxnSpPr/>
          <p:nvPr/>
        </p:nvCxnSpPr>
        <p:spPr>
          <a:xfrm flipH="1" flipV="1">
            <a:off x="3621280" y="2546366"/>
            <a:ext cx="10127" cy="371272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矢印コネクタ 39"/>
          <p:cNvCxnSpPr/>
          <p:nvPr/>
        </p:nvCxnSpPr>
        <p:spPr>
          <a:xfrm flipH="1" flipV="1">
            <a:off x="3065857" y="2471512"/>
            <a:ext cx="436894" cy="446126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雲形吹き出し 49"/>
          <p:cNvSpPr/>
          <p:nvPr/>
        </p:nvSpPr>
        <p:spPr>
          <a:xfrm>
            <a:off x="4009008" y="2693101"/>
            <a:ext cx="1153390" cy="772309"/>
          </a:xfrm>
          <a:prstGeom prst="cloudCallout">
            <a:avLst/>
          </a:prstGeom>
          <a:solidFill>
            <a:schemeClr val="bg1"/>
          </a:solidFill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７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×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８＝５６</a:t>
            </a:r>
            <a:endParaRPr kumimoji="1" lang="ja-JP" altLang="en-US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1" name="雲形吹き出し 50"/>
          <p:cNvSpPr/>
          <p:nvPr/>
        </p:nvSpPr>
        <p:spPr>
          <a:xfrm>
            <a:off x="2322714" y="2744120"/>
            <a:ext cx="1153390" cy="772309"/>
          </a:xfrm>
          <a:prstGeom prst="cloudCallout">
            <a:avLst/>
          </a:prstGeom>
          <a:solidFill>
            <a:schemeClr val="bg1"/>
          </a:solidFill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７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×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９＝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63</a:t>
            </a:r>
            <a:endParaRPr kumimoji="1" lang="ja-JP" altLang="en-US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2" name="雲形吹き出し 51"/>
          <p:cNvSpPr/>
          <p:nvPr/>
        </p:nvSpPr>
        <p:spPr>
          <a:xfrm>
            <a:off x="2148153" y="2701896"/>
            <a:ext cx="1153390" cy="772309"/>
          </a:xfrm>
          <a:prstGeom prst="cloudCallout">
            <a:avLst/>
          </a:prstGeom>
          <a:solidFill>
            <a:schemeClr val="bg1"/>
          </a:solidFill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７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×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４＝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28</a:t>
            </a:r>
            <a:endParaRPr kumimoji="1" lang="ja-JP" altLang="en-US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4101896" y="3661292"/>
            <a:ext cx="628698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０</a:t>
            </a:r>
            <a:endParaRPr lang="ja-JP" altLang="en-US" sz="5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3316831" y="3668746"/>
            <a:ext cx="61747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９</a:t>
            </a:r>
            <a:endParaRPr lang="ja-JP" altLang="en-US" sz="5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2849492" y="3624502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b="1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４</a:t>
            </a:r>
            <a:endParaRPr lang="ja-JP" altLang="en-US" sz="2000" b="1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2562600" y="3690350"/>
            <a:ext cx="628698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４</a:t>
            </a:r>
            <a:endParaRPr lang="ja-JP" altLang="en-US" sz="5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1808476" y="3652577"/>
            <a:ext cx="58541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</a:t>
            </a:r>
            <a:endParaRPr lang="ja-JP" altLang="en-US" sz="5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" name="四角形吹き出し 2"/>
          <p:cNvSpPr/>
          <p:nvPr/>
        </p:nvSpPr>
        <p:spPr>
          <a:xfrm>
            <a:off x="4021277" y="1297880"/>
            <a:ext cx="792000" cy="360040"/>
          </a:xfrm>
          <a:prstGeom prst="wedgeRectCallout">
            <a:avLst>
              <a:gd name="adj1" fmla="val 10012"/>
              <a:gd name="adj2" fmla="val 98866"/>
            </a:avLst>
          </a:prstGeom>
          <a:solidFill>
            <a:srgbClr val="FF99FF">
              <a:alpha val="50000"/>
            </a:srgbClr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1600" dirty="0" smtClean="0"/>
              <a:t>一</a:t>
            </a:r>
            <a:r>
              <a:rPr kumimoji="1" lang="ja-JP" altLang="en-US" sz="1600" dirty="0" smtClean="0"/>
              <a:t>の位</a:t>
            </a:r>
            <a:endParaRPr kumimoji="1" lang="ja-JP" altLang="en-US" sz="1600" dirty="0"/>
          </a:p>
        </p:txBody>
      </p:sp>
      <p:sp>
        <p:nvSpPr>
          <p:cNvPr id="49" name="四角形吹き出し 48"/>
          <p:cNvSpPr/>
          <p:nvPr/>
        </p:nvSpPr>
        <p:spPr>
          <a:xfrm>
            <a:off x="1648090" y="1297880"/>
            <a:ext cx="792000" cy="360040"/>
          </a:xfrm>
          <a:prstGeom prst="wedgeRectCallout">
            <a:avLst>
              <a:gd name="adj1" fmla="val 10012"/>
              <a:gd name="adj2" fmla="val 98866"/>
            </a:avLst>
          </a:prstGeom>
          <a:solidFill>
            <a:srgbClr val="92D050">
              <a:alpha val="50000"/>
            </a:srgbClr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1600" dirty="0" smtClean="0"/>
              <a:t>千</a:t>
            </a:r>
            <a:r>
              <a:rPr kumimoji="1" lang="ja-JP" altLang="en-US" sz="1600" dirty="0" smtClean="0"/>
              <a:t>の位</a:t>
            </a:r>
            <a:endParaRPr kumimoji="1" lang="ja-JP" altLang="en-US" sz="1600" dirty="0"/>
          </a:p>
        </p:txBody>
      </p:sp>
      <p:sp>
        <p:nvSpPr>
          <p:cNvPr id="19" name="四角形吹き出し 18"/>
          <p:cNvSpPr/>
          <p:nvPr/>
        </p:nvSpPr>
        <p:spPr>
          <a:xfrm>
            <a:off x="3230214" y="1297880"/>
            <a:ext cx="792000" cy="360040"/>
          </a:xfrm>
          <a:prstGeom prst="wedgeRectCallout">
            <a:avLst>
              <a:gd name="adj1" fmla="val 10012"/>
              <a:gd name="adj2" fmla="val 98866"/>
            </a:avLst>
          </a:prstGeom>
          <a:solidFill>
            <a:srgbClr val="FFFF99">
              <a:alpha val="50000"/>
            </a:srgbClr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1600" dirty="0" smtClean="0"/>
              <a:t>十</a:t>
            </a:r>
            <a:r>
              <a:rPr kumimoji="1" lang="ja-JP" altLang="en-US" sz="1600" dirty="0" smtClean="0"/>
              <a:t>の位</a:t>
            </a:r>
            <a:endParaRPr kumimoji="1" lang="ja-JP" altLang="en-US" sz="1600" dirty="0"/>
          </a:p>
        </p:txBody>
      </p:sp>
      <p:sp>
        <p:nvSpPr>
          <p:cNvPr id="28" name="四角形吹き出し 27"/>
          <p:cNvSpPr/>
          <p:nvPr/>
        </p:nvSpPr>
        <p:spPr>
          <a:xfrm>
            <a:off x="2439152" y="1297880"/>
            <a:ext cx="792000" cy="360040"/>
          </a:xfrm>
          <a:prstGeom prst="wedgeRectCallout">
            <a:avLst>
              <a:gd name="adj1" fmla="val 10012"/>
              <a:gd name="adj2" fmla="val 98866"/>
            </a:avLst>
          </a:prstGeom>
          <a:solidFill>
            <a:srgbClr val="CCFFFF">
              <a:alpha val="50000"/>
            </a:srgbClr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1600" dirty="0" smtClean="0"/>
              <a:t>百</a:t>
            </a:r>
            <a:r>
              <a:rPr kumimoji="1" lang="ja-JP" altLang="en-US" sz="1600" dirty="0" smtClean="0"/>
              <a:t>の位</a:t>
            </a:r>
            <a:endParaRPr kumimoji="1" lang="ja-JP" altLang="en-US" sz="1600" dirty="0"/>
          </a:p>
        </p:txBody>
      </p:sp>
      <p:sp>
        <p:nvSpPr>
          <p:cNvPr id="29" name="正方形/長方形 28"/>
          <p:cNvSpPr/>
          <p:nvPr/>
        </p:nvSpPr>
        <p:spPr>
          <a:xfrm>
            <a:off x="5609275" y="3624502"/>
            <a:ext cx="3005951" cy="255454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「七八</a:t>
            </a:r>
            <a:r>
              <a:rPr lang="en-US" altLang="ja-JP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56</a:t>
            </a:r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」の６を</a:t>
            </a:r>
            <a:endParaRPr lang="en-US" altLang="ja-JP" sz="20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十の位に書き、</a:t>
            </a:r>
            <a:endParaRPr lang="en-US" altLang="ja-JP" sz="20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５を百の位にくり上げる</a:t>
            </a:r>
            <a:endParaRPr lang="en-US" altLang="ja-JP" sz="20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「七九</a:t>
            </a:r>
            <a:r>
              <a:rPr lang="en-US" altLang="ja-JP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63</a:t>
            </a:r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」の</a:t>
            </a:r>
            <a:r>
              <a:rPr lang="en-US" altLang="ja-JP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63</a:t>
            </a:r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に</a:t>
            </a:r>
            <a:endParaRPr lang="en-US" altLang="ja-JP" sz="20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くり上げた５をたすと</a:t>
            </a:r>
            <a:r>
              <a:rPr lang="en-US" altLang="ja-JP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68</a:t>
            </a:r>
          </a:p>
          <a:p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「七四</a:t>
            </a:r>
            <a:r>
              <a:rPr lang="en-US" altLang="ja-JP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28</a:t>
            </a:r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」の</a:t>
            </a:r>
            <a:r>
              <a:rPr lang="en-US" altLang="ja-JP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28</a:t>
            </a:r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に</a:t>
            </a:r>
            <a:endParaRPr lang="en-US" altLang="ja-JP" sz="20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くり上げた６をたすと</a:t>
            </a:r>
            <a:r>
              <a:rPr lang="en-US" altLang="ja-JP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34</a:t>
            </a:r>
          </a:p>
          <a:p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同じ位の数をたして</a:t>
            </a:r>
            <a:endParaRPr lang="en-US" altLang="ja-JP" sz="20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0" name="正方形/長方形 29"/>
          <p:cNvSpPr/>
          <p:nvPr/>
        </p:nvSpPr>
        <p:spPr>
          <a:xfrm>
            <a:off x="5690544" y="3163190"/>
            <a:ext cx="2743059" cy="461665"/>
          </a:xfrm>
          <a:prstGeom prst="rect">
            <a:avLst/>
          </a:prstGeom>
          <a:solidFill>
            <a:srgbClr val="FFFF99">
              <a:alpha val="50000"/>
            </a:srgbClr>
          </a:solidFill>
        </p:spPr>
        <p:txBody>
          <a:bodyPr wrap="none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十の位の７をかける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3319111" y="4601229"/>
            <a:ext cx="61747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６</a:t>
            </a:r>
            <a:endParaRPr lang="ja-JP" altLang="en-US" sz="5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2835152" y="4512412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b="1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５</a:t>
            </a:r>
            <a:endParaRPr lang="ja-JP" altLang="en-US" sz="2000" b="1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2592861" y="4592514"/>
            <a:ext cx="61747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８</a:t>
            </a:r>
            <a:endParaRPr lang="ja-JP" altLang="en-US" sz="5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1" name="正方形/長方形 40"/>
          <p:cNvSpPr/>
          <p:nvPr/>
        </p:nvSpPr>
        <p:spPr>
          <a:xfrm>
            <a:off x="2024244" y="4529800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b="1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６</a:t>
            </a:r>
            <a:endParaRPr lang="ja-JP" altLang="en-US" sz="2000" b="1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1006533" y="4575907"/>
            <a:ext cx="61747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３</a:t>
            </a:r>
            <a:endParaRPr lang="ja-JP" altLang="en-US" sz="5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1776473" y="4579736"/>
            <a:ext cx="628698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４</a:t>
            </a:r>
            <a:endParaRPr lang="ja-JP" altLang="en-US" sz="5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cxnSp>
        <p:nvCxnSpPr>
          <p:cNvPr id="16" name="直線コネクタ 15"/>
          <p:cNvCxnSpPr/>
          <p:nvPr/>
        </p:nvCxnSpPr>
        <p:spPr>
          <a:xfrm>
            <a:off x="913713" y="5499237"/>
            <a:ext cx="3913149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正方形/長方形 43"/>
          <p:cNvSpPr/>
          <p:nvPr/>
        </p:nvSpPr>
        <p:spPr>
          <a:xfrm>
            <a:off x="999110" y="5571340"/>
            <a:ext cx="61747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３</a:t>
            </a:r>
            <a:endParaRPr lang="ja-JP" altLang="en-US" sz="5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5" name="正方形/長方形 44"/>
          <p:cNvSpPr/>
          <p:nvPr/>
        </p:nvSpPr>
        <p:spPr>
          <a:xfrm>
            <a:off x="1801959" y="5571340"/>
            <a:ext cx="574196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７</a:t>
            </a:r>
            <a:endParaRPr lang="ja-JP" altLang="en-US" sz="5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2561526" y="5571340"/>
            <a:ext cx="61747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３</a:t>
            </a:r>
            <a:endParaRPr lang="ja-JP" altLang="en-US" sz="5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7" name="正方形/長方形 46"/>
          <p:cNvSpPr/>
          <p:nvPr/>
        </p:nvSpPr>
        <p:spPr>
          <a:xfrm>
            <a:off x="3342735" y="5571340"/>
            <a:ext cx="61747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５</a:t>
            </a:r>
            <a:endParaRPr lang="ja-JP" altLang="en-US" sz="5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3" name="正方形/長方形 52"/>
          <p:cNvSpPr/>
          <p:nvPr/>
        </p:nvSpPr>
        <p:spPr>
          <a:xfrm>
            <a:off x="4118334" y="5571340"/>
            <a:ext cx="628698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０</a:t>
            </a:r>
            <a:endParaRPr lang="ja-JP" altLang="en-US" sz="5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4" name="正方形/長方形 53"/>
          <p:cNvSpPr/>
          <p:nvPr/>
        </p:nvSpPr>
        <p:spPr>
          <a:xfrm>
            <a:off x="2818553" y="5485652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b="1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１</a:t>
            </a:r>
            <a:endParaRPr lang="ja-JP" altLang="en-US" sz="2000" b="1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60" name="正方形/長方形 59"/>
          <p:cNvSpPr/>
          <p:nvPr/>
        </p:nvSpPr>
        <p:spPr>
          <a:xfrm>
            <a:off x="2079721" y="5460016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b="1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１</a:t>
            </a:r>
            <a:endParaRPr lang="ja-JP" altLang="en-US" sz="2000" b="1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62" name="四角形吹き出し 61"/>
          <p:cNvSpPr/>
          <p:nvPr/>
        </p:nvSpPr>
        <p:spPr>
          <a:xfrm>
            <a:off x="857027" y="1297880"/>
            <a:ext cx="792000" cy="360040"/>
          </a:xfrm>
          <a:prstGeom prst="wedgeRectCallout">
            <a:avLst>
              <a:gd name="adj1" fmla="val 10012"/>
              <a:gd name="adj2" fmla="val 98866"/>
            </a:avLst>
          </a:prstGeom>
          <a:solidFill>
            <a:srgbClr val="66FFFF">
              <a:alpha val="50000"/>
            </a:srgbClr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1600" dirty="0" smtClean="0"/>
              <a:t>万の位</a:t>
            </a:r>
            <a:endParaRPr kumimoji="1" lang="ja-JP" altLang="en-US" sz="1600" dirty="0"/>
          </a:p>
        </p:txBody>
      </p:sp>
      <p:cxnSp>
        <p:nvCxnSpPr>
          <p:cNvPr id="63" name="直線コネクタ 62"/>
          <p:cNvCxnSpPr/>
          <p:nvPr/>
        </p:nvCxnSpPr>
        <p:spPr>
          <a:xfrm>
            <a:off x="3724175" y="3726338"/>
            <a:ext cx="193237" cy="218913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直線コネクタ 63"/>
          <p:cNvCxnSpPr/>
          <p:nvPr/>
        </p:nvCxnSpPr>
        <p:spPr>
          <a:xfrm>
            <a:off x="2962423" y="3746813"/>
            <a:ext cx="193237" cy="218913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直線コネクタ 64"/>
          <p:cNvCxnSpPr/>
          <p:nvPr/>
        </p:nvCxnSpPr>
        <p:spPr>
          <a:xfrm>
            <a:off x="2962284" y="4603010"/>
            <a:ext cx="193237" cy="218913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直線コネクタ 65"/>
          <p:cNvCxnSpPr/>
          <p:nvPr/>
        </p:nvCxnSpPr>
        <p:spPr>
          <a:xfrm>
            <a:off x="2142012" y="4613247"/>
            <a:ext cx="193237" cy="218913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正方形/長方形 66"/>
          <p:cNvSpPr/>
          <p:nvPr/>
        </p:nvSpPr>
        <p:spPr>
          <a:xfrm>
            <a:off x="4996021" y="6204944"/>
            <a:ext cx="3877985" cy="461665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lvl="0"/>
            <a:r>
              <a:rPr lang="ja-JP" altLang="en-US" sz="2400" b="1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４９８</a:t>
            </a:r>
            <a:r>
              <a:rPr lang="en-US" altLang="ja-JP" sz="2400" b="1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×</a:t>
            </a:r>
            <a:r>
              <a:rPr lang="ja-JP" altLang="en-US" sz="2400" b="1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７５＝３７３５０</a:t>
            </a:r>
            <a:endParaRPr lang="ja-JP" altLang="en-US" sz="2400" b="1" dirty="0">
              <a:solidFill>
                <a:srgbClr val="000000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869663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6" presetClass="emph" presetSubtype="0" repeatCount="3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 tmFilter="0, 0; .2, .5; .8, .5; 1, 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250" autoRev="1" fill="hold"/>
                                        <p:tgtEl>
                                          <p:spTgt spid="3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6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 tmFilter="0, 0; .2, .5; .8, .5; 1, 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2" dur="250" autoRev="1" fill="hold"/>
                                        <p:tgtEl>
                                          <p:spTgt spid="3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6" presetClass="emph" presetSubtype="0" repeatCount="3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 tmFilter="0, 0; .2, .5; .8, .5; 1, 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0" dur="250" autoRev="1" fill="hold"/>
                                        <p:tgtEl>
                                          <p:spTgt spid="4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500"/>
                            </p:stCondLst>
                            <p:childTnLst>
                              <p:par>
                                <p:cTn id="8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2000"/>
                            </p:stCondLst>
                            <p:childTnLst>
                              <p:par>
                                <p:cTn id="8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8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500"/>
                            </p:stCondLst>
                            <p:childTnLst>
                              <p:par>
                                <p:cTn id="11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0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26" presetClass="emph" presetSubtype="0" repeatCount="3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500" tmFilter="0, 0; .2, .5; .8, .5; 1, 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7" dur="250" autoRev="1" fill="hold"/>
                                        <p:tgtEl>
                                          <p:spTgt spid="4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3000"/>
                            </p:stCondLst>
                            <p:childTnLst>
                              <p:par>
                                <p:cTn id="1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1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4500"/>
                            </p:stCondLst>
                            <p:childTnLst>
                              <p:par>
                                <p:cTn id="13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9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2" dur="500"/>
                                        <p:tgtEl>
                                          <p:spTgt spid="2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2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500"/>
                            </p:stCondLst>
                            <p:childTnLst>
                              <p:par>
                                <p:cTn id="16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1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500"/>
                            </p:stCondLst>
                            <p:childTnLst>
                              <p:par>
                                <p:cTn id="17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0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5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0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animBg="1"/>
      <p:bldP spid="50" grpId="1" animBg="1"/>
      <p:bldP spid="51" grpId="0" animBg="1"/>
      <p:bldP spid="51" grpId="1" animBg="1"/>
      <p:bldP spid="52" grpId="1" animBg="1"/>
      <p:bldP spid="52" grpId="2" animBg="1"/>
      <p:bldP spid="30" grpId="0" animBg="1"/>
      <p:bldP spid="35" grpId="0"/>
      <p:bldP spid="36" grpId="0"/>
      <p:bldP spid="36" grpId="1"/>
      <p:bldP spid="36" grpId="2"/>
      <p:bldP spid="38" grpId="0"/>
      <p:bldP spid="41" grpId="0"/>
      <p:bldP spid="41" grpId="1"/>
      <p:bldP spid="41" grpId="2"/>
      <p:bldP spid="42" grpId="0"/>
      <p:bldP spid="43" grpId="0"/>
      <p:bldP spid="44" grpId="0"/>
      <p:bldP spid="45" grpId="0"/>
      <p:bldP spid="46" grpId="0"/>
      <p:bldP spid="47" grpId="0"/>
      <p:bldP spid="53" grpId="0"/>
      <p:bldP spid="54" grpId="0"/>
      <p:bldP spid="60" grpId="0"/>
      <p:bldP spid="62" grpId="0" animBg="1"/>
      <p:bldP spid="67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4.1|4|4|6.2|2|4.7|3.5|2.4|3|4.5|2.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5|4|4|3.4|5.4|2.9|3.5|4|2.9|2.7|3.7|5|2.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|2.7|3.3|3.9|6.2|1.4|4.1|2.9|3.6|4.2|5.4|1.6|4|5.4|4|4.9|4.6|2.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1|2.3|2.4|3.4|4.9|1.8|3.3|4.1|2.7|4.1|7.7|1.5|2.1|2.6|2.5|4|9.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2.1|2.5|3|4|6.4|1.8|1.9|3|3.3|3.9|6.3|1.6|2.2|3.1|3.3|6.7|2.4|1.7|2.2|2.1|2.8|2.5|2.3|2.4"/>
</p:tagLst>
</file>

<file path=ppt/theme/theme1.xml><?xml version="1.0" encoding="utf-8"?>
<a:theme xmlns:a="http://schemas.openxmlformats.org/drawingml/2006/main" name="フラッシュ１">
  <a:themeElements>
    <a:clrScheme name="フラッシュ１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フラッシュ１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28575">
          <a:solidFill>
            <a:srgbClr val="FF99FF"/>
          </a:solidFill>
          <a:prstDash val="solid"/>
        </a:ln>
      </a:spPr>
      <a:bodyPr rtlCol="0" anchor="ctr"/>
      <a:lstStyle>
        <a:defPPr algn="ctr">
          <a:defRPr kumimoji="1" dirty="0"/>
        </a:defPPr>
      </a:lstStyle>
      <a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a:style>
    </a:spDef>
    <a:lnDef>
      <a:spPr>
        <a:ln w="381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フラッシュ１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17864</TotalTime>
  <Words>611</Words>
  <Application>Microsoft Office PowerPoint</Application>
  <PresentationFormat>画面に合わせる (4:3)</PresentationFormat>
  <Paragraphs>181</Paragraphs>
  <Slides>6</Slides>
  <Notes>6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4" baseType="lpstr">
      <vt:lpstr>AR P丸ゴシック体E</vt:lpstr>
      <vt:lpstr>AR P丸ゴシック体M</vt:lpstr>
      <vt:lpstr>Arial</vt:lpstr>
      <vt:lpstr>AR丸ゴシック体M</vt:lpstr>
      <vt:lpstr>Calibri</vt:lpstr>
      <vt:lpstr>ＭＳ Ｐゴシック</vt:lpstr>
      <vt:lpstr>HG丸ｺﾞｼｯｸM-PRO</vt:lpstr>
      <vt:lpstr>フラッシュ１</vt:lpstr>
      <vt:lpstr>３年「かけ算の筆算」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仕事算</dc:title>
  <dc:creator>小泉 浩</dc:creator>
  <cp:lastModifiedBy>小泉 浩</cp:lastModifiedBy>
  <cp:revision>494</cp:revision>
  <dcterms:created xsi:type="dcterms:W3CDTF">2015-06-25T04:58:05Z</dcterms:created>
  <dcterms:modified xsi:type="dcterms:W3CDTF">2020-09-01T03:05:21Z</dcterms:modified>
</cp:coreProperties>
</file>