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8" r:id="rId2"/>
    <p:sldId id="289" r:id="rId3"/>
    <p:sldId id="308" r:id="rId4"/>
    <p:sldId id="310" r:id="rId5"/>
    <p:sldId id="309" r:id="rId6"/>
    <p:sldId id="311" r:id="rId7"/>
    <p:sldId id="307" r:id="rId8"/>
    <p:sldId id="312" r:id="rId9"/>
    <p:sldId id="313" r:id="rId10"/>
  </p:sldIdLst>
  <p:sldSz cx="9144000" cy="6858000" type="screen4x3"/>
  <p:notesSz cx="6858000" cy="9144000"/>
  <p:embeddedFontLst>
    <p:embeddedFont>
      <p:font typeface="AR P教科書体M" panose="03000600000000000000" pitchFamily="66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G丸ｺﾞｼｯｸM-PRO" panose="020F0600000000000000" pitchFamily="50" charset="-128"/>
      <p:regular r:id="rId17"/>
    </p:embeddedFont>
    <p:embeddedFont>
      <p:font typeface="AR P丸ゴシック体M" panose="020F0600000000000000" pitchFamily="50" charset="-128"/>
      <p:regular r:id="rId18"/>
    </p:embeddedFont>
    <p:embeddedFont>
      <p:font typeface="AR P丸ゴシック体E" panose="020F0900000000000000" pitchFamily="50" charset="-128"/>
      <p:regular r:id="rId1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FF"/>
    <a:srgbClr val="FFFF99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 autoAdjust="0"/>
    <p:restoredTop sz="94424" autoAdjust="0"/>
  </p:normalViewPr>
  <p:slideViewPr>
    <p:cSldViewPr>
      <p:cViewPr varScale="1">
        <p:scale>
          <a:sx n="66" d="100"/>
          <a:sy n="66" d="100"/>
        </p:scale>
        <p:origin x="402" y="78"/>
      </p:cViewPr>
      <p:guideLst>
        <p:guide pos="2925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2020/8/26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ニュートン算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198365"/>
            <a:ext cx="8579296" cy="25965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算数の文章問題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給水と排水・</a:t>
            </a:r>
            <a:r>
              <a:rPr lang="ja-JP" altLang="en-US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草と草食</a:t>
            </a:r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動物</a:t>
            </a:r>
            <a:endParaRPr lang="en-US" altLang="ja-JP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行列とチケット売り場</a:t>
            </a:r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</a:t>
            </a:r>
            <a:endParaRPr lang="en-US" altLang="ja-JP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17288" y="5425072"/>
            <a:ext cx="2222664" cy="89629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917288" y="4887390"/>
            <a:ext cx="2222664" cy="14339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222925" y="4637281"/>
            <a:ext cx="250918" cy="537681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2133312" y="6057551"/>
            <a:ext cx="430145" cy="537681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58" y="5491632"/>
            <a:ext cx="3954016" cy="11318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345606" cy="1905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157040" y="1062811"/>
            <a:ext cx="7663432" cy="970133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ニュートン算は、一方は増加し、他方は減少するという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種類の要素によって起きる数量の変化を求めたり、それに要する時間を求めたり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する問題です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" name="横巻き 3"/>
          <p:cNvSpPr/>
          <p:nvPr/>
        </p:nvSpPr>
        <p:spPr>
          <a:xfrm>
            <a:off x="1157040" y="260648"/>
            <a:ext cx="2385078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ニュートン算</a:t>
            </a:r>
            <a:r>
              <a:rPr lang="ja-JP" altLang="en-US" sz="2400" b="1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</a:p>
        </p:txBody>
      </p:sp>
      <p:sp>
        <p:nvSpPr>
          <p:cNvPr id="16" name="横巻き 15"/>
          <p:cNvSpPr/>
          <p:nvPr/>
        </p:nvSpPr>
        <p:spPr>
          <a:xfrm>
            <a:off x="1157040" y="2162246"/>
            <a:ext cx="2910904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ニュートン算の</a:t>
            </a:r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lang="ja-JP" altLang="en-US" sz="2400" b="1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259632" y="2953711"/>
            <a:ext cx="7462589" cy="90767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★はじめの量、入る量、出る量をもとに計算します。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★はじめの量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（出る量－入る量）＝時間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31767" y="4980921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431767" y="4440921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647791" y="4170921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2557791" y="5737065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883586" y="3931888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989791" y="5879018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毎分１０Ｌ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542257" y="540793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２００Ｌ</a:t>
            </a:r>
            <a:endParaRPr lang="ja-JP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16" grpId="0" animBg="1"/>
      <p:bldP spid="1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419872" y="3248920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475279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毎分５Ｌの割合で水が流れこんでいる水そう</a:t>
            </a:r>
            <a:r>
              <a:rPr kumimoji="0" lang="ja-JP" altLang="en-US" sz="2400" kern="0" dirty="0" err="1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あります。この水そうに水が２００Ｌ入っているときから、毎分１０Ｌの割合で水をくみ出すと、水そうの水は何分で空になりますか。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5836463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はじめにあった量、入る量、出る量を表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の中に入れます。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10544"/>
              </p:ext>
            </p:extLst>
          </p:nvPr>
        </p:nvGraphicFramePr>
        <p:xfrm>
          <a:off x="467544" y="2296478"/>
          <a:ext cx="216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はじめ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２００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L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入る量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L</a:t>
                      </a:r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出る量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１０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L</a:t>
                      </a:r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419872" y="2708920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635896" y="2438920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3545896" y="4005064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871691" y="2199887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77896" y="4147017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毎分１０Ｌ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530362" y="367593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２００Ｌ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2297991" y="52924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5856509" y="2978919"/>
            <a:ext cx="2459907" cy="1097121"/>
          </a:xfrm>
          <a:prstGeom prst="wedgeRoundRectCallout">
            <a:avLst>
              <a:gd name="adj1" fmla="val -60334"/>
              <a:gd name="adj2" fmla="val 2694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水が出ていく方が量が多いので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、だんだん</a:t>
            </a:r>
            <a:r>
              <a:rPr kumimoji="0" lang="ja-JP" altLang="en-US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水の量は減っていきます。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6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3" grpId="0" animBg="1"/>
      <p:bldP spid="6" grpId="0" animBg="1"/>
      <p:bldP spid="8" grpId="0" animBg="1"/>
      <p:bldP spid="7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419872" y="3248920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475279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毎分５Ｌの割合で水が流れこんでいる水そう</a:t>
            </a:r>
            <a:r>
              <a:rPr kumimoji="0" lang="ja-JP" altLang="en-US" sz="2400" kern="0" dirty="0" err="1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あります。この水そうに水が２００Ｌ入っているときから、毎分１０Ｌの割合で水をくみ出すと、水そうの水は何分で空になりますか。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5836463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はじめにあった量、入る量、出る量を表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の中に入れます。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31168"/>
              </p:ext>
            </p:extLst>
          </p:nvPr>
        </p:nvGraphicFramePr>
        <p:xfrm>
          <a:off x="467544" y="2296478"/>
          <a:ext cx="216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はじめ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２００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L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入る量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L</a:t>
                      </a:r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出る量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１０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L</a:t>
                      </a:r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419872" y="2708920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635896" y="2438920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3545896" y="4005064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871691" y="2199887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77896" y="4147017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毎分１０Ｌ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530362" y="367593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２００Ｌ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2297991" y="52924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99273" y="4905224"/>
            <a:ext cx="508833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はじめに２００Ｌあった水が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１分間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　１０－５＝５</a:t>
            </a:r>
            <a:r>
              <a:rPr lang="en-US" altLang="ja-JP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</a:t>
            </a:r>
            <a:r>
              <a:rPr lang="en-US" altLang="ja-JP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r>
              <a:rPr lang="ja-JP" altLang="en-US" sz="2000" dirty="0" err="1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減っていくので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２００</a:t>
            </a:r>
            <a:r>
              <a:rPr lang="en-US" altLang="ja-JP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５＝４０</a:t>
            </a:r>
            <a:r>
              <a:rPr lang="en-US" altLang="ja-JP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、水そうの水は空になります。</a:t>
            </a:r>
            <a:endParaRPr kumimoji="1"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1314" y="4905224"/>
            <a:ext cx="10381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5856509" y="2978919"/>
            <a:ext cx="2459907" cy="1097121"/>
          </a:xfrm>
          <a:prstGeom prst="wedgeRoundRectCallout">
            <a:avLst>
              <a:gd name="adj1" fmla="val -60334"/>
              <a:gd name="adj2" fmla="val 2694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１分間に、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１０－５＝５（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L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）</a:t>
            </a:r>
            <a:r>
              <a:rPr kumimoji="0" lang="ja-JP" altLang="en-US" kern="0" dirty="0" err="1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減っていきます。</a:t>
            </a: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5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404663"/>
            <a:ext cx="7475279" cy="1080529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あるサッカー場の入口の前に、入場直前に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720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人の行列ができていて、毎分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人の人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がこの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行列に加わります。入場口が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個のときは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分で行列がなくなりました。入場口が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個に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なると、行列は何分でなくなりますか。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399833" y="1648629"/>
            <a:ext cx="5836463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行列の人数、並ぶ数、入場する数を表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の中に入れます。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61383"/>
              </p:ext>
            </p:extLst>
          </p:nvPr>
        </p:nvGraphicFramePr>
        <p:xfrm>
          <a:off x="467544" y="2296478"/>
          <a:ext cx="25202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行列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７２０人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並ぶ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１２人ずつ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入場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□人ずつ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419872" y="3248920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419872" y="2708920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3635896" y="2438920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3545896" y="4005064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871691" y="2199887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毎分１２人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977896" y="414701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毎分□人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530362" y="3675931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７２０人</a:t>
            </a:r>
            <a:endParaRPr lang="ja-JP" altLang="en-US" sz="2000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5911598" y="2880439"/>
            <a:ext cx="2649396" cy="1097121"/>
          </a:xfrm>
          <a:prstGeom prst="wedgeRoundRectCallout">
            <a:avLst>
              <a:gd name="adj1" fmla="val -59577"/>
              <a:gd name="adj2" fmla="val 25620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３０分で行列がなくなることから、１分間に何人が入場できるか考えます。</a:t>
            </a: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74091"/>
              </p:ext>
            </p:extLst>
          </p:nvPr>
        </p:nvGraphicFramePr>
        <p:xfrm>
          <a:off x="398726" y="5443161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395536" y="4952394"/>
            <a:ext cx="2592000" cy="1138566"/>
            <a:chOff x="1867887" y="2217804"/>
            <a:chExt cx="4680000" cy="1138566"/>
          </a:xfrm>
        </p:grpSpPr>
        <p:sp>
          <p:nvSpPr>
            <p:cNvPr id="19" name="円弧 1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560120" y="2217804"/>
              <a:ext cx="13637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７２０人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973022" y="4926059"/>
            <a:ext cx="1368000" cy="1199777"/>
            <a:chOff x="1867887" y="2156593"/>
            <a:chExt cx="4680000" cy="1199777"/>
          </a:xfrm>
        </p:grpSpPr>
        <p:sp>
          <p:nvSpPr>
            <p:cNvPr id="23" name="円弧 22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３０分で並ぶ人数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 flipV="1">
            <a:off x="395536" y="5053225"/>
            <a:ext cx="3945486" cy="1220438"/>
            <a:chOff x="1867887" y="2269517"/>
            <a:chExt cx="4680000" cy="1086853"/>
          </a:xfrm>
        </p:grpSpPr>
        <p:sp>
          <p:nvSpPr>
            <p:cNvPr id="26" name="円弧 2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 rot="10800000">
              <a:off x="3022228" y="2269517"/>
              <a:ext cx="2396102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入場口１個で３０分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4507442" y="4688288"/>
            <a:ext cx="4372635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人が行列に並ぶので、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　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12×30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360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（人）が行列に並びます。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分間で行列がなくなるので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720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＋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360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）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÷30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36(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36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人ずつ入場できることがわかります。</a:t>
            </a:r>
            <a:endParaRPr kumimoji="1"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36553" y="4226623"/>
            <a:ext cx="10381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19696" y="5438242"/>
            <a:ext cx="73930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360</a:t>
            </a:r>
            <a:r>
              <a:rPr lang="ja-JP" altLang="en-US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人</a:t>
            </a:r>
            <a:endParaRPr lang="ja-JP" altLang="en-US" sz="1600" b="1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80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28" grpId="0" animBg="1"/>
      <p:bldP spid="2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404663"/>
            <a:ext cx="7475279" cy="1080529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あるサッカー場の入口の前に、入場直前に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720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人の行列ができていて、毎分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人の人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がこの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行列に加わります。入場口が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個のときは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分で行列がなくなりました。入場口が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個に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なると、行列は何分でなくなりますか。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399833" y="1648629"/>
            <a:ext cx="5836463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入場口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個で入場できる人数がわかりました。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64428"/>
              </p:ext>
            </p:extLst>
          </p:nvPr>
        </p:nvGraphicFramePr>
        <p:xfrm>
          <a:off x="467544" y="2296478"/>
          <a:ext cx="25202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行列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７２０人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並ぶ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１２人ずつ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入場口</a:t>
                      </a:r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1</a:t>
                      </a:r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個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３６人ずつ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419872" y="3248920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419872" y="2708920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3635896" y="2438920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3545896" y="4005064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871691" y="2199887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毎分１２人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683422" y="4151012"/>
            <a:ext cx="133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毎分７２人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530362" y="3675931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７２０人</a:t>
            </a:r>
            <a:endParaRPr lang="ja-JP" altLang="en-US" sz="2000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6027060" y="2488060"/>
            <a:ext cx="2649396" cy="1097121"/>
          </a:xfrm>
          <a:prstGeom prst="wedgeRoundRectCallout">
            <a:avLst>
              <a:gd name="adj1" fmla="val -59577"/>
              <a:gd name="adj2" fmla="val 25620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入場口が２個になると、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分間に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36×2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72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err="1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入場できます。</a:t>
            </a: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59065" y="4689080"/>
            <a:ext cx="4372635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入場口を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個にすると、毎分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人が行列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に並び、毎分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人が入場できるので、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分間に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</a:t>
            </a:r>
            <a:r>
              <a:rPr lang="ja-JP" altLang="en-US" sz="2000" dirty="0" err="1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行列がなく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なっていきます。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720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人並んでいたので、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720÷60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12(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　（答え）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endParaRPr kumimoji="1"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24935" y="3080092"/>
            <a:ext cx="1044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9" name="下矢印 28"/>
          <p:cNvSpPr/>
          <p:nvPr/>
        </p:nvSpPr>
        <p:spPr>
          <a:xfrm>
            <a:off x="4075442" y="3997569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34236"/>
              </p:ext>
            </p:extLst>
          </p:nvPr>
        </p:nvGraphicFramePr>
        <p:xfrm>
          <a:off x="467544" y="3595334"/>
          <a:ext cx="25202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行列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７２０人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並ぶ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１２人ずつ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入場口２個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７２人ずつ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正方形/長方形 30"/>
          <p:cNvSpPr/>
          <p:nvPr/>
        </p:nvSpPr>
        <p:spPr>
          <a:xfrm>
            <a:off x="1796370" y="4377090"/>
            <a:ext cx="1044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35267" y="4739249"/>
            <a:ext cx="10381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97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5" grpId="0" animBg="1"/>
      <p:bldP spid="28" grpId="0" animBg="1"/>
      <p:bldP spid="2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 ある牧場で５頭の牛を飼うと３０日で草がなくなりますが、６頭なら２０日で草がなくなります。このとき、８頭の牛を飼うと何日で草がなくなりますか。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6556543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はじめにあった草、はえる草、牛が食べる草を考えます。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19056"/>
              </p:ext>
            </p:extLst>
          </p:nvPr>
        </p:nvGraphicFramePr>
        <p:xfrm>
          <a:off x="467544" y="2296478"/>
          <a:ext cx="25202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はじめ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はえる草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食べる草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365054" y="2254397"/>
            <a:ext cx="5455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１頭の牛が１日に食べる草の量を①とします。</a:t>
            </a:r>
            <a:endParaRPr lang="en-US" altLang="ja-JP" sz="2000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５頭の牛が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日に食べる草の量は、５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×30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endParaRPr lang="en-US" altLang="ja-JP" dirty="0" smtClean="0"/>
          </a:p>
          <a:p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6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頭の牛が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日に食べる草の量は、６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×20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endParaRPr lang="en-US" altLang="ja-JP" sz="2000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962651" y="2572949"/>
            <a:ext cx="530915" cy="369332"/>
            <a:chOff x="4412646" y="3736095"/>
            <a:chExt cx="530915" cy="369332"/>
          </a:xfrm>
        </p:grpSpPr>
        <p:sp>
          <p:nvSpPr>
            <p:cNvPr id="6" name="円/楕円 5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150</a:t>
              </a:r>
            </a:p>
          </p:txBody>
        </p:sp>
      </p:grp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43788"/>
              </p:ext>
            </p:extLst>
          </p:nvPr>
        </p:nvGraphicFramePr>
        <p:xfrm>
          <a:off x="1584847" y="4141989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5" name="グループ化 34"/>
          <p:cNvGrpSpPr/>
          <p:nvPr/>
        </p:nvGrpSpPr>
        <p:grpSpPr>
          <a:xfrm>
            <a:off x="1581657" y="3651222"/>
            <a:ext cx="2592000" cy="1138566"/>
            <a:chOff x="1867887" y="2217804"/>
            <a:chExt cx="4680000" cy="1138566"/>
          </a:xfrm>
        </p:grpSpPr>
        <p:sp>
          <p:nvSpPr>
            <p:cNvPr id="36" name="円弧 3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159143" y="3624887"/>
            <a:ext cx="1368000" cy="1199777"/>
            <a:chOff x="1867887" y="2156593"/>
            <a:chExt cx="4680000" cy="1199777"/>
          </a:xfrm>
        </p:grpSpPr>
        <p:sp>
          <p:nvSpPr>
            <p:cNvPr id="39" name="円弧 3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３０日ではえる草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 flipV="1">
            <a:off x="1581657" y="3752052"/>
            <a:ext cx="3945486" cy="1138477"/>
            <a:chOff x="1867887" y="2342507"/>
            <a:chExt cx="4680000" cy="1013863"/>
          </a:xfrm>
        </p:grpSpPr>
        <p:sp>
          <p:nvSpPr>
            <p:cNvPr id="42" name="円弧 41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正方形/長方形 42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5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頭が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30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396347" y="4522883"/>
            <a:ext cx="530915" cy="369332"/>
            <a:chOff x="4412646" y="3736095"/>
            <a:chExt cx="530915" cy="369332"/>
          </a:xfrm>
        </p:grpSpPr>
        <p:sp>
          <p:nvSpPr>
            <p:cNvPr id="46" name="円/楕円 45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150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7948137" y="2900728"/>
            <a:ext cx="530915" cy="369332"/>
            <a:chOff x="4412646" y="3736095"/>
            <a:chExt cx="530915" cy="369332"/>
          </a:xfrm>
        </p:grpSpPr>
        <p:sp>
          <p:nvSpPr>
            <p:cNvPr id="49" name="円/楕円 48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07275"/>
              </p:ext>
            </p:extLst>
          </p:nvPr>
        </p:nvGraphicFramePr>
        <p:xfrm>
          <a:off x="1584847" y="5526312"/>
          <a:ext cx="35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972000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2" name="グループ化 71"/>
          <p:cNvGrpSpPr/>
          <p:nvPr/>
        </p:nvGrpSpPr>
        <p:grpSpPr>
          <a:xfrm>
            <a:off x="1583054" y="5035545"/>
            <a:ext cx="2592000" cy="1138566"/>
            <a:chOff x="1867887" y="2217804"/>
            <a:chExt cx="4680000" cy="1138566"/>
          </a:xfrm>
        </p:grpSpPr>
        <p:sp>
          <p:nvSpPr>
            <p:cNvPr id="73" name="円弧 72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160540" y="4958971"/>
            <a:ext cx="972000" cy="1234776"/>
            <a:chOff x="1867887" y="2121594"/>
            <a:chExt cx="4680000" cy="1234776"/>
          </a:xfrm>
        </p:grpSpPr>
        <p:sp>
          <p:nvSpPr>
            <p:cNvPr id="76" name="円弧 7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967452" y="2121594"/>
              <a:ext cx="44570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２０日で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 flipV="1">
            <a:off x="1583054" y="5151614"/>
            <a:ext cx="3564000" cy="1128910"/>
            <a:chOff x="1867887" y="2351027"/>
            <a:chExt cx="4680000" cy="1005343"/>
          </a:xfrm>
        </p:grpSpPr>
        <p:sp>
          <p:nvSpPr>
            <p:cNvPr id="79" name="円弧 7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正方形/長方形 79"/>
            <p:cNvSpPr/>
            <p:nvPr/>
          </p:nvSpPr>
          <p:spPr>
            <a:xfrm rot="10800000">
              <a:off x="2183191" y="2351027"/>
              <a:ext cx="4034771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６頭が２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306660" y="5926581"/>
            <a:ext cx="530915" cy="369332"/>
            <a:chOff x="4412646" y="3736095"/>
            <a:chExt cx="530915" cy="369332"/>
          </a:xfrm>
        </p:grpSpPr>
        <p:sp>
          <p:nvSpPr>
            <p:cNvPr id="82" name="円/楕円 81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>
            <a:off x="5544847" y="4501989"/>
            <a:ext cx="0" cy="118800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5147055" y="5689656"/>
            <a:ext cx="411545" cy="2052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角丸四角形吹き出し 87"/>
          <p:cNvSpPr/>
          <p:nvPr/>
        </p:nvSpPr>
        <p:spPr>
          <a:xfrm>
            <a:off x="5826578" y="4547931"/>
            <a:ext cx="2993893" cy="1732593"/>
          </a:xfrm>
          <a:prstGeom prst="wedgeRoundRectCallout">
            <a:avLst>
              <a:gd name="adj1" fmla="val -58211"/>
              <a:gd name="adj2" fmla="val 1448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（日）で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－　　＝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えるので、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③の草が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えることがわかります。　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5896975" y="4958971"/>
            <a:ext cx="530915" cy="369332"/>
            <a:chOff x="4412646" y="3736095"/>
            <a:chExt cx="530915" cy="369332"/>
          </a:xfrm>
        </p:grpSpPr>
        <p:sp>
          <p:nvSpPr>
            <p:cNvPr id="90" name="円/楕円 89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150</a:t>
              </a: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6741369" y="4958971"/>
            <a:ext cx="530915" cy="369332"/>
            <a:chOff x="4412646" y="3736095"/>
            <a:chExt cx="530915" cy="369332"/>
          </a:xfrm>
        </p:grpSpPr>
        <p:sp>
          <p:nvSpPr>
            <p:cNvPr id="93" name="円/楕円 92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7524118" y="4958971"/>
            <a:ext cx="556584" cy="369332"/>
            <a:chOff x="4412646" y="3736095"/>
            <a:chExt cx="417102" cy="369332"/>
          </a:xfrm>
        </p:grpSpPr>
        <p:sp>
          <p:nvSpPr>
            <p:cNvPr id="96" name="円/楕円 95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412646" y="373609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5193989" y="5808942"/>
            <a:ext cx="556584" cy="369332"/>
            <a:chOff x="4412646" y="3736095"/>
            <a:chExt cx="417102" cy="369332"/>
          </a:xfrm>
        </p:grpSpPr>
        <p:sp>
          <p:nvSpPr>
            <p:cNvPr id="99" name="円/楕円 98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412646" y="373609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578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 ある牧場で５頭の牛を飼うと３０日で草がなくなりますが、６頭なら２０日で草がなくなります。このとき、８頭の牛を飼うと何日で草がなくなりますか。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4158767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表の中に、はえる草の量③が入りました。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05683"/>
              </p:ext>
            </p:extLst>
          </p:nvPr>
        </p:nvGraphicFramePr>
        <p:xfrm>
          <a:off x="467544" y="2296478"/>
          <a:ext cx="25202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はじめ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はえる草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③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食べる草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43788"/>
              </p:ext>
            </p:extLst>
          </p:nvPr>
        </p:nvGraphicFramePr>
        <p:xfrm>
          <a:off x="1584847" y="4141989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5" name="グループ化 34"/>
          <p:cNvGrpSpPr/>
          <p:nvPr/>
        </p:nvGrpSpPr>
        <p:grpSpPr>
          <a:xfrm>
            <a:off x="1581657" y="3651222"/>
            <a:ext cx="2592000" cy="1138566"/>
            <a:chOff x="1867887" y="2217804"/>
            <a:chExt cx="4680000" cy="1138566"/>
          </a:xfrm>
        </p:grpSpPr>
        <p:sp>
          <p:nvSpPr>
            <p:cNvPr id="36" name="円弧 3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159143" y="3624887"/>
            <a:ext cx="1368000" cy="1199777"/>
            <a:chOff x="1867887" y="2156593"/>
            <a:chExt cx="4680000" cy="1199777"/>
          </a:xfrm>
        </p:grpSpPr>
        <p:sp>
          <p:nvSpPr>
            <p:cNvPr id="39" name="円弧 3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３０日ではえる草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 flipV="1">
            <a:off x="1581657" y="3752052"/>
            <a:ext cx="3945486" cy="1138477"/>
            <a:chOff x="1867887" y="2342507"/>
            <a:chExt cx="4680000" cy="1013863"/>
          </a:xfrm>
        </p:grpSpPr>
        <p:sp>
          <p:nvSpPr>
            <p:cNvPr id="42" name="円弧 41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正方形/長方形 42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5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頭が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30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396347" y="4522883"/>
            <a:ext cx="530915" cy="369332"/>
            <a:chOff x="4412646" y="3736095"/>
            <a:chExt cx="530915" cy="369332"/>
          </a:xfrm>
        </p:grpSpPr>
        <p:sp>
          <p:nvSpPr>
            <p:cNvPr id="46" name="円/楕円 45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150</a:t>
              </a:r>
            </a:p>
          </p:txBody>
        </p:sp>
      </p:grp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07275"/>
              </p:ext>
            </p:extLst>
          </p:nvPr>
        </p:nvGraphicFramePr>
        <p:xfrm>
          <a:off x="1584847" y="5526312"/>
          <a:ext cx="35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972000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2" name="グループ化 71"/>
          <p:cNvGrpSpPr/>
          <p:nvPr/>
        </p:nvGrpSpPr>
        <p:grpSpPr>
          <a:xfrm>
            <a:off x="1583054" y="5035545"/>
            <a:ext cx="2592000" cy="1138566"/>
            <a:chOff x="1867887" y="2217804"/>
            <a:chExt cx="4680000" cy="1138566"/>
          </a:xfrm>
        </p:grpSpPr>
        <p:sp>
          <p:nvSpPr>
            <p:cNvPr id="73" name="円弧 72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160540" y="4958971"/>
            <a:ext cx="972000" cy="1234776"/>
            <a:chOff x="1867887" y="2121594"/>
            <a:chExt cx="4680000" cy="1234776"/>
          </a:xfrm>
        </p:grpSpPr>
        <p:sp>
          <p:nvSpPr>
            <p:cNvPr id="76" name="円弧 7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967452" y="2121594"/>
              <a:ext cx="44570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２０日で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 flipV="1">
            <a:off x="1583054" y="5151614"/>
            <a:ext cx="3564000" cy="1128910"/>
            <a:chOff x="1867887" y="2351027"/>
            <a:chExt cx="4680000" cy="1005343"/>
          </a:xfrm>
        </p:grpSpPr>
        <p:sp>
          <p:nvSpPr>
            <p:cNvPr id="79" name="円弧 7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正方形/長方形 79"/>
            <p:cNvSpPr/>
            <p:nvPr/>
          </p:nvSpPr>
          <p:spPr>
            <a:xfrm rot="10800000">
              <a:off x="2183191" y="2351027"/>
              <a:ext cx="4034771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６頭が２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306660" y="5926581"/>
            <a:ext cx="530915" cy="369332"/>
            <a:chOff x="4412646" y="3736095"/>
            <a:chExt cx="530915" cy="369332"/>
          </a:xfrm>
        </p:grpSpPr>
        <p:sp>
          <p:nvSpPr>
            <p:cNvPr id="82" name="円/楕円 81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>
            <a:off x="5544847" y="4501989"/>
            <a:ext cx="0" cy="118800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5147055" y="5689656"/>
            <a:ext cx="411545" cy="2052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吹き出し 50"/>
          <p:cNvSpPr/>
          <p:nvPr/>
        </p:nvSpPr>
        <p:spPr>
          <a:xfrm>
            <a:off x="5847653" y="3043641"/>
            <a:ext cx="2993893" cy="1504291"/>
          </a:xfrm>
          <a:prstGeom prst="wedgeRoundRectCallout">
            <a:avLst>
              <a:gd name="adj1" fmla="val -66936"/>
              <a:gd name="adj2" fmla="val 833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日で③の草が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えること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がわかったので、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はえる草の量がわかります。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30×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③＝　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7035047" y="4071927"/>
            <a:ext cx="415497" cy="369332"/>
            <a:chOff x="4412646" y="3736095"/>
            <a:chExt cx="311372" cy="369332"/>
          </a:xfrm>
        </p:grpSpPr>
        <p:sp>
          <p:nvSpPr>
            <p:cNvPr id="53" name="円/楕円 52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597300" y="3340332"/>
            <a:ext cx="415497" cy="369332"/>
            <a:chOff x="4412646" y="3736095"/>
            <a:chExt cx="311372" cy="369332"/>
          </a:xfrm>
        </p:grpSpPr>
        <p:sp>
          <p:nvSpPr>
            <p:cNvPr id="56" name="円/楕円 55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58" name="角丸四角形吹き出し 57"/>
          <p:cNvSpPr/>
          <p:nvPr/>
        </p:nvSpPr>
        <p:spPr>
          <a:xfrm>
            <a:off x="5927977" y="4703918"/>
            <a:ext cx="2745613" cy="762780"/>
          </a:xfrm>
          <a:prstGeom prst="wedgeRoundRectCallout">
            <a:avLst>
              <a:gd name="adj1" fmla="val -61209"/>
              <a:gd name="adj2" fmla="val -4062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はじめにあった草の量は、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  －　   ＝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5927977" y="5072977"/>
            <a:ext cx="530915" cy="369332"/>
            <a:chOff x="4412646" y="3736095"/>
            <a:chExt cx="530915" cy="369332"/>
          </a:xfrm>
        </p:grpSpPr>
        <p:sp>
          <p:nvSpPr>
            <p:cNvPr id="60" name="円/楕円 59"/>
            <p:cNvSpPr/>
            <p:nvPr/>
          </p:nvSpPr>
          <p:spPr>
            <a:xfrm>
              <a:off x="4444103" y="3761144"/>
              <a:ext cx="468000" cy="319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412646" y="37360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150</a:t>
              </a: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6723642" y="5074788"/>
            <a:ext cx="415497" cy="369332"/>
            <a:chOff x="4412646" y="3736095"/>
            <a:chExt cx="311372" cy="369332"/>
          </a:xfrm>
        </p:grpSpPr>
        <p:sp>
          <p:nvSpPr>
            <p:cNvPr id="63" name="円/楕円 62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523994" y="5066957"/>
            <a:ext cx="415497" cy="369332"/>
            <a:chOff x="4412646" y="3736095"/>
            <a:chExt cx="311372" cy="369332"/>
          </a:xfrm>
        </p:grpSpPr>
        <p:sp>
          <p:nvSpPr>
            <p:cNvPr id="66" name="円/楕円 65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3267011" y="3317374"/>
            <a:ext cx="415497" cy="369332"/>
            <a:chOff x="4412646" y="3736095"/>
            <a:chExt cx="311372" cy="369332"/>
          </a:xfrm>
        </p:grpSpPr>
        <p:sp>
          <p:nvSpPr>
            <p:cNvPr id="69" name="円/楕円 68"/>
            <p:cNvSpPr/>
            <p:nvPr/>
          </p:nvSpPr>
          <p:spPr>
            <a:xfrm>
              <a:off x="4444103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276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1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 ある牧場で５頭の牛を飼うと３０日で草がなくなりますが、６頭なら２０日で草がなくなります。このとき、８頭の牛を飼うと何日で草がなくなりますか。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6844575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表の中に、はじめにあった草の量　　が入りました。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90241"/>
              </p:ext>
            </p:extLst>
          </p:nvPr>
        </p:nvGraphicFramePr>
        <p:xfrm>
          <a:off x="467544" y="2296478"/>
          <a:ext cx="25202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はじめ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はえる草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③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食べる草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ysClr val="windowText" lastClr="00000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⑧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0" name="グループ化 69"/>
          <p:cNvGrpSpPr/>
          <p:nvPr/>
        </p:nvGrpSpPr>
        <p:grpSpPr>
          <a:xfrm>
            <a:off x="4727861" y="1700196"/>
            <a:ext cx="415497" cy="369332"/>
            <a:chOff x="4412646" y="3736095"/>
            <a:chExt cx="311372" cy="369332"/>
          </a:xfrm>
        </p:grpSpPr>
        <p:sp>
          <p:nvSpPr>
            <p:cNvPr id="85" name="円/楕円 84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2122309" y="2293189"/>
            <a:ext cx="415497" cy="369332"/>
            <a:chOff x="4412646" y="3736095"/>
            <a:chExt cx="311372" cy="369332"/>
          </a:xfrm>
        </p:grpSpPr>
        <p:sp>
          <p:nvSpPr>
            <p:cNvPr id="89" name="円/楕円 88"/>
            <p:cNvSpPr/>
            <p:nvPr/>
          </p:nvSpPr>
          <p:spPr>
            <a:xfrm>
              <a:off x="4442856" y="3761143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91" name="正方形/長方形 90"/>
          <p:cNvSpPr/>
          <p:nvPr/>
        </p:nvSpPr>
        <p:spPr>
          <a:xfrm>
            <a:off x="3419872" y="2714171"/>
            <a:ext cx="2232248" cy="1434909"/>
          </a:xfrm>
          <a:prstGeom prst="rect">
            <a:avLst/>
          </a:prstGeom>
          <a:solidFill>
            <a:srgbClr val="99FF99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3419872" y="2708920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下矢印 92"/>
          <p:cNvSpPr/>
          <p:nvPr/>
        </p:nvSpPr>
        <p:spPr>
          <a:xfrm>
            <a:off x="3635896" y="2438920"/>
            <a:ext cx="252000" cy="540000"/>
          </a:xfrm>
          <a:prstGeom prst="downArrow">
            <a:avLst/>
          </a:prstGeom>
          <a:solidFill>
            <a:srgbClr val="99FF99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4" name="下矢印 93"/>
          <p:cNvSpPr/>
          <p:nvPr/>
        </p:nvSpPr>
        <p:spPr>
          <a:xfrm>
            <a:off x="3545896" y="4005064"/>
            <a:ext cx="432000" cy="540000"/>
          </a:xfrm>
          <a:prstGeom prst="downArrow">
            <a:avLst/>
          </a:prstGeom>
          <a:solidFill>
            <a:srgbClr val="99FF99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3871691" y="2199887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はえる量③</a:t>
            </a:r>
            <a:endParaRPr lang="ja-JP" altLang="en-US" sz="2000" dirty="0"/>
          </a:p>
        </p:txBody>
      </p:sp>
      <p:sp>
        <p:nvSpPr>
          <p:cNvPr id="96" name="正方形/長方形 95"/>
          <p:cNvSpPr/>
          <p:nvPr/>
        </p:nvSpPr>
        <p:spPr>
          <a:xfrm>
            <a:off x="3977896" y="4147017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8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頭が食べる量⑧</a:t>
            </a:r>
            <a:endParaRPr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4755323" y="3635732"/>
            <a:ext cx="415497" cy="369332"/>
            <a:chOff x="4412646" y="3736095"/>
            <a:chExt cx="311372" cy="369332"/>
          </a:xfrm>
        </p:grpSpPr>
        <p:sp>
          <p:nvSpPr>
            <p:cNvPr id="99" name="円/楕円 98"/>
            <p:cNvSpPr/>
            <p:nvPr/>
          </p:nvSpPr>
          <p:spPr>
            <a:xfrm>
              <a:off x="4442856" y="3746629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01" name="角丸四角形吹き出し 100"/>
          <p:cNvSpPr/>
          <p:nvPr/>
        </p:nvSpPr>
        <p:spPr>
          <a:xfrm>
            <a:off x="6027060" y="2488060"/>
            <a:ext cx="2649396" cy="1949052"/>
          </a:xfrm>
          <a:prstGeom prst="wedgeRoundRectCallout">
            <a:avLst>
              <a:gd name="adj1" fmla="val -59577"/>
              <a:gd name="adj2" fmla="val 25620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はじめの草の量が　　で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はえる草の量が③で、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頭の牛が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日に食べる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草の量は⑧だから、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水槽の問題と同じようにし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て解くことができます。</a:t>
            </a: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7812148" y="2578310"/>
            <a:ext cx="415497" cy="369332"/>
            <a:chOff x="4412646" y="3736095"/>
            <a:chExt cx="311372" cy="369332"/>
          </a:xfrm>
        </p:grpSpPr>
        <p:sp>
          <p:nvSpPr>
            <p:cNvPr id="103" name="円/楕円 102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4412646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1981142" y="4678960"/>
            <a:ext cx="4488951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　　あった草が、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１日に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⑧－③＝⑤</a:t>
            </a:r>
            <a:r>
              <a:rPr lang="ja-JP" altLang="en-US" sz="2000" dirty="0" err="1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減っていくので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⑤＝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12(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で、草はなくなります。　　　（答え）１２日</a:t>
            </a:r>
            <a:endParaRPr kumimoji="1"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01314" y="4905224"/>
            <a:ext cx="10381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107" name="グループ化 106"/>
          <p:cNvGrpSpPr/>
          <p:nvPr/>
        </p:nvGrpSpPr>
        <p:grpSpPr>
          <a:xfrm>
            <a:off x="2942604" y="4806254"/>
            <a:ext cx="415497" cy="369332"/>
            <a:chOff x="4412646" y="3707067"/>
            <a:chExt cx="311372" cy="369332"/>
          </a:xfrm>
        </p:grpSpPr>
        <p:sp>
          <p:nvSpPr>
            <p:cNvPr id="108" name="円/楕円 107"/>
            <p:cNvSpPr/>
            <p:nvPr/>
          </p:nvSpPr>
          <p:spPr>
            <a:xfrm>
              <a:off x="4433226" y="3732116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4412646" y="3707067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2231407" y="5720652"/>
            <a:ext cx="415497" cy="369332"/>
            <a:chOff x="4412647" y="3736095"/>
            <a:chExt cx="311372" cy="369332"/>
          </a:xfrm>
        </p:grpSpPr>
        <p:sp>
          <p:nvSpPr>
            <p:cNvPr id="111" name="円/楕円 110"/>
            <p:cNvSpPr/>
            <p:nvPr/>
          </p:nvSpPr>
          <p:spPr>
            <a:xfrm>
              <a:off x="4433226" y="3761144"/>
              <a:ext cx="242804" cy="32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4412647" y="3736095"/>
              <a:ext cx="31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13" name="正方形/長方形 112"/>
          <p:cNvSpPr/>
          <p:nvPr/>
        </p:nvSpPr>
        <p:spPr>
          <a:xfrm>
            <a:off x="1824935" y="3080092"/>
            <a:ext cx="1044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4" name="正方形/長方形 113"/>
          <p:cNvSpPr/>
          <p:nvPr/>
        </p:nvSpPr>
        <p:spPr>
          <a:xfrm>
            <a:off x="2087646" y="4840366"/>
            <a:ext cx="2591455" cy="34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5" name="正方形/長方形 114"/>
          <p:cNvSpPr/>
          <p:nvPr/>
        </p:nvSpPr>
        <p:spPr>
          <a:xfrm>
            <a:off x="2012174" y="5253938"/>
            <a:ext cx="4149148" cy="308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6" name="正方形/長方形 115"/>
          <p:cNvSpPr/>
          <p:nvPr/>
        </p:nvSpPr>
        <p:spPr>
          <a:xfrm>
            <a:off x="2111979" y="5748042"/>
            <a:ext cx="2591455" cy="34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7" name="正方形/長方形 116"/>
          <p:cNvSpPr/>
          <p:nvPr/>
        </p:nvSpPr>
        <p:spPr>
          <a:xfrm>
            <a:off x="2051983" y="6164681"/>
            <a:ext cx="4248209" cy="374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94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8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1" grpId="2" animBg="1"/>
      <p:bldP spid="92" grpId="0" animBg="1"/>
      <p:bldP spid="93" grpId="0" animBg="1"/>
      <p:bldP spid="94" grpId="0" animBg="1"/>
      <p:bldP spid="95" grpId="0"/>
      <p:bldP spid="96" grpId="0"/>
      <p:bldP spid="101" grpId="0" animBg="1"/>
      <p:bldP spid="105" grpId="0" animBg="1"/>
      <p:bldP spid="106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5.2|1.2|1|3|2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5|3.1|1.6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1.4|1.5|1.6|2.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4.5|1.8|10.4|6.9|5.4|1.3|1.6|2.6|3.9|2.6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3.2|1.3|2.8|1.9|6|1.4|1.2|4.8|5.8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8|2.2|3|3.2|7.9|2|7.5|1.9|1.6|2.3|3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1.5|2.1|1.9|1.8|4.8|1.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6|9.8|1.1|1.2|2.3|5|4|1.2|1.6|1.6|3.6|2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23540</TotalTime>
  <Words>1012</Words>
  <Application>Microsoft Office PowerPoint</Application>
  <PresentationFormat>画面に合わせる (4:3)</PresentationFormat>
  <Paragraphs>173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 P教科書体M</vt:lpstr>
      <vt:lpstr>Arial</vt:lpstr>
      <vt:lpstr>Calibri</vt:lpstr>
      <vt:lpstr>ＭＳ Ｐゴシック</vt:lpstr>
      <vt:lpstr>HG丸ｺﾞｼｯｸM-PRO</vt:lpstr>
      <vt:lpstr>AR P丸ゴシック体M</vt:lpstr>
      <vt:lpstr>AR P丸ゴシック体E</vt:lpstr>
      <vt:lpstr>フラッシュ１</vt:lpstr>
      <vt:lpstr>ニュートン算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554</cp:revision>
  <dcterms:created xsi:type="dcterms:W3CDTF">2015-06-25T04:58:05Z</dcterms:created>
  <dcterms:modified xsi:type="dcterms:W3CDTF">2020-08-26T04:30:39Z</dcterms:modified>
</cp:coreProperties>
</file>