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sldIdLst>
    <p:sldId id="258" r:id="rId2"/>
    <p:sldId id="264" r:id="rId3"/>
    <p:sldId id="279" r:id="rId4"/>
    <p:sldId id="281" r:id="rId5"/>
    <p:sldId id="282" r:id="rId6"/>
    <p:sldId id="283" r:id="rId7"/>
  </p:sldIdLst>
  <p:sldSz cx="9144000" cy="6858000" type="screen4x3"/>
  <p:notesSz cx="6858000" cy="9144000"/>
  <p:embeddedFontLst>
    <p:embeddedFont>
      <p:font typeface="AR P教科書体M" panose="03000600000000000000" pitchFamily="66" charset="-128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 P丸ゴシック体E" panose="020F0900000000000000" pitchFamily="50" charset="-128"/>
      <p:regular r:id="rId14"/>
    </p:embeddedFont>
    <p:embeddedFont>
      <p:font typeface="HG丸ｺﾞｼｯｸM-PRO" panose="020F0600000000000000" pitchFamily="50" charset="-128"/>
      <p:regular r:id="rId15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DAA600"/>
    <a:srgbClr val="AC8300"/>
    <a:srgbClr val="D09E00"/>
    <a:srgbClr val="E6AF00"/>
    <a:srgbClr val="CBBE9A"/>
    <a:srgbClr val="FCECC0"/>
    <a:srgbClr val="FF99FF"/>
    <a:srgbClr val="FFFF99"/>
    <a:srgbClr val="00B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78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7203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6540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4237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8886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7735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</a:t>
            </a:r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年生算数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立方体と直方体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9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直方体の辺と辺の交わり方</a:t>
            </a:r>
            <a:endParaRPr lang="en-US" altLang="ja-JP" sz="48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やならび方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1043608" y="4078089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4139952" y="4060929"/>
            <a:ext cx="3528392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1763688" y="4078089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63688" y="5532603"/>
            <a:ext cx="1440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043608" y="5532603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857959" y="4049737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857958" y="5504251"/>
            <a:ext cx="2808000" cy="1383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4137879" y="5504251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5724127" y="2560774"/>
            <a:ext cx="2527785" cy="1874366"/>
            <a:chOff x="4281895" y="1986338"/>
            <a:chExt cx="3530465" cy="2158088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164511" y="2006668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164511" y="3429660"/>
              <a:ext cx="264784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894681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交わり方やならび方を調べましょう。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513322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7581" y="2991933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03992" y="2767150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244518" y="214587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174143" y="2160664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42329" y="448869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554235" y="4432481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249964" y="369194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342187" y="3441317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5" name="角丸四角形 4"/>
          <p:cNvSpPr/>
          <p:nvPr/>
        </p:nvSpPr>
        <p:spPr>
          <a:xfrm>
            <a:off x="325537" y="1609382"/>
            <a:ext cx="5116792" cy="400447"/>
          </a:xfrm>
          <a:prstGeom prst="roundRect">
            <a:avLst/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①辺ＡＢと辺ＡＤは、どのように交わっていますか。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5724127" y="3181774"/>
            <a:ext cx="1880235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flipV="1">
            <a:off x="5724127" y="2560774"/>
            <a:ext cx="631946" cy="621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右カーブ矢印 14"/>
          <p:cNvSpPr/>
          <p:nvPr/>
        </p:nvSpPr>
        <p:spPr>
          <a:xfrm rot="4829895">
            <a:off x="4430245" y="855417"/>
            <a:ext cx="638214" cy="3963439"/>
          </a:xfrm>
          <a:prstGeom prst="curved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1259319" y="3119595"/>
            <a:ext cx="2568948" cy="1995395"/>
            <a:chOff x="1259319" y="3119595"/>
            <a:chExt cx="2568948" cy="1995395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1259319" y="3119595"/>
              <a:ext cx="2568948" cy="1995395"/>
              <a:chOff x="1039448" y="3119595"/>
              <a:chExt cx="2788819" cy="2012411"/>
            </a:xfrm>
          </p:grpSpPr>
          <p:sp>
            <p:nvSpPr>
              <p:cNvPr id="14" name="正方形/長方形 13"/>
              <p:cNvSpPr/>
              <p:nvPr/>
            </p:nvSpPr>
            <p:spPr>
              <a:xfrm>
                <a:off x="1403648" y="3429000"/>
                <a:ext cx="2100844" cy="140359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テキスト ボックス 44"/>
              <p:cNvSpPr txBox="1"/>
              <p:nvPr/>
            </p:nvSpPr>
            <p:spPr>
              <a:xfrm>
                <a:off x="1074546" y="4731896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Ａ</a:t>
                </a:r>
                <a:endParaRPr kumimoji="1" lang="ja-JP" altLang="en-US" sz="2000" dirty="0"/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3480608" y="4731896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Ｂ</a:t>
                </a:r>
                <a:endParaRPr kumimoji="1" lang="ja-JP" altLang="en-US" sz="2000" dirty="0"/>
              </a:p>
            </p:txBody>
          </p:sp>
          <p:sp>
            <p:nvSpPr>
              <p:cNvPr id="47" name="テキスト ボックス 46"/>
              <p:cNvSpPr txBox="1"/>
              <p:nvPr/>
            </p:nvSpPr>
            <p:spPr>
              <a:xfrm>
                <a:off x="3527897" y="3138099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Ｃ</a:t>
                </a:r>
                <a:endParaRPr kumimoji="1" lang="ja-JP" altLang="en-US" sz="2000" dirty="0"/>
              </a:p>
            </p:txBody>
          </p:sp>
          <p:sp>
            <p:nvSpPr>
              <p:cNvPr id="48" name="テキスト ボックス 47"/>
              <p:cNvSpPr txBox="1"/>
              <p:nvPr/>
            </p:nvSpPr>
            <p:spPr>
              <a:xfrm>
                <a:off x="1039448" y="3119595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Ｄ</a:t>
                </a:r>
                <a:endParaRPr kumimoji="1" lang="ja-JP" altLang="en-US" sz="2000" dirty="0"/>
              </a:p>
            </p:txBody>
          </p:sp>
        </p:grpSp>
        <p:cxnSp>
          <p:nvCxnSpPr>
            <p:cNvPr id="50" name="直線コネクタ 49"/>
            <p:cNvCxnSpPr/>
            <p:nvPr/>
          </p:nvCxnSpPr>
          <p:spPr>
            <a:xfrm flipV="1">
              <a:off x="1600373" y="4818107"/>
              <a:ext cx="1929645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V="1">
              <a:off x="1607841" y="3426385"/>
              <a:ext cx="0" cy="1406206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1461812" y="3887866"/>
            <a:ext cx="880576" cy="1008874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503174" y="2330077"/>
            <a:ext cx="1309171" cy="1207447"/>
          </a:xfrm>
          <a:prstGeom prst="rect">
            <a:avLst/>
          </a:prstGeom>
          <a:scene3d>
            <a:camera prst="orthographicFront">
              <a:rot lat="21005825" lon="4800000" rev="18956594"/>
            </a:camera>
            <a:lightRig rig="threePt" dir="t"/>
          </a:scene3d>
        </p:spPr>
      </p:pic>
      <p:sp>
        <p:nvSpPr>
          <p:cNvPr id="22" name="テキスト ボックス 21"/>
          <p:cNvSpPr txBox="1"/>
          <p:nvPr/>
        </p:nvSpPr>
        <p:spPr>
          <a:xfrm>
            <a:off x="1898921" y="2432455"/>
            <a:ext cx="1608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面ＡＢＣＤを</a:t>
            </a:r>
            <a:endParaRPr kumimoji="1" lang="en-US" altLang="ja-JP" dirty="0" smtClean="0"/>
          </a:p>
          <a:p>
            <a:r>
              <a:rPr kumimoji="1" lang="ja-JP" altLang="en-US" dirty="0" smtClean="0"/>
              <a:t>上から見ると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1050243" y="6335930"/>
            <a:ext cx="302433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1041406" y="5981082"/>
            <a:ext cx="857515" cy="379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答え　　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691758" y="5966598"/>
            <a:ext cx="2137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垂直に交わっている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879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480331" y="3758744"/>
            <a:ext cx="2287172" cy="1700874"/>
            <a:chOff x="1259319" y="3491427"/>
            <a:chExt cx="2287172" cy="1700874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1259319" y="3491427"/>
              <a:ext cx="2287172" cy="1700874"/>
              <a:chOff x="1039448" y="3119595"/>
              <a:chExt cx="2788819" cy="2108238"/>
            </a:xfrm>
          </p:grpSpPr>
          <p:sp>
            <p:nvSpPr>
              <p:cNvPr id="56" name="正方形/長方形 55"/>
              <p:cNvSpPr/>
              <p:nvPr/>
            </p:nvSpPr>
            <p:spPr>
              <a:xfrm>
                <a:off x="1403648" y="3429000"/>
                <a:ext cx="2100844" cy="140359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テキスト ボックス 56"/>
              <p:cNvSpPr txBox="1"/>
              <p:nvPr/>
            </p:nvSpPr>
            <p:spPr>
              <a:xfrm>
                <a:off x="1074546" y="4731896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Ｆ</a:t>
                </a:r>
                <a:endParaRPr kumimoji="1" lang="ja-JP" altLang="en-US" sz="2000" dirty="0"/>
              </a:p>
            </p:txBody>
          </p:sp>
          <p:sp>
            <p:nvSpPr>
              <p:cNvPr id="59" name="テキスト ボックス 58"/>
              <p:cNvSpPr txBox="1"/>
              <p:nvPr/>
            </p:nvSpPr>
            <p:spPr>
              <a:xfrm>
                <a:off x="3480608" y="4731896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Ｇ</a:t>
                </a:r>
                <a:endParaRPr kumimoji="1" lang="ja-JP" altLang="en-US" sz="2000" dirty="0"/>
              </a:p>
            </p:txBody>
          </p:sp>
          <p:sp>
            <p:nvSpPr>
              <p:cNvPr id="61" name="テキスト ボックス 60"/>
              <p:cNvSpPr txBox="1"/>
              <p:nvPr/>
            </p:nvSpPr>
            <p:spPr>
              <a:xfrm>
                <a:off x="3527897" y="3138099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Ｃ</a:t>
                </a:r>
                <a:endParaRPr kumimoji="1" lang="ja-JP" altLang="en-US" sz="2000" dirty="0"/>
              </a:p>
            </p:txBody>
          </p:sp>
          <p:sp>
            <p:nvSpPr>
              <p:cNvPr id="62" name="テキスト ボックス 61"/>
              <p:cNvSpPr txBox="1"/>
              <p:nvPr/>
            </p:nvSpPr>
            <p:spPr>
              <a:xfrm>
                <a:off x="1039448" y="3119595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Ｂ</a:t>
                </a:r>
                <a:endParaRPr kumimoji="1" lang="ja-JP" altLang="en-US" sz="2000" dirty="0"/>
              </a:p>
            </p:txBody>
          </p:sp>
        </p:grpSp>
        <p:cxnSp>
          <p:nvCxnSpPr>
            <p:cNvPr id="55" name="直線コネクタ 54"/>
            <p:cNvCxnSpPr/>
            <p:nvPr/>
          </p:nvCxnSpPr>
          <p:spPr>
            <a:xfrm flipV="1">
              <a:off x="1569613" y="3741048"/>
              <a:ext cx="0" cy="1144166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グループ化 1"/>
          <p:cNvGrpSpPr/>
          <p:nvPr/>
        </p:nvGrpSpPr>
        <p:grpSpPr>
          <a:xfrm>
            <a:off x="5724127" y="2560774"/>
            <a:ext cx="2527785" cy="1874366"/>
            <a:chOff x="4281895" y="1986338"/>
            <a:chExt cx="3530465" cy="2158088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164511" y="2006668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164511" y="3429660"/>
              <a:ext cx="264784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894681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交わり方やならび方を調べましょう。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513322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7581" y="2991933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03992" y="2767150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244518" y="214587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174143" y="2160664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42329" y="448869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554235" y="4432481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249964" y="369194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342187" y="3441317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5" name="角丸四角形 4"/>
          <p:cNvSpPr/>
          <p:nvPr/>
        </p:nvSpPr>
        <p:spPr>
          <a:xfrm>
            <a:off x="325537" y="1560375"/>
            <a:ext cx="6486808" cy="396000"/>
          </a:xfrm>
          <a:prstGeom prst="roundRect">
            <a:avLst/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②頂点Ｂを通って、辺ＢＦに垂直な辺はどれですか。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H="1">
            <a:off x="7633382" y="3181774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右カーブ矢印 14"/>
          <p:cNvSpPr/>
          <p:nvPr/>
        </p:nvSpPr>
        <p:spPr>
          <a:xfrm rot="4829895">
            <a:off x="5059760" y="1629250"/>
            <a:ext cx="638214" cy="4854397"/>
          </a:xfrm>
          <a:prstGeom prst="curved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41616" y="2082098"/>
            <a:ext cx="442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・頂点Ｂに三角定規をあてるとわかります。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1050243" y="6335930"/>
            <a:ext cx="302433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1041406" y="5981082"/>
            <a:ext cx="857515" cy="379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答え　　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691758" y="5966598"/>
            <a:ext cx="1495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辺ＡＢ、辺ＢＣ</a:t>
            </a:r>
            <a:endParaRPr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5724127" y="3181774"/>
            <a:ext cx="1880235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770217" y="2965746"/>
            <a:ext cx="879783" cy="1008874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866013" y="2465914"/>
            <a:ext cx="343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辺ＢＦに垂直な辺は、辺ＡＢです。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1616" y="2965746"/>
            <a:ext cx="2752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・面ＢＦＧＣを取り出します。</a:t>
            </a:r>
            <a:endParaRPr kumimoji="1" lang="ja-JP" altLang="en-US" dirty="0"/>
          </a:p>
        </p:txBody>
      </p:sp>
      <p:cxnSp>
        <p:nvCxnSpPr>
          <p:cNvPr id="54" name="直線コネクタ 53"/>
          <p:cNvCxnSpPr/>
          <p:nvPr/>
        </p:nvCxnSpPr>
        <p:spPr>
          <a:xfrm flipV="1">
            <a:off x="1755456" y="4008364"/>
            <a:ext cx="1717991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図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1780932" y="3807416"/>
            <a:ext cx="880576" cy="1008874"/>
          </a:xfrm>
          <a:prstGeom prst="rect">
            <a:avLst/>
          </a:prstGeom>
        </p:spPr>
      </p:pic>
      <p:sp>
        <p:nvSpPr>
          <p:cNvPr id="64" name="テキスト ボックス 63"/>
          <p:cNvSpPr txBox="1"/>
          <p:nvPr/>
        </p:nvSpPr>
        <p:spPr>
          <a:xfrm>
            <a:off x="861525" y="3342180"/>
            <a:ext cx="343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辺ＢＦに垂直な辺は、辺ＢＣです。</a:t>
            </a:r>
            <a:endParaRPr kumimoji="1" lang="ja-JP" altLang="en-US" dirty="0"/>
          </a:p>
        </p:txBody>
      </p:sp>
      <p:cxnSp>
        <p:nvCxnSpPr>
          <p:cNvPr id="65" name="直線コネクタ 64"/>
          <p:cNvCxnSpPr/>
          <p:nvPr/>
        </p:nvCxnSpPr>
        <p:spPr>
          <a:xfrm flipV="1">
            <a:off x="7611331" y="2560002"/>
            <a:ext cx="631946" cy="62100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2276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26" grpId="0"/>
      <p:bldP spid="44" grpId="0"/>
      <p:bldP spid="49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5724127" y="2560774"/>
            <a:ext cx="2527785" cy="1874366"/>
            <a:chOff x="4281895" y="1986338"/>
            <a:chExt cx="3530465" cy="2158088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164511" y="2006668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164511" y="3429660"/>
              <a:ext cx="264784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894681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交わり方やならび方を調べましょう。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513322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7581" y="2991933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03992" y="2767150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244518" y="214587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174143" y="2160664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42329" y="448869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554235" y="4432481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249964" y="369194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342187" y="3441317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5" name="角丸四角形 4"/>
          <p:cNvSpPr/>
          <p:nvPr/>
        </p:nvSpPr>
        <p:spPr>
          <a:xfrm>
            <a:off x="325537" y="1609382"/>
            <a:ext cx="5116792" cy="400447"/>
          </a:xfrm>
          <a:prstGeom prst="roundRect">
            <a:avLst/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>
                <a:solidFill>
                  <a:schemeClr val="tx1"/>
                </a:solidFill>
              </a:rPr>
              <a:t>③辺ＡＢと辺ＤＣは、どのようにならんでいますか。</a:t>
            </a:r>
            <a:endParaRPr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5724127" y="3181774"/>
            <a:ext cx="1880235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flipH="1" flipV="1">
            <a:off x="6356073" y="2560774"/>
            <a:ext cx="1872000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右カーブ矢印 14"/>
          <p:cNvSpPr/>
          <p:nvPr/>
        </p:nvSpPr>
        <p:spPr>
          <a:xfrm rot="4829895">
            <a:off x="4430245" y="855417"/>
            <a:ext cx="638214" cy="3963439"/>
          </a:xfrm>
          <a:prstGeom prst="curved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1259319" y="3119595"/>
            <a:ext cx="2568948" cy="1995395"/>
            <a:chOff x="1259319" y="3119595"/>
            <a:chExt cx="2568948" cy="1995395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1259319" y="3119595"/>
              <a:ext cx="2568948" cy="1995395"/>
              <a:chOff x="1039448" y="3119595"/>
              <a:chExt cx="2788819" cy="2012411"/>
            </a:xfrm>
          </p:grpSpPr>
          <p:sp>
            <p:nvSpPr>
              <p:cNvPr id="14" name="正方形/長方形 13"/>
              <p:cNvSpPr/>
              <p:nvPr/>
            </p:nvSpPr>
            <p:spPr>
              <a:xfrm>
                <a:off x="1403648" y="3429000"/>
                <a:ext cx="2100844" cy="140359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テキスト ボックス 44"/>
              <p:cNvSpPr txBox="1"/>
              <p:nvPr/>
            </p:nvSpPr>
            <p:spPr>
              <a:xfrm>
                <a:off x="1074546" y="4731896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Ａ</a:t>
                </a:r>
                <a:endParaRPr kumimoji="1" lang="ja-JP" altLang="en-US" sz="2000" dirty="0"/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3480608" y="4731896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Ｂ</a:t>
                </a:r>
                <a:endParaRPr kumimoji="1" lang="ja-JP" altLang="en-US" sz="2000" dirty="0"/>
              </a:p>
            </p:txBody>
          </p:sp>
          <p:sp>
            <p:nvSpPr>
              <p:cNvPr id="47" name="テキスト ボックス 46"/>
              <p:cNvSpPr txBox="1"/>
              <p:nvPr/>
            </p:nvSpPr>
            <p:spPr>
              <a:xfrm>
                <a:off x="3527897" y="3138099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Ｃ</a:t>
                </a:r>
                <a:endParaRPr kumimoji="1" lang="ja-JP" altLang="en-US" sz="2000" dirty="0"/>
              </a:p>
            </p:txBody>
          </p:sp>
          <p:sp>
            <p:nvSpPr>
              <p:cNvPr id="48" name="テキスト ボックス 47"/>
              <p:cNvSpPr txBox="1"/>
              <p:nvPr/>
            </p:nvSpPr>
            <p:spPr>
              <a:xfrm>
                <a:off x="1039448" y="3119595"/>
                <a:ext cx="3003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Ｄ</a:t>
                </a:r>
                <a:endParaRPr kumimoji="1" lang="ja-JP" altLang="en-US" sz="2000" dirty="0"/>
              </a:p>
            </p:txBody>
          </p:sp>
        </p:grpSp>
        <p:cxnSp>
          <p:nvCxnSpPr>
            <p:cNvPr id="50" name="直線コネクタ 49"/>
            <p:cNvCxnSpPr/>
            <p:nvPr/>
          </p:nvCxnSpPr>
          <p:spPr>
            <a:xfrm flipV="1">
              <a:off x="1600373" y="4818107"/>
              <a:ext cx="1929645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 flipH="1" flipV="1">
              <a:off x="1593327" y="3426385"/>
              <a:ext cx="1929600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/>
          <p:cNvSpPr txBox="1"/>
          <p:nvPr/>
        </p:nvSpPr>
        <p:spPr>
          <a:xfrm>
            <a:off x="1898921" y="2432455"/>
            <a:ext cx="1608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面ＡＢＣＤを</a:t>
            </a:r>
            <a:endParaRPr kumimoji="1" lang="en-US" altLang="ja-JP" dirty="0" smtClean="0"/>
          </a:p>
          <a:p>
            <a:r>
              <a:rPr kumimoji="1" lang="ja-JP" altLang="en-US" dirty="0" smtClean="0"/>
              <a:t>上から見ると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1050243" y="6335930"/>
            <a:ext cx="302433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1041406" y="5981082"/>
            <a:ext cx="857515" cy="379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答え　　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691758" y="5966598"/>
            <a:ext cx="2105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</a:t>
            </a:r>
            <a:r>
              <a:rPr lang="ja-JP" altLang="en-US" dirty="0" smtClean="0"/>
              <a:t>行に</a:t>
            </a:r>
            <a:r>
              <a:rPr lang="ja-JP" altLang="en-US" dirty="0"/>
              <a:t>なら</a:t>
            </a:r>
            <a:r>
              <a:rPr lang="ja-JP" altLang="en-US" dirty="0" smtClean="0"/>
              <a:t>んでいる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804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22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861525" y="3892004"/>
            <a:ext cx="2897644" cy="1700874"/>
            <a:chOff x="1259319" y="3491427"/>
            <a:chExt cx="2287172" cy="1700874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1259319" y="3491427"/>
              <a:ext cx="2287172" cy="1700874"/>
              <a:chOff x="1039448" y="3119595"/>
              <a:chExt cx="2788819" cy="2108238"/>
            </a:xfrm>
          </p:grpSpPr>
          <p:sp>
            <p:nvSpPr>
              <p:cNvPr id="56" name="正方形/長方形 55"/>
              <p:cNvSpPr/>
              <p:nvPr/>
            </p:nvSpPr>
            <p:spPr>
              <a:xfrm>
                <a:off x="1403648" y="3429000"/>
                <a:ext cx="2100844" cy="140359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テキスト ボックス 56"/>
              <p:cNvSpPr txBox="1"/>
              <p:nvPr/>
            </p:nvSpPr>
            <p:spPr>
              <a:xfrm>
                <a:off x="1074546" y="4731896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Ｈ</a:t>
                </a:r>
                <a:endParaRPr kumimoji="1" lang="ja-JP" altLang="en-US" sz="2000" dirty="0"/>
              </a:p>
            </p:txBody>
          </p:sp>
          <p:sp>
            <p:nvSpPr>
              <p:cNvPr id="59" name="テキスト ボックス 58"/>
              <p:cNvSpPr txBox="1"/>
              <p:nvPr/>
            </p:nvSpPr>
            <p:spPr>
              <a:xfrm>
                <a:off x="3480608" y="4731896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Ｆ</a:t>
                </a:r>
                <a:endParaRPr kumimoji="1" lang="ja-JP" altLang="en-US" sz="2000" dirty="0"/>
              </a:p>
            </p:txBody>
          </p:sp>
          <p:sp>
            <p:nvSpPr>
              <p:cNvPr id="61" name="テキスト ボックス 60"/>
              <p:cNvSpPr txBox="1"/>
              <p:nvPr/>
            </p:nvSpPr>
            <p:spPr>
              <a:xfrm>
                <a:off x="3527897" y="3138100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Ｂ</a:t>
                </a:r>
                <a:endParaRPr kumimoji="1" lang="ja-JP" altLang="en-US" sz="2000" dirty="0"/>
              </a:p>
            </p:txBody>
          </p:sp>
          <p:sp>
            <p:nvSpPr>
              <p:cNvPr id="62" name="テキスト ボックス 61"/>
              <p:cNvSpPr txBox="1"/>
              <p:nvPr/>
            </p:nvSpPr>
            <p:spPr>
              <a:xfrm>
                <a:off x="1039448" y="3119595"/>
                <a:ext cx="300370" cy="495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/>
                  <a:t>Ｄ</a:t>
                </a:r>
                <a:endParaRPr kumimoji="1" lang="ja-JP" altLang="en-US" sz="2000" dirty="0"/>
              </a:p>
            </p:txBody>
          </p:sp>
        </p:grpSp>
        <p:cxnSp>
          <p:nvCxnSpPr>
            <p:cNvPr id="55" name="直線コネクタ 54"/>
            <p:cNvCxnSpPr/>
            <p:nvPr/>
          </p:nvCxnSpPr>
          <p:spPr>
            <a:xfrm flipV="1">
              <a:off x="3285426" y="3741047"/>
              <a:ext cx="0" cy="1144166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グループ化 1"/>
          <p:cNvGrpSpPr/>
          <p:nvPr/>
        </p:nvGrpSpPr>
        <p:grpSpPr>
          <a:xfrm>
            <a:off x="5724127" y="2560774"/>
            <a:ext cx="2527785" cy="1874366"/>
            <a:chOff x="4281895" y="1986338"/>
            <a:chExt cx="3530465" cy="2158088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164511" y="2006668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164511" y="3429660"/>
              <a:ext cx="264784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894681" cy="686414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交わり方やならび方を調べましょう。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513322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7581" y="2991933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03992" y="2767150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244518" y="214587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174143" y="2160664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42329" y="448869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554235" y="4432481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249964" y="3691949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342187" y="3441317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5" name="角丸四角形 4"/>
          <p:cNvSpPr/>
          <p:nvPr/>
        </p:nvSpPr>
        <p:spPr>
          <a:xfrm>
            <a:off x="325537" y="1560375"/>
            <a:ext cx="6486808" cy="396000"/>
          </a:xfrm>
          <a:prstGeom prst="roundRect">
            <a:avLst/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④辺ＢＦに平行な辺はどれですか。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738410" y="3184586"/>
            <a:ext cx="1917136" cy="1260000"/>
          </a:xfrm>
          <a:prstGeom prst="rect">
            <a:avLst/>
          </a:prstGeom>
          <a:solidFill>
            <a:srgbClr val="66FFFF">
              <a:alpha val="74000"/>
            </a:srgb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/>
          <p:cNvCxnSpPr/>
          <p:nvPr/>
        </p:nvCxnSpPr>
        <p:spPr>
          <a:xfrm flipH="1">
            <a:off x="7633382" y="3181774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641615" y="2082098"/>
            <a:ext cx="4956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・辺ＢＦに平行な辺は、直方体の面の形が長方形なので、辺ＡＥと辺ＣＧは平行です。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1050243" y="6335930"/>
            <a:ext cx="302433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1041406" y="5981082"/>
            <a:ext cx="857515" cy="379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答え　　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691758" y="5966598"/>
            <a:ext cx="2215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辺ＡＥ、辺ＣＧ、辺ＤＨ</a:t>
            </a:r>
            <a:endParaRPr lang="ja-JP" altLang="en-US" dirty="0"/>
          </a:p>
        </p:txBody>
      </p:sp>
      <p:sp>
        <p:nvSpPr>
          <p:cNvPr id="51" name="平行四辺形 50"/>
          <p:cNvSpPr/>
          <p:nvPr/>
        </p:nvSpPr>
        <p:spPr>
          <a:xfrm rot="5400000" flipV="1">
            <a:off x="7013421" y="3176584"/>
            <a:ext cx="1869090" cy="607897"/>
          </a:xfrm>
          <a:prstGeom prst="parallelogram">
            <a:avLst>
              <a:gd name="adj" fmla="val 99661"/>
            </a:avLst>
          </a:prstGeom>
          <a:solidFill>
            <a:srgbClr val="FFFF00">
              <a:alpha val="43000"/>
            </a:srgbClr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41616" y="2965746"/>
            <a:ext cx="33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・長方形ＤＨＦＢを取り出します。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61525" y="3342180"/>
            <a:ext cx="343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辺ＢＦに平行な辺は、辺ＤＨです。</a:t>
            </a:r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 flipH="1">
            <a:off x="8251912" y="2578431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flipH="1">
            <a:off x="5732010" y="3196288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右カーブ矢印 14"/>
          <p:cNvSpPr/>
          <p:nvPr/>
        </p:nvSpPr>
        <p:spPr>
          <a:xfrm rot="4829895">
            <a:off x="4218758" y="671739"/>
            <a:ext cx="638214" cy="4854397"/>
          </a:xfrm>
          <a:prstGeom prst="curved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>
            <a:off x="6364712" y="2560774"/>
            <a:ext cx="1267299" cy="600289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6333793" y="3810227"/>
            <a:ext cx="1267299" cy="600289"/>
          </a:xfrm>
          <a:prstGeom prst="line">
            <a:avLst/>
          </a:prstGeom>
          <a:solidFill>
            <a:schemeClr val="bg1">
              <a:alpha val="25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平行四辺形 65"/>
          <p:cNvSpPr/>
          <p:nvPr/>
        </p:nvSpPr>
        <p:spPr>
          <a:xfrm rot="5400000">
            <a:off x="6067272" y="2860933"/>
            <a:ext cx="1869090" cy="1285985"/>
          </a:xfrm>
          <a:prstGeom prst="parallelogram">
            <a:avLst>
              <a:gd name="adj" fmla="val 46333"/>
            </a:avLst>
          </a:prstGeom>
          <a:solidFill>
            <a:srgbClr val="FF0000">
              <a:alpha val="43000"/>
            </a:srgbClr>
          </a:solidFill>
          <a:ln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67" name="直線コネクタ 66"/>
          <p:cNvCxnSpPr/>
          <p:nvPr/>
        </p:nvCxnSpPr>
        <p:spPr>
          <a:xfrm flipV="1">
            <a:off x="1239937" y="4122539"/>
            <a:ext cx="0" cy="1144166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V="1">
            <a:off x="6362821" y="2578431"/>
            <a:ext cx="0" cy="1231796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3423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7" grpId="0" animBg="1"/>
      <p:bldP spid="47" grpId="1" animBg="1"/>
      <p:bldP spid="22" grpId="0"/>
      <p:bldP spid="26" grpId="0"/>
      <p:bldP spid="51" grpId="0" animBg="1"/>
      <p:bldP spid="51" grpId="1" animBg="1"/>
      <p:bldP spid="49" grpId="0"/>
      <p:bldP spid="64" grpId="0"/>
      <p:bldP spid="15" grpId="0" animBg="1"/>
      <p:bldP spid="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007388" y="2580881"/>
            <a:ext cx="2526301" cy="1874366"/>
            <a:chOff x="4283968" y="1986338"/>
            <a:chExt cx="3528392" cy="2158088"/>
          </a:xfrm>
          <a:solidFill>
            <a:schemeClr val="bg1">
              <a:alpha val="25000"/>
            </a:schemeClr>
          </a:solidFill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grpFill/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164511" y="2006668"/>
              <a:ext cx="0" cy="144000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164511" y="3429660"/>
              <a:ext cx="2647849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320579" y="3391429"/>
              <a:ext cx="866078" cy="724646"/>
            </a:xfrm>
            <a:prstGeom prst="line">
              <a:avLst/>
            </a:prstGeom>
            <a:grpFill/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正方形/長方形 39"/>
          <p:cNvSpPr/>
          <p:nvPr/>
        </p:nvSpPr>
        <p:spPr>
          <a:xfrm>
            <a:off x="254919" y="260648"/>
            <a:ext cx="870956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交わり方やならび方を調べましょう。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254919" y="984047"/>
            <a:ext cx="6513322" cy="461665"/>
          </a:xfrm>
          <a:prstGeom prst="rect">
            <a:avLst/>
          </a:prstGeom>
          <a:solidFill>
            <a:schemeClr val="bg1"/>
          </a:solidFill>
          <a:ln w="28575" cap="rnd">
            <a:solidFill>
              <a:srgbClr val="00B050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の辺と辺の</a:t>
            </a:r>
            <a:r>
              <a:rPr lang="en-US" altLang="ja-JP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､</a:t>
            </a:r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垂直や平行の関係を調べよう。</a:t>
            </a:r>
            <a:endParaRPr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79357" y="3012040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Ａ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585768" y="2787257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Ｂ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526294" y="2165983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Ｃ</a:t>
            </a:r>
            <a:endParaRPr kumimoji="1" lang="ja-JP" altLang="en-US" sz="2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455919" y="2180771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Ｄ</a:t>
            </a:r>
            <a:endParaRPr kumimoji="1" lang="ja-JP" altLang="en-US" sz="2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724105" y="450880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Ｅ</a:t>
            </a:r>
            <a:endParaRPr kumimoji="1" lang="ja-JP" altLang="en-US" sz="2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36011" y="4452588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Ｆ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531740" y="3712056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Ｇ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623963" y="3461424"/>
            <a:ext cx="300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Ｈ</a:t>
            </a:r>
            <a:endParaRPr kumimoji="1" lang="ja-JP" altLang="en-US" sz="2000" dirty="0"/>
          </a:p>
        </p:txBody>
      </p:sp>
      <p:sp>
        <p:nvSpPr>
          <p:cNvPr id="5" name="角丸四角形 4"/>
          <p:cNvSpPr/>
          <p:nvPr/>
        </p:nvSpPr>
        <p:spPr>
          <a:xfrm>
            <a:off x="325537" y="1560375"/>
            <a:ext cx="6486808" cy="396000"/>
          </a:xfrm>
          <a:prstGeom prst="roundRect">
            <a:avLst/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⑤直方体には、平行な辺がそれぞれいくつずつ何組ありますか。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 flipH="1">
            <a:off x="7915158" y="3201881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641615" y="2082098"/>
            <a:ext cx="4956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・辺ＢＦに平行な辺は、④で確認した通り、</a:t>
            </a:r>
            <a:endParaRPr kumimoji="1" lang="en-US" altLang="ja-JP" dirty="0" smtClean="0"/>
          </a:p>
          <a:p>
            <a:r>
              <a:rPr lang="ja-JP" altLang="en-US" dirty="0" smtClean="0"/>
              <a:t>辺ＢＦと辺ＡＥと辺ＣＧと辺ＤＨは平行な辺です。</a:t>
            </a:r>
            <a:endParaRPr kumimoji="1" lang="ja-JP" altLang="en-US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888234" y="5246101"/>
            <a:ext cx="302433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879397" y="4891253"/>
            <a:ext cx="857515" cy="379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答え　　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529749" y="4876769"/>
            <a:ext cx="1394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４つずつ３</a:t>
            </a:r>
            <a:r>
              <a:rPr lang="ja-JP" altLang="en-US" dirty="0"/>
              <a:t>組</a:t>
            </a:r>
          </a:p>
        </p:txBody>
      </p:sp>
      <p:cxnSp>
        <p:nvCxnSpPr>
          <p:cNvPr id="45" name="直線コネクタ 44"/>
          <p:cNvCxnSpPr/>
          <p:nvPr/>
        </p:nvCxnSpPr>
        <p:spPr>
          <a:xfrm flipH="1">
            <a:off x="6013786" y="3216395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6643974" y="2601534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H="1">
            <a:off x="8526294" y="2586395"/>
            <a:ext cx="0" cy="126000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641615" y="2926297"/>
            <a:ext cx="4956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・辺ＡＢに平行な辺は、図の青い辺です。</a:t>
            </a:r>
            <a:endParaRPr kumimoji="1" lang="en-US" altLang="ja-JP" dirty="0" smtClean="0"/>
          </a:p>
          <a:p>
            <a:r>
              <a:rPr lang="ja-JP" altLang="en-US" dirty="0" smtClean="0"/>
              <a:t>辺ＡＢと辺ＤＣと辺ＨＧと辺ＥＦは平行な辺です。</a:t>
            </a:r>
            <a:endParaRPr kumimoji="1" lang="ja-JP" altLang="en-US" dirty="0"/>
          </a:p>
        </p:txBody>
      </p:sp>
      <p:cxnSp>
        <p:nvCxnSpPr>
          <p:cNvPr id="50" name="直線コネクタ 49"/>
          <p:cNvCxnSpPr/>
          <p:nvPr/>
        </p:nvCxnSpPr>
        <p:spPr>
          <a:xfrm>
            <a:off x="6024475" y="3201881"/>
            <a:ext cx="1872000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6623963" y="2582089"/>
            <a:ext cx="1872000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6647174" y="3836908"/>
            <a:ext cx="1872000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6043158" y="4461133"/>
            <a:ext cx="1872000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645734" y="3862475"/>
            <a:ext cx="4956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・辺ＢＣに平行な辺は、図のオレンジの辺です。</a:t>
            </a:r>
            <a:endParaRPr kumimoji="1" lang="en-US" altLang="ja-JP" dirty="0" smtClean="0"/>
          </a:p>
          <a:p>
            <a:r>
              <a:rPr lang="ja-JP" altLang="en-US" dirty="0" smtClean="0"/>
              <a:t>辺ＢＣと辺ＡＤと辺ＥＨと辺ＦＧは平行な辺です。</a:t>
            </a:r>
            <a:endParaRPr kumimoji="1" lang="ja-JP" altLang="en-US" dirty="0"/>
          </a:p>
        </p:txBody>
      </p:sp>
      <p:cxnSp>
        <p:nvCxnSpPr>
          <p:cNvPr id="71" name="直線コネクタ 70"/>
          <p:cNvCxnSpPr/>
          <p:nvPr/>
        </p:nvCxnSpPr>
        <p:spPr>
          <a:xfrm flipV="1">
            <a:off x="7901742" y="2588743"/>
            <a:ext cx="631946" cy="621000"/>
          </a:xfrm>
          <a:prstGeom prst="line">
            <a:avLst/>
          </a:prstGeom>
          <a:ln w="3810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flipV="1">
            <a:off x="6006645" y="2581327"/>
            <a:ext cx="631946" cy="621000"/>
          </a:xfrm>
          <a:prstGeom prst="line">
            <a:avLst/>
          </a:prstGeom>
          <a:ln w="3810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V="1">
            <a:off x="5988596" y="3850453"/>
            <a:ext cx="631946" cy="621000"/>
          </a:xfrm>
          <a:prstGeom prst="line">
            <a:avLst/>
          </a:prstGeom>
          <a:ln w="3810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V="1">
            <a:off x="7892951" y="3858418"/>
            <a:ext cx="631946" cy="621000"/>
          </a:xfrm>
          <a:prstGeom prst="line">
            <a:avLst/>
          </a:prstGeom>
          <a:ln w="3810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角丸四角形吹き出し 75"/>
          <p:cNvSpPr/>
          <p:nvPr/>
        </p:nvSpPr>
        <p:spPr>
          <a:xfrm>
            <a:off x="1663475" y="5453276"/>
            <a:ext cx="6409025" cy="912255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</a:t>
            </a:r>
            <a:r>
              <a:rPr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の辺と辺でも、 </a:t>
            </a:r>
            <a:r>
              <a:rPr kumimoji="1"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垂直 や 平行 の関係を考える</a:t>
            </a:r>
            <a:r>
              <a:rPr kumimoji="1" lang="ja-JP" altLang="en-US" sz="2400" dirty="0" smtClean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ことができるね。</a:t>
            </a:r>
            <a:endParaRPr kumimoji="1" lang="ja-JP" altLang="en-US" sz="2400" dirty="0">
              <a:solidFill>
                <a:sysClr val="windowText" lastClr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7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68" y="5680378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メモ 77"/>
          <p:cNvSpPr/>
          <p:nvPr/>
        </p:nvSpPr>
        <p:spPr>
          <a:xfrm flipH="1">
            <a:off x="4525086" y="5514792"/>
            <a:ext cx="627675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メモ 78"/>
          <p:cNvSpPr/>
          <p:nvPr/>
        </p:nvSpPr>
        <p:spPr>
          <a:xfrm flipH="1">
            <a:off x="5597950" y="5514792"/>
            <a:ext cx="627675" cy="385392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478703" y="5406526"/>
            <a:ext cx="7054986" cy="9590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303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2" grpId="0"/>
      <p:bldP spid="26" grpId="0"/>
      <p:bldP spid="48" grpId="0"/>
      <p:bldP spid="70" grpId="0"/>
      <p:bldP spid="76" grpId="0" animBg="1"/>
      <p:bldP spid="78" grpId="0" animBg="1"/>
      <p:bldP spid="79" grpId="0" animBg="1"/>
      <p:bldP spid="8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|4.5|2.8|3.7|3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miter lim="800000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5009</TotalTime>
  <Words>532</Words>
  <Application>Microsoft Office PowerPoint</Application>
  <PresentationFormat>画面に合わせる (4:3)</PresentationFormat>
  <Paragraphs>108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P教科書体M</vt:lpstr>
      <vt:lpstr>Calibri</vt:lpstr>
      <vt:lpstr>AR P丸ゴシック体E</vt:lpstr>
      <vt:lpstr>HG丸ｺﾞｼｯｸM-PRO</vt:lpstr>
      <vt:lpstr>ＭＳ Ｐゴシック</vt:lpstr>
      <vt:lpstr>Arial</vt:lpstr>
      <vt:lpstr>フラッシュ１</vt:lpstr>
      <vt:lpstr>4年生算数 立方体と直方体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175</cp:revision>
  <dcterms:created xsi:type="dcterms:W3CDTF">2015-06-25T04:58:05Z</dcterms:created>
  <dcterms:modified xsi:type="dcterms:W3CDTF">2020-07-07T01:04:43Z</dcterms:modified>
</cp:coreProperties>
</file>