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0"/>
  </p:notesMasterIdLst>
  <p:sldIdLst>
    <p:sldId id="288" r:id="rId2"/>
    <p:sldId id="289" r:id="rId3"/>
    <p:sldId id="309" r:id="rId4"/>
    <p:sldId id="312" r:id="rId5"/>
    <p:sldId id="315" r:id="rId6"/>
    <p:sldId id="313" r:id="rId7"/>
    <p:sldId id="314" r:id="rId8"/>
    <p:sldId id="316" r:id="rId9"/>
  </p:sldIdLst>
  <p:sldSz cx="9144000" cy="6858000" type="screen4x3"/>
  <p:notesSz cx="6858000" cy="9144000"/>
  <p:embeddedFontLst>
    <p:embeddedFont>
      <p:font typeface="AR P丸ゴシック体E" panose="020F0900000000000000" pitchFamily="50" charset="-128"/>
      <p:regular r:id="rId11"/>
    </p:embeddedFont>
    <p:embeddedFont>
      <p:font typeface="AR P教科書体M" panose="03000600000000000000" pitchFamily="66" charset="-128"/>
      <p:regular r:id="rId12"/>
    </p:embeddedFont>
    <p:embeddedFont>
      <p:font typeface="Calibri" panose="020F0502020204030204" pitchFamily="34" charset="0"/>
      <p:regular r:id="rId13"/>
      <p:bold r:id="rId14"/>
      <p:italic r:id="rId15"/>
      <p:boldItalic r:id="rId16"/>
    </p:embeddedFont>
    <p:embeddedFont>
      <p:font typeface="HG丸ｺﾞｼｯｸM-PRO" panose="020F0600000000000000" pitchFamily="50" charset="-128"/>
      <p:regular r:id="rId17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25" userDrawn="1">
          <p15:clr>
            <a:srgbClr val="A4A3A4"/>
          </p15:clr>
        </p15:guide>
        <p15:guide id="3" orient="horz" pos="18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CCFFFF"/>
    <a:srgbClr val="FF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462" autoAdjust="0"/>
    <p:restoredTop sz="85072" autoAdjust="0"/>
  </p:normalViewPr>
  <p:slideViewPr>
    <p:cSldViewPr>
      <p:cViewPr>
        <p:scale>
          <a:sx n="66" d="100"/>
          <a:sy n="66" d="100"/>
        </p:scale>
        <p:origin x="816" y="-78"/>
      </p:cViewPr>
      <p:guideLst>
        <p:guide pos="2925"/>
        <p:guide orient="horz" pos="184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2020/8/3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771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870353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27306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50621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7331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14087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79729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794135"/>
            <a:ext cx="8579296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植木算</a:t>
            </a:r>
            <a:endParaRPr kumimoji="1" lang="ja-JP" alt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82352" y="2416622"/>
            <a:ext cx="8579296" cy="3892697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算数の文章</a:t>
            </a:r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問題</a:t>
            </a:r>
            <a:endParaRPr lang="en-US" altLang="ja-JP" sz="66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木の本数と間の数の関係</a:t>
            </a:r>
            <a:endParaRPr lang="en-US" altLang="ja-JP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パワポ</a:t>
            </a:r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で解説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22" y="4994071"/>
            <a:ext cx="1257672" cy="1688151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590" y="4994071"/>
            <a:ext cx="1257672" cy="1688151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2258" y="4994071"/>
            <a:ext cx="1257672" cy="1688151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3926" y="4994071"/>
            <a:ext cx="1257672" cy="1688151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5594" y="4994071"/>
            <a:ext cx="1257672" cy="1688151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7262" y="4994071"/>
            <a:ext cx="1257672" cy="1688151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8928" y="4994071"/>
            <a:ext cx="1257672" cy="168815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2" y="980728"/>
            <a:ext cx="7462589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植木算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、木を植える間隔や、植える木の本数、並木の長さなどを求める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問題です。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横巻き 3"/>
          <p:cNvSpPr/>
          <p:nvPr/>
        </p:nvSpPr>
        <p:spPr>
          <a:xfrm>
            <a:off x="1157040" y="260648"/>
            <a:ext cx="1712366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植木算</a:t>
            </a:r>
            <a:r>
              <a:rPr lang="ja-JP" altLang="en-US" sz="2400" b="1" dirty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とは</a:t>
            </a:r>
          </a:p>
        </p:txBody>
      </p:sp>
      <p:sp>
        <p:nvSpPr>
          <p:cNvPr id="16" name="横巻き 15"/>
          <p:cNvSpPr/>
          <p:nvPr/>
        </p:nvSpPr>
        <p:spPr>
          <a:xfrm>
            <a:off x="1178811" y="1922534"/>
            <a:ext cx="2385078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植木算</a:t>
            </a:r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の解き方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2656948"/>
            <a:ext cx="7462589" cy="3652372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★植木算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には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、３つのパターンが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あります。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①両端に木を植える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木の本数＝木の間の数＋１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②両端に木を植えない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木の本数＝木の間の数－１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③池などの周りに木を植える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木の本数＝木の間の数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★木の間の数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の求め方は３つのパターンとも同じ。</a:t>
            </a: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「木の間の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数　＝　距離　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間隔の長さ」　です。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7881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251520" y="2530969"/>
            <a:ext cx="8640960" cy="53799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3" y="281657"/>
            <a:ext cx="7272808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66FFFF"/>
              </a:gs>
              <a:gs pos="35000">
                <a:srgbClr val="CCFFFF"/>
              </a:gs>
              <a:gs pos="100000">
                <a:srgbClr val="CCFFFF"/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１００ｍの道路に端から端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まで５ｍ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間隔で木を植えるとき、何本の木が必要でしょうか？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1" name="角丸四角形吹き出し 30"/>
          <p:cNvSpPr/>
          <p:nvPr/>
        </p:nvSpPr>
        <p:spPr>
          <a:xfrm>
            <a:off x="1079636" y="3381528"/>
            <a:ext cx="7452804" cy="540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「両端に木を植える」なので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、「木の本数＝木の間の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数＋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１」です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</a:t>
            </a:r>
          </a:p>
        </p:txBody>
      </p:sp>
      <p:sp>
        <p:nvSpPr>
          <p:cNvPr id="33" name="角丸四角形吹き出し 32"/>
          <p:cNvSpPr/>
          <p:nvPr/>
        </p:nvSpPr>
        <p:spPr>
          <a:xfrm>
            <a:off x="1079636" y="4829214"/>
            <a:ext cx="6816516" cy="540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木の間の数は、１００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５＝２０　なので、２０です。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8" name="角丸四角形吹き出し 37"/>
          <p:cNvSpPr/>
          <p:nvPr/>
        </p:nvSpPr>
        <p:spPr>
          <a:xfrm>
            <a:off x="1079636" y="4105371"/>
            <a:ext cx="7452804" cy="540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「木の間の数　＝　距離　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間隔の長さ」　です。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2" name="角丸四角形吹き出し 31"/>
          <p:cNvSpPr/>
          <p:nvPr/>
        </p:nvSpPr>
        <p:spPr>
          <a:xfrm>
            <a:off x="1079635" y="5553058"/>
            <a:ext cx="7452805" cy="720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木の本数＝木の間の数＋１なので、２０＋１＝２１が木の本数になります。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　　　　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　　　答え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２１本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687" y="1741170"/>
            <a:ext cx="599628" cy="804870"/>
          </a:xfrm>
          <a:prstGeom prst="rect">
            <a:avLst/>
          </a:prstGeom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355" y="1741170"/>
            <a:ext cx="599628" cy="804870"/>
          </a:xfrm>
          <a:prstGeom prst="rect">
            <a:avLst/>
          </a:prstGeom>
        </p:spPr>
      </p:pic>
      <p:pic>
        <p:nvPicPr>
          <p:cNvPr id="26" name="図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8023" y="1741170"/>
            <a:ext cx="599628" cy="804870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9691" y="1741170"/>
            <a:ext cx="599628" cy="804870"/>
          </a:xfrm>
          <a:prstGeom prst="rect">
            <a:avLst/>
          </a:prstGeom>
        </p:spPr>
      </p:pic>
      <p:pic>
        <p:nvPicPr>
          <p:cNvPr id="29" name="図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1359" y="1741170"/>
            <a:ext cx="599628" cy="804870"/>
          </a:xfrm>
          <a:prstGeom prst="rect">
            <a:avLst/>
          </a:prstGeom>
        </p:spPr>
      </p:pic>
      <p:pic>
        <p:nvPicPr>
          <p:cNvPr id="30" name="図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027" y="1741170"/>
            <a:ext cx="599628" cy="804870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4693" y="1741170"/>
            <a:ext cx="599628" cy="804870"/>
          </a:xfrm>
          <a:prstGeom prst="rect">
            <a:avLst/>
          </a:prstGeom>
        </p:spPr>
      </p:pic>
      <p:sp>
        <p:nvSpPr>
          <p:cNvPr id="35" name="円弧 34"/>
          <p:cNvSpPr/>
          <p:nvPr/>
        </p:nvSpPr>
        <p:spPr>
          <a:xfrm rot="16200000" flipH="1">
            <a:off x="4283034" y="-1349559"/>
            <a:ext cx="720807" cy="7665979"/>
          </a:xfrm>
          <a:prstGeom prst="arc">
            <a:avLst>
              <a:gd name="adj1" fmla="val 16200000"/>
              <a:gd name="adj2" fmla="val 5377643"/>
            </a:avLst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217505" y="2646135"/>
            <a:ext cx="8640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kumimoji="1" lang="ja-JP" altLang="en-US" dirty="0" smtClean="0"/>
              <a:t>１００ｍ</a:t>
            </a:r>
            <a:endParaRPr kumimoji="1" lang="ja-JP" altLang="en-US" dirty="0"/>
          </a:p>
        </p:txBody>
      </p:sp>
      <p:sp>
        <p:nvSpPr>
          <p:cNvPr id="37" name="円弧 36"/>
          <p:cNvSpPr/>
          <p:nvPr/>
        </p:nvSpPr>
        <p:spPr>
          <a:xfrm rot="16200000">
            <a:off x="1221256" y="1914488"/>
            <a:ext cx="484960" cy="1258467"/>
          </a:xfrm>
          <a:prstGeom prst="arc">
            <a:avLst>
              <a:gd name="adj1" fmla="val 16200000"/>
              <a:gd name="adj2" fmla="val 5377643"/>
            </a:avLst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236334" y="2108144"/>
            <a:ext cx="4680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kumimoji="1" lang="ja-JP" altLang="en-US" dirty="0" smtClean="0"/>
              <a:t>５ｍ</a:t>
            </a:r>
            <a:endParaRPr kumimoji="1" lang="ja-JP" altLang="en-US" dirty="0"/>
          </a:p>
        </p:txBody>
      </p:sp>
      <p:sp>
        <p:nvSpPr>
          <p:cNvPr id="41" name="円弧 40"/>
          <p:cNvSpPr/>
          <p:nvPr/>
        </p:nvSpPr>
        <p:spPr>
          <a:xfrm rot="16200000">
            <a:off x="2499523" y="1886942"/>
            <a:ext cx="484960" cy="1258467"/>
          </a:xfrm>
          <a:prstGeom prst="arc">
            <a:avLst>
              <a:gd name="adj1" fmla="val 16200000"/>
              <a:gd name="adj2" fmla="val 5377643"/>
            </a:avLst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514601" y="2080598"/>
            <a:ext cx="4680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kumimoji="1" lang="ja-JP" altLang="en-US" dirty="0" smtClean="0"/>
              <a:t>５ｍ</a:t>
            </a:r>
            <a:endParaRPr kumimoji="1" lang="ja-JP" altLang="en-US" dirty="0"/>
          </a:p>
        </p:txBody>
      </p:sp>
      <p:sp>
        <p:nvSpPr>
          <p:cNvPr id="49" name="円弧 48"/>
          <p:cNvSpPr/>
          <p:nvPr/>
        </p:nvSpPr>
        <p:spPr>
          <a:xfrm rot="16200000">
            <a:off x="6315200" y="1885704"/>
            <a:ext cx="484960" cy="1258467"/>
          </a:xfrm>
          <a:prstGeom prst="arc">
            <a:avLst>
              <a:gd name="adj1" fmla="val 16200000"/>
              <a:gd name="adj2" fmla="val 5377643"/>
            </a:avLst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6330278" y="2079360"/>
            <a:ext cx="4680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kumimoji="1" lang="ja-JP" altLang="en-US" dirty="0" smtClean="0"/>
              <a:t>５ｍ</a:t>
            </a:r>
            <a:endParaRPr kumimoji="1" lang="ja-JP" altLang="en-US" dirty="0"/>
          </a:p>
        </p:txBody>
      </p:sp>
      <p:sp>
        <p:nvSpPr>
          <p:cNvPr id="51" name="円弧 50"/>
          <p:cNvSpPr/>
          <p:nvPr/>
        </p:nvSpPr>
        <p:spPr>
          <a:xfrm rot="16200000">
            <a:off x="7593467" y="1858158"/>
            <a:ext cx="484960" cy="1258467"/>
          </a:xfrm>
          <a:prstGeom prst="arc">
            <a:avLst>
              <a:gd name="adj1" fmla="val 16200000"/>
              <a:gd name="adj2" fmla="val 5377643"/>
            </a:avLst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7608545" y="2051814"/>
            <a:ext cx="4680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kumimoji="1" lang="ja-JP" altLang="en-US" dirty="0" smtClean="0"/>
              <a:t>５ｍ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4675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3" grpId="0" animBg="1"/>
      <p:bldP spid="38" grpId="0" animBg="1"/>
      <p:bldP spid="32" grpId="0" animBg="1"/>
      <p:bldP spid="35" grpId="0" animBg="1"/>
      <p:bldP spid="36" grpId="0" animBg="1"/>
      <p:bldP spid="37" grpId="0" animBg="1"/>
      <p:bldP spid="40" grpId="0" animBg="1"/>
      <p:bldP spid="41" grpId="0" animBg="1"/>
      <p:bldP spid="42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正方形/長方形 38"/>
          <p:cNvSpPr/>
          <p:nvPr/>
        </p:nvSpPr>
        <p:spPr>
          <a:xfrm>
            <a:off x="251520" y="2530969"/>
            <a:ext cx="8640960" cy="53799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3" y="281657"/>
            <a:ext cx="7272808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66FFFF"/>
              </a:gs>
              <a:gs pos="35000">
                <a:srgbClr val="CCFFFF"/>
              </a:gs>
              <a:gs pos="100000">
                <a:srgbClr val="CCFFFF"/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電柱から電柱まで１００ｍあります。</a:t>
            </a:r>
          </a:p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この間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に５ｍ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間隔で木を植えるとすると、木は何本必要でしょうか？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1" name="角丸四角形吹き出し 30"/>
          <p:cNvSpPr/>
          <p:nvPr/>
        </p:nvSpPr>
        <p:spPr>
          <a:xfrm>
            <a:off x="1079636" y="3381528"/>
            <a:ext cx="7240613" cy="540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「両端に木を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植えない」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なので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、「木の本数＝木の間の数－１」です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</a:t>
            </a:r>
          </a:p>
        </p:txBody>
      </p:sp>
      <p:sp>
        <p:nvSpPr>
          <p:cNvPr id="33" name="角丸四角形吹き出し 32"/>
          <p:cNvSpPr/>
          <p:nvPr/>
        </p:nvSpPr>
        <p:spPr>
          <a:xfrm>
            <a:off x="1079636" y="4829214"/>
            <a:ext cx="6816516" cy="540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木の間の数は、１００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５＝２０　なので、２０です。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8" name="角丸四角形吹き出し 37"/>
          <p:cNvSpPr/>
          <p:nvPr/>
        </p:nvSpPr>
        <p:spPr>
          <a:xfrm>
            <a:off x="1079636" y="4105371"/>
            <a:ext cx="7292419" cy="540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「木の間の数　＝　距離　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間隔の長さ」　です。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2" name="角丸四角形吹き出し 31"/>
          <p:cNvSpPr/>
          <p:nvPr/>
        </p:nvSpPr>
        <p:spPr>
          <a:xfrm>
            <a:off x="1079635" y="5553058"/>
            <a:ext cx="7292419" cy="720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木の本数＝木の間の数－１なので、２０－１＝１９が木の数になります。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　　　　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　　　答え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１９本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61" y="1492993"/>
            <a:ext cx="607500" cy="1080000"/>
          </a:xfrm>
          <a:prstGeom prst="rect">
            <a:avLst/>
          </a:prstGeom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355" y="1741170"/>
            <a:ext cx="599628" cy="804870"/>
          </a:xfrm>
          <a:prstGeom prst="rect">
            <a:avLst/>
          </a:prstGeom>
        </p:spPr>
      </p:pic>
      <p:pic>
        <p:nvPicPr>
          <p:cNvPr id="26" name="図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8023" y="1741170"/>
            <a:ext cx="599628" cy="804870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9691" y="1741170"/>
            <a:ext cx="599628" cy="804870"/>
          </a:xfrm>
          <a:prstGeom prst="rect">
            <a:avLst/>
          </a:prstGeom>
        </p:spPr>
      </p:pic>
      <p:pic>
        <p:nvPicPr>
          <p:cNvPr id="29" name="図 2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1359" y="1741170"/>
            <a:ext cx="599628" cy="804870"/>
          </a:xfrm>
          <a:prstGeom prst="rect">
            <a:avLst/>
          </a:prstGeom>
        </p:spPr>
      </p:pic>
      <p:pic>
        <p:nvPicPr>
          <p:cNvPr id="30" name="図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027" y="1741170"/>
            <a:ext cx="599628" cy="804870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0696" y="1491105"/>
            <a:ext cx="607500" cy="1080000"/>
          </a:xfrm>
          <a:prstGeom prst="rect">
            <a:avLst/>
          </a:prstGeom>
        </p:spPr>
      </p:pic>
      <p:sp>
        <p:nvSpPr>
          <p:cNvPr id="35" name="円弧 34"/>
          <p:cNvSpPr/>
          <p:nvPr/>
        </p:nvSpPr>
        <p:spPr>
          <a:xfrm rot="16200000" flipH="1">
            <a:off x="4283034" y="-1349559"/>
            <a:ext cx="720807" cy="7665979"/>
          </a:xfrm>
          <a:prstGeom prst="arc">
            <a:avLst>
              <a:gd name="adj1" fmla="val 16200000"/>
              <a:gd name="adj2" fmla="val 5377643"/>
            </a:avLst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217505" y="2646135"/>
            <a:ext cx="8640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kumimoji="1" lang="ja-JP" altLang="en-US" dirty="0" smtClean="0"/>
              <a:t>１００ｍ</a:t>
            </a:r>
            <a:endParaRPr kumimoji="1" lang="ja-JP" altLang="en-US" dirty="0"/>
          </a:p>
        </p:txBody>
      </p:sp>
      <p:sp>
        <p:nvSpPr>
          <p:cNvPr id="37" name="円弧 36"/>
          <p:cNvSpPr/>
          <p:nvPr/>
        </p:nvSpPr>
        <p:spPr>
          <a:xfrm rot="16200000">
            <a:off x="1221256" y="1914488"/>
            <a:ext cx="484960" cy="1258467"/>
          </a:xfrm>
          <a:prstGeom prst="arc">
            <a:avLst>
              <a:gd name="adj1" fmla="val 16200000"/>
              <a:gd name="adj2" fmla="val 5377643"/>
            </a:avLst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236334" y="2108144"/>
            <a:ext cx="4680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kumimoji="1" lang="ja-JP" altLang="en-US" dirty="0" smtClean="0"/>
              <a:t>５ｍ</a:t>
            </a:r>
            <a:endParaRPr kumimoji="1" lang="ja-JP" altLang="en-US" dirty="0"/>
          </a:p>
        </p:txBody>
      </p:sp>
      <p:sp>
        <p:nvSpPr>
          <p:cNvPr id="41" name="円弧 40"/>
          <p:cNvSpPr/>
          <p:nvPr/>
        </p:nvSpPr>
        <p:spPr>
          <a:xfrm rot="16200000">
            <a:off x="2499523" y="1886942"/>
            <a:ext cx="484960" cy="1258467"/>
          </a:xfrm>
          <a:prstGeom prst="arc">
            <a:avLst>
              <a:gd name="adj1" fmla="val 16200000"/>
              <a:gd name="adj2" fmla="val 5377643"/>
            </a:avLst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514601" y="2080598"/>
            <a:ext cx="4680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kumimoji="1" lang="ja-JP" altLang="en-US" dirty="0" smtClean="0"/>
              <a:t>５ｍ</a:t>
            </a:r>
            <a:endParaRPr kumimoji="1" lang="ja-JP" altLang="en-US" dirty="0"/>
          </a:p>
        </p:txBody>
      </p:sp>
      <p:sp>
        <p:nvSpPr>
          <p:cNvPr id="49" name="円弧 48"/>
          <p:cNvSpPr/>
          <p:nvPr/>
        </p:nvSpPr>
        <p:spPr>
          <a:xfrm rot="16200000">
            <a:off x="6315200" y="1885704"/>
            <a:ext cx="484960" cy="1258467"/>
          </a:xfrm>
          <a:prstGeom prst="arc">
            <a:avLst>
              <a:gd name="adj1" fmla="val 16200000"/>
              <a:gd name="adj2" fmla="val 5377643"/>
            </a:avLst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6330278" y="2079360"/>
            <a:ext cx="4680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kumimoji="1" lang="ja-JP" altLang="en-US" dirty="0" smtClean="0"/>
              <a:t>５ｍ</a:t>
            </a:r>
            <a:endParaRPr kumimoji="1" lang="ja-JP" altLang="en-US" dirty="0"/>
          </a:p>
        </p:txBody>
      </p:sp>
      <p:sp>
        <p:nvSpPr>
          <p:cNvPr id="51" name="円弧 50"/>
          <p:cNvSpPr/>
          <p:nvPr/>
        </p:nvSpPr>
        <p:spPr>
          <a:xfrm rot="16200000">
            <a:off x="7593467" y="1858158"/>
            <a:ext cx="484960" cy="1258467"/>
          </a:xfrm>
          <a:prstGeom prst="arc">
            <a:avLst>
              <a:gd name="adj1" fmla="val 16200000"/>
              <a:gd name="adj2" fmla="val 5377643"/>
            </a:avLst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7608545" y="2051814"/>
            <a:ext cx="4680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kumimoji="1" lang="ja-JP" altLang="en-US" dirty="0" smtClean="0"/>
              <a:t>５ｍ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0277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3" grpId="0" animBg="1"/>
      <p:bldP spid="38" grpId="0" animBg="1"/>
      <p:bldP spid="32" grpId="0" animBg="1"/>
      <p:bldP spid="35" grpId="0" animBg="1"/>
      <p:bldP spid="36" grpId="0" animBg="1"/>
      <p:bldP spid="37" grpId="0" animBg="1"/>
      <p:bldP spid="40" grpId="0" animBg="1"/>
      <p:bldP spid="41" grpId="0" animBg="1"/>
      <p:bldP spid="42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3" y="281657"/>
            <a:ext cx="7272808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66FFFF"/>
              </a:gs>
              <a:gs pos="35000">
                <a:srgbClr val="CCFFFF"/>
              </a:gs>
              <a:gs pos="100000">
                <a:srgbClr val="CCFFFF"/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ある池の周りの長さが９０ｍ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あります。</a:t>
            </a:r>
          </a:p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この間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に５ｍ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間隔で木を植えるとすると、木は何本必要でしょうか？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1" name="角丸四角形吹き出し 30"/>
          <p:cNvSpPr/>
          <p:nvPr/>
        </p:nvSpPr>
        <p:spPr>
          <a:xfrm>
            <a:off x="1079635" y="3627728"/>
            <a:ext cx="7240613" cy="540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「池の周りに木を植える」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なので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、「木の本数＝木の間の数」です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</a:t>
            </a:r>
          </a:p>
        </p:txBody>
      </p:sp>
      <p:sp>
        <p:nvSpPr>
          <p:cNvPr id="33" name="角丸四角形吹き出し 32"/>
          <p:cNvSpPr/>
          <p:nvPr/>
        </p:nvSpPr>
        <p:spPr>
          <a:xfrm>
            <a:off x="1057222" y="4999114"/>
            <a:ext cx="6816516" cy="540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木の間の数は、９０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５＝１６　なので、１６です。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8" name="角丸四角形吹き出し 37"/>
          <p:cNvSpPr/>
          <p:nvPr/>
        </p:nvSpPr>
        <p:spPr>
          <a:xfrm>
            <a:off x="1053732" y="4313421"/>
            <a:ext cx="7292419" cy="540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「木の間の数　＝　距離　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間隔の長さ」　です。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2" name="角丸四角形吹き出し 31"/>
          <p:cNvSpPr/>
          <p:nvPr/>
        </p:nvSpPr>
        <p:spPr>
          <a:xfrm>
            <a:off x="1079635" y="5711637"/>
            <a:ext cx="7292419" cy="720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木の本数＝木の間の数なので、１６が木の数になります。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　　　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 algn="r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答え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１６本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" name="フリーフォーム 1"/>
          <p:cNvSpPr/>
          <p:nvPr/>
        </p:nvSpPr>
        <p:spPr>
          <a:xfrm>
            <a:off x="2754307" y="1749904"/>
            <a:ext cx="4476175" cy="1572006"/>
          </a:xfrm>
          <a:custGeom>
            <a:avLst/>
            <a:gdLst>
              <a:gd name="connsiteX0" fmla="*/ 2933917 w 4476175"/>
              <a:gd name="connsiteY0" fmla="*/ 1203215 h 1572006"/>
              <a:gd name="connsiteX1" fmla="*/ 1856231 w 4476175"/>
              <a:gd name="connsiteY1" fmla="*/ 1546115 h 1572006"/>
              <a:gd name="connsiteX2" fmla="*/ 386660 w 4476175"/>
              <a:gd name="connsiteY2" fmla="*/ 1382829 h 1572006"/>
              <a:gd name="connsiteX3" fmla="*/ 27431 w 4476175"/>
              <a:gd name="connsiteY3" fmla="*/ 680700 h 1572006"/>
              <a:gd name="connsiteX4" fmla="*/ 941831 w 4476175"/>
              <a:gd name="connsiteY4" fmla="*/ 158186 h 1572006"/>
              <a:gd name="connsiteX5" fmla="*/ 2101160 w 4476175"/>
              <a:gd name="connsiteY5" fmla="*/ 272486 h 1572006"/>
              <a:gd name="connsiteX6" fmla="*/ 2966574 w 4476175"/>
              <a:gd name="connsiteY6" fmla="*/ 11229 h 1572006"/>
              <a:gd name="connsiteX7" fmla="*/ 4452474 w 4476175"/>
              <a:gd name="connsiteY7" fmla="*/ 713357 h 1572006"/>
              <a:gd name="connsiteX8" fmla="*/ 3815660 w 4476175"/>
              <a:gd name="connsiteY8" fmla="*/ 1562443 h 1572006"/>
              <a:gd name="connsiteX9" fmla="*/ 2933917 w 4476175"/>
              <a:gd name="connsiteY9" fmla="*/ 1203215 h 1572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76175" h="1572006">
                <a:moveTo>
                  <a:pt x="2933917" y="1203215"/>
                </a:moveTo>
                <a:cubicBezTo>
                  <a:pt x="2607346" y="1200494"/>
                  <a:pt x="2280774" y="1516179"/>
                  <a:pt x="1856231" y="1546115"/>
                </a:cubicBezTo>
                <a:cubicBezTo>
                  <a:pt x="1431688" y="1576051"/>
                  <a:pt x="691460" y="1527065"/>
                  <a:pt x="386660" y="1382829"/>
                </a:cubicBezTo>
                <a:cubicBezTo>
                  <a:pt x="81860" y="1238593"/>
                  <a:pt x="-65097" y="884807"/>
                  <a:pt x="27431" y="680700"/>
                </a:cubicBezTo>
                <a:cubicBezTo>
                  <a:pt x="119959" y="476593"/>
                  <a:pt x="596209" y="226222"/>
                  <a:pt x="941831" y="158186"/>
                </a:cubicBezTo>
                <a:cubicBezTo>
                  <a:pt x="1287453" y="90150"/>
                  <a:pt x="1763703" y="296979"/>
                  <a:pt x="2101160" y="272486"/>
                </a:cubicBezTo>
                <a:cubicBezTo>
                  <a:pt x="2438617" y="247993"/>
                  <a:pt x="2574688" y="-62249"/>
                  <a:pt x="2966574" y="11229"/>
                </a:cubicBezTo>
                <a:cubicBezTo>
                  <a:pt x="3358460" y="84707"/>
                  <a:pt x="4310960" y="454821"/>
                  <a:pt x="4452474" y="713357"/>
                </a:cubicBezTo>
                <a:cubicBezTo>
                  <a:pt x="4593988" y="971893"/>
                  <a:pt x="4066031" y="1483522"/>
                  <a:pt x="3815660" y="1562443"/>
                </a:cubicBezTo>
                <a:cubicBezTo>
                  <a:pt x="3565289" y="1641365"/>
                  <a:pt x="3260488" y="1205936"/>
                  <a:pt x="2933917" y="1203215"/>
                </a:cubicBezTo>
                <a:close/>
              </a:path>
            </a:pathLst>
          </a:cu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43" name="図 4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3362" y="2239179"/>
            <a:ext cx="413857" cy="555513"/>
          </a:xfrm>
          <a:prstGeom prst="rect">
            <a:avLst/>
          </a:prstGeom>
        </p:spPr>
      </p:pic>
      <p:pic>
        <p:nvPicPr>
          <p:cNvPr id="44" name="図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15" y="1716427"/>
            <a:ext cx="413857" cy="555513"/>
          </a:xfrm>
          <a:prstGeom prst="rect">
            <a:avLst/>
          </a:prstGeom>
        </p:spPr>
      </p:pic>
      <p:pic>
        <p:nvPicPr>
          <p:cNvPr id="45" name="図 4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882" y="1431156"/>
            <a:ext cx="413857" cy="555513"/>
          </a:xfrm>
          <a:prstGeom prst="rect">
            <a:avLst/>
          </a:prstGeom>
        </p:spPr>
      </p:pic>
      <p:pic>
        <p:nvPicPr>
          <p:cNvPr id="46" name="図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5195" y="1372712"/>
            <a:ext cx="413857" cy="555513"/>
          </a:xfrm>
          <a:prstGeom prst="rect">
            <a:avLst/>
          </a:prstGeom>
        </p:spPr>
      </p:pic>
      <p:pic>
        <p:nvPicPr>
          <p:cNvPr id="47" name="図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6458" y="1502874"/>
            <a:ext cx="413857" cy="555513"/>
          </a:xfrm>
          <a:prstGeom prst="rect">
            <a:avLst/>
          </a:prstGeom>
        </p:spPr>
      </p:pic>
      <p:pic>
        <p:nvPicPr>
          <p:cNvPr id="48" name="図 4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2771" y="1348633"/>
            <a:ext cx="413857" cy="555513"/>
          </a:xfrm>
          <a:prstGeom prst="rect">
            <a:avLst/>
          </a:prstGeom>
        </p:spPr>
      </p:pic>
      <p:pic>
        <p:nvPicPr>
          <p:cNvPr id="53" name="図 5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8250" y="1293731"/>
            <a:ext cx="413857" cy="555513"/>
          </a:xfrm>
          <a:prstGeom prst="rect">
            <a:avLst/>
          </a:prstGeom>
        </p:spPr>
      </p:pic>
      <p:pic>
        <p:nvPicPr>
          <p:cNvPr id="54" name="図 5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888" y="1452137"/>
            <a:ext cx="413857" cy="555513"/>
          </a:xfrm>
          <a:prstGeom prst="rect">
            <a:avLst/>
          </a:prstGeom>
        </p:spPr>
      </p:pic>
      <p:pic>
        <p:nvPicPr>
          <p:cNvPr id="55" name="図 5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8032" y="1733858"/>
            <a:ext cx="413857" cy="555513"/>
          </a:xfrm>
          <a:prstGeom prst="rect">
            <a:avLst/>
          </a:prstGeom>
        </p:spPr>
      </p:pic>
      <p:pic>
        <p:nvPicPr>
          <p:cNvPr id="56" name="図 5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5098" y="2204324"/>
            <a:ext cx="413857" cy="555513"/>
          </a:xfrm>
          <a:prstGeom prst="rect">
            <a:avLst/>
          </a:prstGeom>
        </p:spPr>
      </p:pic>
      <p:pic>
        <p:nvPicPr>
          <p:cNvPr id="57" name="図 5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1954" y="2652532"/>
            <a:ext cx="413857" cy="555513"/>
          </a:xfrm>
          <a:prstGeom prst="rect">
            <a:avLst/>
          </a:prstGeom>
        </p:spPr>
      </p:pic>
      <p:pic>
        <p:nvPicPr>
          <p:cNvPr id="58" name="図 5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6659" y="2801479"/>
            <a:ext cx="413857" cy="555513"/>
          </a:xfrm>
          <a:prstGeom prst="rect">
            <a:avLst/>
          </a:prstGeom>
        </p:spPr>
      </p:pic>
      <p:pic>
        <p:nvPicPr>
          <p:cNvPr id="59" name="図 5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3604" y="2766397"/>
            <a:ext cx="413857" cy="555513"/>
          </a:xfrm>
          <a:prstGeom prst="rect">
            <a:avLst/>
          </a:prstGeom>
        </p:spPr>
      </p:pic>
      <p:pic>
        <p:nvPicPr>
          <p:cNvPr id="60" name="図 5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5934" y="2496228"/>
            <a:ext cx="413857" cy="555513"/>
          </a:xfrm>
          <a:prstGeom prst="rect">
            <a:avLst/>
          </a:prstGeom>
        </p:spPr>
      </p:pic>
      <p:pic>
        <p:nvPicPr>
          <p:cNvPr id="61" name="図 6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518" y="2614762"/>
            <a:ext cx="413857" cy="555513"/>
          </a:xfrm>
          <a:prstGeom prst="rect">
            <a:avLst/>
          </a:prstGeom>
        </p:spPr>
      </p:pic>
      <p:pic>
        <p:nvPicPr>
          <p:cNvPr id="62" name="図 6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1643" y="2678014"/>
            <a:ext cx="413857" cy="55551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94318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3" grpId="0" animBg="1"/>
      <p:bldP spid="38" grpId="0" animBg="1"/>
      <p:bldP spid="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251520" y="2530969"/>
            <a:ext cx="8640960" cy="53799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3" y="281657"/>
            <a:ext cx="7272808" cy="1055567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66FFFF"/>
              </a:gs>
              <a:gs pos="35000">
                <a:srgbClr val="CCFFFF"/>
              </a:gs>
              <a:gs pos="100000">
                <a:srgbClr val="CCFFFF"/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【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練習問題（１）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】</a:t>
            </a:r>
          </a:p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８４ｍの道路に同じ間隔で端から端まで木を植えたら、木が全部で１３本になりました。何ｍ間隔で木を植えたのでしょうか？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1" name="角丸四角形吹き出し 30"/>
          <p:cNvSpPr/>
          <p:nvPr/>
        </p:nvSpPr>
        <p:spPr>
          <a:xfrm>
            <a:off x="1079636" y="3381527"/>
            <a:ext cx="7452804" cy="1113173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「両端に木を植える」なので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、「木の本数＝木の間の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数＋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１」です。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木の本数が１３本なので、１３＝木の間の数＋１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木の間の数は、１３－１＝１２　になります。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3" name="角丸四角形吹き出し 32"/>
          <p:cNvSpPr/>
          <p:nvPr/>
        </p:nvSpPr>
        <p:spPr>
          <a:xfrm>
            <a:off x="1079636" y="5875567"/>
            <a:ext cx="6816516" cy="540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間隔の長さは、８４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１２＝７（ｍ）　　　答え　７ｍ　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8" name="角丸四角形吹き出し 37"/>
          <p:cNvSpPr/>
          <p:nvPr/>
        </p:nvSpPr>
        <p:spPr>
          <a:xfrm>
            <a:off x="1079636" y="4748620"/>
            <a:ext cx="7452804" cy="853981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木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の間の数　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間隔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長さ　＝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距離　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だから、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間隔の長さ　＝　距離　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木の間の数　です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687" y="1741170"/>
            <a:ext cx="599628" cy="804870"/>
          </a:xfrm>
          <a:prstGeom prst="rect">
            <a:avLst/>
          </a:prstGeom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355" y="1741170"/>
            <a:ext cx="599628" cy="804870"/>
          </a:xfrm>
          <a:prstGeom prst="rect">
            <a:avLst/>
          </a:prstGeom>
        </p:spPr>
      </p:pic>
      <p:pic>
        <p:nvPicPr>
          <p:cNvPr id="26" name="図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8023" y="1741170"/>
            <a:ext cx="599628" cy="804870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9691" y="1741170"/>
            <a:ext cx="599628" cy="804870"/>
          </a:xfrm>
          <a:prstGeom prst="rect">
            <a:avLst/>
          </a:prstGeom>
        </p:spPr>
      </p:pic>
      <p:pic>
        <p:nvPicPr>
          <p:cNvPr id="29" name="図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1359" y="1741170"/>
            <a:ext cx="599628" cy="804870"/>
          </a:xfrm>
          <a:prstGeom prst="rect">
            <a:avLst/>
          </a:prstGeom>
        </p:spPr>
      </p:pic>
      <p:pic>
        <p:nvPicPr>
          <p:cNvPr id="30" name="図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027" y="1741170"/>
            <a:ext cx="599628" cy="804870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4693" y="1741170"/>
            <a:ext cx="599628" cy="804870"/>
          </a:xfrm>
          <a:prstGeom prst="rect">
            <a:avLst/>
          </a:prstGeom>
        </p:spPr>
      </p:pic>
      <p:sp>
        <p:nvSpPr>
          <p:cNvPr id="35" name="円弧 34"/>
          <p:cNvSpPr/>
          <p:nvPr/>
        </p:nvSpPr>
        <p:spPr>
          <a:xfrm rot="16200000" flipH="1">
            <a:off x="4283034" y="-1349559"/>
            <a:ext cx="720807" cy="7665979"/>
          </a:xfrm>
          <a:prstGeom prst="arc">
            <a:avLst>
              <a:gd name="adj1" fmla="val 16200000"/>
              <a:gd name="adj2" fmla="val 5377643"/>
            </a:avLst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217505" y="2646135"/>
            <a:ext cx="8640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kumimoji="1" lang="ja-JP" altLang="en-US" dirty="0" smtClean="0"/>
              <a:t>８４ｍ</a:t>
            </a:r>
            <a:endParaRPr kumimoji="1" lang="ja-JP" altLang="en-US" dirty="0"/>
          </a:p>
        </p:txBody>
      </p:sp>
      <p:sp>
        <p:nvSpPr>
          <p:cNvPr id="37" name="円弧 36"/>
          <p:cNvSpPr/>
          <p:nvPr/>
        </p:nvSpPr>
        <p:spPr>
          <a:xfrm rot="16200000">
            <a:off x="1221256" y="1914488"/>
            <a:ext cx="484960" cy="1258467"/>
          </a:xfrm>
          <a:prstGeom prst="arc">
            <a:avLst>
              <a:gd name="adj1" fmla="val 16200000"/>
              <a:gd name="adj2" fmla="val 5377643"/>
            </a:avLst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236334" y="2108144"/>
            <a:ext cx="4680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kumimoji="1" lang="en-US" altLang="ja-JP" dirty="0" smtClean="0"/>
              <a:t>?</a:t>
            </a:r>
            <a:r>
              <a:rPr kumimoji="1" lang="ja-JP" altLang="en-US" dirty="0" smtClean="0"/>
              <a:t>ｍ</a:t>
            </a:r>
            <a:endParaRPr kumimoji="1" lang="ja-JP" altLang="en-US" dirty="0"/>
          </a:p>
        </p:txBody>
      </p:sp>
      <p:sp>
        <p:nvSpPr>
          <p:cNvPr id="41" name="円弧 40"/>
          <p:cNvSpPr/>
          <p:nvPr/>
        </p:nvSpPr>
        <p:spPr>
          <a:xfrm rot="16200000">
            <a:off x="2499523" y="1886942"/>
            <a:ext cx="484960" cy="1258467"/>
          </a:xfrm>
          <a:prstGeom prst="arc">
            <a:avLst>
              <a:gd name="adj1" fmla="val 16200000"/>
              <a:gd name="adj2" fmla="val 5377643"/>
            </a:avLst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514601" y="2080598"/>
            <a:ext cx="4680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kumimoji="1" lang="en-US" altLang="ja-JP" dirty="0" smtClean="0"/>
              <a:t>?</a:t>
            </a:r>
            <a:r>
              <a:rPr kumimoji="1" lang="ja-JP" altLang="en-US" dirty="0" smtClean="0"/>
              <a:t>ｍ</a:t>
            </a:r>
            <a:endParaRPr kumimoji="1" lang="ja-JP" altLang="en-US" dirty="0"/>
          </a:p>
        </p:txBody>
      </p:sp>
      <p:sp>
        <p:nvSpPr>
          <p:cNvPr id="49" name="円弧 48"/>
          <p:cNvSpPr/>
          <p:nvPr/>
        </p:nvSpPr>
        <p:spPr>
          <a:xfrm rot="16200000">
            <a:off x="6315200" y="1885704"/>
            <a:ext cx="484960" cy="1258467"/>
          </a:xfrm>
          <a:prstGeom prst="arc">
            <a:avLst>
              <a:gd name="adj1" fmla="val 16200000"/>
              <a:gd name="adj2" fmla="val 5377643"/>
            </a:avLst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6330278" y="2079360"/>
            <a:ext cx="4680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kumimoji="1" lang="en-US" altLang="ja-JP" dirty="0" smtClean="0"/>
              <a:t>?</a:t>
            </a:r>
            <a:r>
              <a:rPr kumimoji="1" lang="ja-JP" altLang="en-US" dirty="0" smtClean="0"/>
              <a:t>ｍ</a:t>
            </a:r>
            <a:endParaRPr kumimoji="1" lang="ja-JP" altLang="en-US" dirty="0"/>
          </a:p>
        </p:txBody>
      </p:sp>
      <p:sp>
        <p:nvSpPr>
          <p:cNvPr id="51" name="円弧 50"/>
          <p:cNvSpPr/>
          <p:nvPr/>
        </p:nvSpPr>
        <p:spPr>
          <a:xfrm rot="16200000">
            <a:off x="7593467" y="1858158"/>
            <a:ext cx="484960" cy="1258467"/>
          </a:xfrm>
          <a:prstGeom prst="arc">
            <a:avLst>
              <a:gd name="adj1" fmla="val 16200000"/>
              <a:gd name="adj2" fmla="val 5377643"/>
            </a:avLst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7608545" y="2051814"/>
            <a:ext cx="4680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kumimoji="1" lang="en-US" altLang="ja-JP" dirty="0" smtClean="0"/>
              <a:t>?</a:t>
            </a:r>
            <a:r>
              <a:rPr kumimoji="1" lang="ja-JP" altLang="en-US" dirty="0" smtClean="0"/>
              <a:t>ｍ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937602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3" grpId="0" animBg="1"/>
      <p:bldP spid="38" grpId="0" animBg="1"/>
      <p:bldP spid="35" grpId="0" animBg="1"/>
      <p:bldP spid="36" grpId="0" animBg="1"/>
      <p:bldP spid="37" grpId="0" animBg="1"/>
      <p:bldP spid="40" grpId="0" animBg="1"/>
      <p:bldP spid="41" grpId="0" animBg="1"/>
      <p:bldP spid="42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正方形/長方形 38"/>
          <p:cNvSpPr/>
          <p:nvPr/>
        </p:nvSpPr>
        <p:spPr>
          <a:xfrm>
            <a:off x="251520" y="2530969"/>
            <a:ext cx="8640960" cy="53799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3" y="281657"/>
            <a:ext cx="7272808" cy="1272302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66FFFF"/>
              </a:gs>
              <a:gs pos="35000">
                <a:srgbClr val="CCFFFF"/>
              </a:gs>
              <a:gs pos="100000">
                <a:srgbClr val="CCFFFF"/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【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練習問題（２）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】</a:t>
            </a:r>
          </a:p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電柱から電柱まで７８ｍあります。</a:t>
            </a:r>
          </a:p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この電柱のあいだに同じ間隔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木を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植えたら、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全部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で木が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１２本になりました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。何ｍ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間隔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木を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植えたの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でしょうか？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1" name="角丸四角形吹き出し 30"/>
          <p:cNvSpPr/>
          <p:nvPr/>
        </p:nvSpPr>
        <p:spPr>
          <a:xfrm>
            <a:off x="1079636" y="3381528"/>
            <a:ext cx="7240613" cy="118418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「両端に木を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植えない」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なので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、「木の本数＝木の間の数－１」です。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木の本数が１２本だから、１２＝木の間の数－１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木の間の数は、１２＋１＝１３　本になります。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3" name="角丸四角形吹き出し 32"/>
          <p:cNvSpPr/>
          <p:nvPr/>
        </p:nvSpPr>
        <p:spPr>
          <a:xfrm>
            <a:off x="997227" y="5881035"/>
            <a:ext cx="7323021" cy="540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木の間の数は、７８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１３＝６　なので、６ｍです。　　答え　６ｍ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8" name="角丸四角形吹き出し 37"/>
          <p:cNvSpPr/>
          <p:nvPr/>
        </p:nvSpPr>
        <p:spPr>
          <a:xfrm>
            <a:off x="1079637" y="4765919"/>
            <a:ext cx="7240612" cy="914906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木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の間の数　＝　距離　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間隔の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長さ　だから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間隔の長さ　＝　距離　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木の間の数　です。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61" y="1492993"/>
            <a:ext cx="607500" cy="1080000"/>
          </a:xfrm>
          <a:prstGeom prst="rect">
            <a:avLst/>
          </a:prstGeom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355" y="1741170"/>
            <a:ext cx="599628" cy="804870"/>
          </a:xfrm>
          <a:prstGeom prst="rect">
            <a:avLst/>
          </a:prstGeom>
        </p:spPr>
      </p:pic>
      <p:pic>
        <p:nvPicPr>
          <p:cNvPr id="26" name="図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8023" y="1741170"/>
            <a:ext cx="599628" cy="804870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9691" y="1741170"/>
            <a:ext cx="599628" cy="804870"/>
          </a:xfrm>
          <a:prstGeom prst="rect">
            <a:avLst/>
          </a:prstGeom>
        </p:spPr>
      </p:pic>
      <p:pic>
        <p:nvPicPr>
          <p:cNvPr id="29" name="図 2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1359" y="1741170"/>
            <a:ext cx="599628" cy="804870"/>
          </a:xfrm>
          <a:prstGeom prst="rect">
            <a:avLst/>
          </a:prstGeom>
        </p:spPr>
      </p:pic>
      <p:pic>
        <p:nvPicPr>
          <p:cNvPr id="30" name="図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027" y="1741170"/>
            <a:ext cx="599628" cy="804870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0696" y="1491105"/>
            <a:ext cx="607500" cy="1080000"/>
          </a:xfrm>
          <a:prstGeom prst="rect">
            <a:avLst/>
          </a:prstGeom>
        </p:spPr>
      </p:pic>
      <p:sp>
        <p:nvSpPr>
          <p:cNvPr id="35" name="円弧 34"/>
          <p:cNvSpPr/>
          <p:nvPr/>
        </p:nvSpPr>
        <p:spPr>
          <a:xfrm rot="16200000" flipH="1">
            <a:off x="4283034" y="-1349559"/>
            <a:ext cx="720807" cy="7665979"/>
          </a:xfrm>
          <a:prstGeom prst="arc">
            <a:avLst>
              <a:gd name="adj1" fmla="val 16200000"/>
              <a:gd name="adj2" fmla="val 5377643"/>
            </a:avLst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217505" y="2646135"/>
            <a:ext cx="8640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kumimoji="1" lang="ja-JP" altLang="en-US" dirty="0" smtClean="0"/>
              <a:t>７８ｍ</a:t>
            </a:r>
            <a:endParaRPr kumimoji="1" lang="ja-JP" altLang="en-US" dirty="0"/>
          </a:p>
        </p:txBody>
      </p:sp>
      <p:sp>
        <p:nvSpPr>
          <p:cNvPr id="37" name="円弧 36"/>
          <p:cNvSpPr/>
          <p:nvPr/>
        </p:nvSpPr>
        <p:spPr>
          <a:xfrm rot="16200000">
            <a:off x="1221256" y="1914488"/>
            <a:ext cx="484960" cy="1258467"/>
          </a:xfrm>
          <a:prstGeom prst="arc">
            <a:avLst>
              <a:gd name="adj1" fmla="val 16200000"/>
              <a:gd name="adj2" fmla="val 5377643"/>
            </a:avLst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236334" y="2108144"/>
            <a:ext cx="4680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kumimoji="1" lang="en-US" altLang="ja-JP" dirty="0" smtClean="0"/>
              <a:t>?</a:t>
            </a:r>
            <a:r>
              <a:rPr kumimoji="1" lang="ja-JP" altLang="en-US" dirty="0" smtClean="0"/>
              <a:t>ｍ</a:t>
            </a:r>
            <a:endParaRPr kumimoji="1" lang="ja-JP" altLang="en-US" dirty="0"/>
          </a:p>
        </p:txBody>
      </p:sp>
      <p:sp>
        <p:nvSpPr>
          <p:cNvPr id="41" name="円弧 40"/>
          <p:cNvSpPr/>
          <p:nvPr/>
        </p:nvSpPr>
        <p:spPr>
          <a:xfrm rot="16200000">
            <a:off x="2499523" y="1886942"/>
            <a:ext cx="484960" cy="1258467"/>
          </a:xfrm>
          <a:prstGeom prst="arc">
            <a:avLst>
              <a:gd name="adj1" fmla="val 16200000"/>
              <a:gd name="adj2" fmla="val 5377643"/>
            </a:avLst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514601" y="2080598"/>
            <a:ext cx="4680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kumimoji="1" lang="en-US" altLang="ja-JP" dirty="0" smtClean="0"/>
              <a:t>?</a:t>
            </a:r>
            <a:r>
              <a:rPr kumimoji="1" lang="ja-JP" altLang="en-US" dirty="0" smtClean="0"/>
              <a:t>ｍ</a:t>
            </a:r>
            <a:endParaRPr kumimoji="1" lang="ja-JP" altLang="en-US" dirty="0"/>
          </a:p>
        </p:txBody>
      </p:sp>
      <p:sp>
        <p:nvSpPr>
          <p:cNvPr id="49" name="円弧 48"/>
          <p:cNvSpPr/>
          <p:nvPr/>
        </p:nvSpPr>
        <p:spPr>
          <a:xfrm rot="16200000">
            <a:off x="6315200" y="1885704"/>
            <a:ext cx="484960" cy="1258467"/>
          </a:xfrm>
          <a:prstGeom prst="arc">
            <a:avLst>
              <a:gd name="adj1" fmla="val 16200000"/>
              <a:gd name="adj2" fmla="val 5377643"/>
            </a:avLst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6330278" y="2079360"/>
            <a:ext cx="4680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kumimoji="1" lang="en-US" altLang="ja-JP" dirty="0" smtClean="0"/>
              <a:t>?</a:t>
            </a:r>
            <a:r>
              <a:rPr kumimoji="1" lang="ja-JP" altLang="en-US" dirty="0" smtClean="0"/>
              <a:t>ｍ</a:t>
            </a:r>
            <a:endParaRPr kumimoji="1" lang="ja-JP" altLang="en-US" dirty="0"/>
          </a:p>
        </p:txBody>
      </p:sp>
      <p:sp>
        <p:nvSpPr>
          <p:cNvPr id="51" name="円弧 50"/>
          <p:cNvSpPr/>
          <p:nvPr/>
        </p:nvSpPr>
        <p:spPr>
          <a:xfrm rot="16200000">
            <a:off x="7593467" y="1858158"/>
            <a:ext cx="484960" cy="1258467"/>
          </a:xfrm>
          <a:prstGeom prst="arc">
            <a:avLst>
              <a:gd name="adj1" fmla="val 16200000"/>
              <a:gd name="adj2" fmla="val 5377643"/>
            </a:avLst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7608545" y="2051814"/>
            <a:ext cx="4680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kumimoji="1" lang="en-US" altLang="ja-JP" dirty="0" smtClean="0"/>
              <a:t>?</a:t>
            </a:r>
            <a:r>
              <a:rPr kumimoji="1" lang="ja-JP" altLang="en-US" dirty="0" smtClean="0"/>
              <a:t>ｍ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0853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3" grpId="0" animBg="1"/>
      <p:bldP spid="38" grpId="0" animBg="1"/>
      <p:bldP spid="35" grpId="0" animBg="1"/>
      <p:bldP spid="36" grpId="0" animBg="1"/>
      <p:bldP spid="37" grpId="0" animBg="1"/>
      <p:bldP spid="40" grpId="0" animBg="1"/>
      <p:bldP spid="41" grpId="0" animBg="1"/>
      <p:bldP spid="42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3" y="281657"/>
            <a:ext cx="7272808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66FFFF"/>
              </a:gs>
              <a:gs pos="35000">
                <a:srgbClr val="CCFFFF"/>
              </a:gs>
              <a:gs pos="100000">
                <a:srgbClr val="CCFFFF"/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【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練習問題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(3)】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ある池の周りに５ｍおきに木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植えたところ、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木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は３０本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必要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でした。この池の周りの長さは何ｍですか？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1" name="角丸四角形吹き出し 30"/>
          <p:cNvSpPr/>
          <p:nvPr/>
        </p:nvSpPr>
        <p:spPr>
          <a:xfrm>
            <a:off x="1079635" y="3627728"/>
            <a:ext cx="7240613" cy="540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「池の周りに木を植える」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なので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、「木の本数＝木の間の数」です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</a:t>
            </a:r>
          </a:p>
        </p:txBody>
      </p:sp>
      <p:sp>
        <p:nvSpPr>
          <p:cNvPr id="33" name="角丸四角形吹き出し 32"/>
          <p:cNvSpPr/>
          <p:nvPr/>
        </p:nvSpPr>
        <p:spPr>
          <a:xfrm>
            <a:off x="1057222" y="4999114"/>
            <a:ext cx="6816516" cy="801628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池の周りの長さは、３０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５＝１５０　なので、１５０ｍです。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 algn="r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答え１５０ｍ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8" name="角丸四角形吹き出し 37"/>
          <p:cNvSpPr/>
          <p:nvPr/>
        </p:nvSpPr>
        <p:spPr>
          <a:xfrm>
            <a:off x="1053732" y="4313421"/>
            <a:ext cx="7292419" cy="540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「池の周りの長さ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＝木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の間の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数　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間隔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の長さ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」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です。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" name="フリーフォーム 1"/>
          <p:cNvSpPr/>
          <p:nvPr/>
        </p:nvSpPr>
        <p:spPr>
          <a:xfrm>
            <a:off x="2754307" y="1749904"/>
            <a:ext cx="4476175" cy="1572006"/>
          </a:xfrm>
          <a:custGeom>
            <a:avLst/>
            <a:gdLst>
              <a:gd name="connsiteX0" fmla="*/ 2933917 w 4476175"/>
              <a:gd name="connsiteY0" fmla="*/ 1203215 h 1572006"/>
              <a:gd name="connsiteX1" fmla="*/ 1856231 w 4476175"/>
              <a:gd name="connsiteY1" fmla="*/ 1546115 h 1572006"/>
              <a:gd name="connsiteX2" fmla="*/ 386660 w 4476175"/>
              <a:gd name="connsiteY2" fmla="*/ 1382829 h 1572006"/>
              <a:gd name="connsiteX3" fmla="*/ 27431 w 4476175"/>
              <a:gd name="connsiteY3" fmla="*/ 680700 h 1572006"/>
              <a:gd name="connsiteX4" fmla="*/ 941831 w 4476175"/>
              <a:gd name="connsiteY4" fmla="*/ 158186 h 1572006"/>
              <a:gd name="connsiteX5" fmla="*/ 2101160 w 4476175"/>
              <a:gd name="connsiteY5" fmla="*/ 272486 h 1572006"/>
              <a:gd name="connsiteX6" fmla="*/ 2966574 w 4476175"/>
              <a:gd name="connsiteY6" fmla="*/ 11229 h 1572006"/>
              <a:gd name="connsiteX7" fmla="*/ 4452474 w 4476175"/>
              <a:gd name="connsiteY7" fmla="*/ 713357 h 1572006"/>
              <a:gd name="connsiteX8" fmla="*/ 3815660 w 4476175"/>
              <a:gd name="connsiteY8" fmla="*/ 1562443 h 1572006"/>
              <a:gd name="connsiteX9" fmla="*/ 2933917 w 4476175"/>
              <a:gd name="connsiteY9" fmla="*/ 1203215 h 1572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76175" h="1572006">
                <a:moveTo>
                  <a:pt x="2933917" y="1203215"/>
                </a:moveTo>
                <a:cubicBezTo>
                  <a:pt x="2607346" y="1200494"/>
                  <a:pt x="2280774" y="1516179"/>
                  <a:pt x="1856231" y="1546115"/>
                </a:cubicBezTo>
                <a:cubicBezTo>
                  <a:pt x="1431688" y="1576051"/>
                  <a:pt x="691460" y="1527065"/>
                  <a:pt x="386660" y="1382829"/>
                </a:cubicBezTo>
                <a:cubicBezTo>
                  <a:pt x="81860" y="1238593"/>
                  <a:pt x="-65097" y="884807"/>
                  <a:pt x="27431" y="680700"/>
                </a:cubicBezTo>
                <a:cubicBezTo>
                  <a:pt x="119959" y="476593"/>
                  <a:pt x="596209" y="226222"/>
                  <a:pt x="941831" y="158186"/>
                </a:cubicBezTo>
                <a:cubicBezTo>
                  <a:pt x="1287453" y="90150"/>
                  <a:pt x="1763703" y="296979"/>
                  <a:pt x="2101160" y="272486"/>
                </a:cubicBezTo>
                <a:cubicBezTo>
                  <a:pt x="2438617" y="247993"/>
                  <a:pt x="2574688" y="-62249"/>
                  <a:pt x="2966574" y="11229"/>
                </a:cubicBezTo>
                <a:cubicBezTo>
                  <a:pt x="3358460" y="84707"/>
                  <a:pt x="4310960" y="454821"/>
                  <a:pt x="4452474" y="713357"/>
                </a:cubicBezTo>
                <a:cubicBezTo>
                  <a:pt x="4593988" y="971893"/>
                  <a:pt x="4066031" y="1483522"/>
                  <a:pt x="3815660" y="1562443"/>
                </a:cubicBezTo>
                <a:cubicBezTo>
                  <a:pt x="3565289" y="1641365"/>
                  <a:pt x="3260488" y="1205936"/>
                  <a:pt x="2933917" y="1203215"/>
                </a:cubicBezTo>
                <a:close/>
              </a:path>
            </a:pathLst>
          </a:cu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43" name="図 4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3362" y="2239179"/>
            <a:ext cx="413857" cy="555513"/>
          </a:xfrm>
          <a:prstGeom prst="rect">
            <a:avLst/>
          </a:prstGeom>
        </p:spPr>
      </p:pic>
      <p:pic>
        <p:nvPicPr>
          <p:cNvPr id="44" name="図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15" y="1716427"/>
            <a:ext cx="413857" cy="555513"/>
          </a:xfrm>
          <a:prstGeom prst="rect">
            <a:avLst/>
          </a:prstGeom>
        </p:spPr>
      </p:pic>
      <p:pic>
        <p:nvPicPr>
          <p:cNvPr id="45" name="図 4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882" y="1431156"/>
            <a:ext cx="413857" cy="555513"/>
          </a:xfrm>
          <a:prstGeom prst="rect">
            <a:avLst/>
          </a:prstGeom>
        </p:spPr>
      </p:pic>
      <p:pic>
        <p:nvPicPr>
          <p:cNvPr id="46" name="図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5195" y="1372712"/>
            <a:ext cx="413857" cy="555513"/>
          </a:xfrm>
          <a:prstGeom prst="rect">
            <a:avLst/>
          </a:prstGeom>
        </p:spPr>
      </p:pic>
      <p:pic>
        <p:nvPicPr>
          <p:cNvPr id="47" name="図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6458" y="1502874"/>
            <a:ext cx="413857" cy="555513"/>
          </a:xfrm>
          <a:prstGeom prst="rect">
            <a:avLst/>
          </a:prstGeom>
        </p:spPr>
      </p:pic>
      <p:pic>
        <p:nvPicPr>
          <p:cNvPr id="48" name="図 47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2771" y="1348633"/>
            <a:ext cx="413857" cy="555513"/>
          </a:xfrm>
          <a:prstGeom prst="rect">
            <a:avLst/>
          </a:prstGeom>
        </p:spPr>
      </p:pic>
      <p:pic>
        <p:nvPicPr>
          <p:cNvPr id="53" name="図 52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8250" y="1293731"/>
            <a:ext cx="413857" cy="555513"/>
          </a:xfrm>
          <a:prstGeom prst="rect">
            <a:avLst/>
          </a:prstGeom>
        </p:spPr>
      </p:pic>
      <p:pic>
        <p:nvPicPr>
          <p:cNvPr id="54" name="図 53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888" y="1452137"/>
            <a:ext cx="413857" cy="555513"/>
          </a:xfrm>
          <a:prstGeom prst="rect">
            <a:avLst/>
          </a:prstGeom>
        </p:spPr>
      </p:pic>
      <p:pic>
        <p:nvPicPr>
          <p:cNvPr id="57" name="図 5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1954" y="2652532"/>
            <a:ext cx="413857" cy="555513"/>
          </a:xfrm>
          <a:prstGeom prst="rect">
            <a:avLst/>
          </a:prstGeom>
        </p:spPr>
      </p:pic>
      <p:pic>
        <p:nvPicPr>
          <p:cNvPr id="58" name="図 5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6659" y="2801479"/>
            <a:ext cx="413857" cy="555513"/>
          </a:xfrm>
          <a:prstGeom prst="rect">
            <a:avLst/>
          </a:prstGeom>
        </p:spPr>
      </p:pic>
      <p:pic>
        <p:nvPicPr>
          <p:cNvPr id="59" name="図 5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3604" y="2766397"/>
            <a:ext cx="413857" cy="555513"/>
          </a:xfrm>
          <a:prstGeom prst="rect">
            <a:avLst/>
          </a:prstGeom>
        </p:spPr>
      </p:pic>
      <p:pic>
        <p:nvPicPr>
          <p:cNvPr id="60" name="図 59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5934" y="2496228"/>
            <a:ext cx="413857" cy="555513"/>
          </a:xfrm>
          <a:prstGeom prst="rect">
            <a:avLst/>
          </a:prstGeom>
        </p:spPr>
      </p:pic>
      <p:pic>
        <p:nvPicPr>
          <p:cNvPr id="61" name="図 60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518" y="2614762"/>
            <a:ext cx="413857" cy="555513"/>
          </a:xfrm>
          <a:prstGeom prst="rect">
            <a:avLst/>
          </a:prstGeom>
        </p:spPr>
      </p:pic>
      <p:pic>
        <p:nvPicPr>
          <p:cNvPr id="62" name="図 61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1643" y="2678014"/>
            <a:ext cx="413857" cy="55551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96692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3" grpId="0" animBg="1"/>
      <p:bldP spid="3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.7|5|1.3|1.4|1.7|1.5|1.8|1.4|2|1.4|1.5|2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|2.1|8.8|3.6|3.2|3.6|1.2|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8.2|5|2.5|3.3|1.2|3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10.6|3|3.1|4.2|1.2|1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1.9|7.8|1.3|2.6|3.6|2.4|1.4|2|3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2.1|7|1.4|3|2.5|3.5|1.3|2.5|9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2.5|1.7|2.5|2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6FFFF"/>
        </a:solidFill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8108</TotalTime>
  <Words>657</Words>
  <Application>Microsoft Office PowerPoint</Application>
  <PresentationFormat>画面に合わせる (4:3)</PresentationFormat>
  <Paragraphs>85</Paragraphs>
  <Slides>8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5" baseType="lpstr">
      <vt:lpstr>Arial</vt:lpstr>
      <vt:lpstr>AR P丸ゴシック体E</vt:lpstr>
      <vt:lpstr>AR P教科書体M</vt:lpstr>
      <vt:lpstr>Calibri</vt:lpstr>
      <vt:lpstr>ＭＳ Ｐゴシック</vt:lpstr>
      <vt:lpstr>HG丸ｺﾞｼｯｸM-PRO</vt:lpstr>
      <vt:lpstr>フラッシュ１</vt:lpstr>
      <vt:lpstr>植木算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仕事算</dc:title>
  <dc:creator>小泉 浩</dc:creator>
  <cp:lastModifiedBy>小泉 浩</cp:lastModifiedBy>
  <cp:revision>328</cp:revision>
  <dcterms:created xsi:type="dcterms:W3CDTF">2015-06-25T04:58:05Z</dcterms:created>
  <dcterms:modified xsi:type="dcterms:W3CDTF">2020-08-03T05:50:55Z</dcterms:modified>
</cp:coreProperties>
</file>