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sldIdLst>
    <p:sldId id="288" r:id="rId2"/>
    <p:sldId id="290" r:id="rId3"/>
    <p:sldId id="294" r:id="rId4"/>
    <p:sldId id="296" r:id="rId5"/>
    <p:sldId id="297" r:id="rId6"/>
    <p:sldId id="292" r:id="rId7"/>
  </p:sldIdLst>
  <p:sldSz cx="9144000" cy="6858000" type="screen4x3"/>
  <p:notesSz cx="6858000" cy="9144000"/>
  <p:embeddedFontLst>
    <p:embeddedFont>
      <p:font typeface="AR P教科書体M" panose="03000600000000000000" pitchFamily="66" charset="-128"/>
      <p:regular r:id="rId9"/>
    </p:embeddedFont>
    <p:embeddedFont>
      <p:font typeface="HGP行書体" panose="03000600000000000000" pitchFamily="66" charset="-128"/>
      <p:regular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AR P丸ゴシック体E" panose="020F0900000000000000" pitchFamily="50" charset="-128"/>
      <p:regular r:id="rId15"/>
    </p:embeddedFont>
    <p:embeddedFont>
      <p:font typeface="HG丸ｺﾞｼｯｸM-PRO" panose="020F0600000000000000" pitchFamily="50" charset="-128"/>
      <p:regular r:id="rId16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A79575"/>
    <a:srgbClr val="D1C8B7"/>
    <a:srgbClr val="CF9F6F"/>
    <a:srgbClr val="FFFF99"/>
    <a:srgbClr val="FF9900"/>
    <a:srgbClr val="CC66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78" y="258"/>
      </p:cViewPr>
      <p:guideLst>
        <p:guide orient="horz" pos="2069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811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0610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7890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1953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808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改算記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09598" y="2185841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江戸時代の算術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和算を学ぼう</a:t>
            </a:r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１５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裁ち合わせ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843808" y="501747"/>
            <a:ext cx="35283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ja-JP" altLang="en-US" sz="3200" b="1" kern="0" dirty="0" smtClean="0">
                <a:ln w="9525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かいざんき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pic>
        <p:nvPicPr>
          <p:cNvPr id="90" name="Picture 3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51535">
            <a:off x="791549" y="4262650"/>
            <a:ext cx="1146544" cy="248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正方形/長方形 90"/>
          <p:cNvSpPr/>
          <p:nvPr/>
        </p:nvSpPr>
        <p:spPr>
          <a:xfrm>
            <a:off x="6658696" y="4380737"/>
            <a:ext cx="2160000" cy="21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92" name="正方形/長方形 91"/>
          <p:cNvSpPr/>
          <p:nvPr/>
        </p:nvSpPr>
        <p:spPr>
          <a:xfrm>
            <a:off x="7918696" y="3480737"/>
            <a:ext cx="900000" cy="90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59632" y="629980"/>
            <a:ext cx="7632848" cy="128685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「裁ち合わせとは、布をはさみなどで切り、それをつなげて別の形にする遊びである。山田政重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『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改算記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』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に幅３尺２寸、長さ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5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尺の毛織物を正方形に裁ち合わせることが記されている。」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endParaRPr kumimoji="0" lang="ja-JP" altLang="en-US" sz="2400" kern="0" dirty="0">
              <a:solidFill>
                <a:prstClr val="black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475656" y="260648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改算記</a:t>
            </a:r>
            <a:r>
              <a:rPr kumimoji="1" lang="en-US" altLang="ja-JP" dirty="0" smtClean="0"/>
              <a:t>』</a:t>
            </a:r>
            <a:endParaRPr kumimoji="1" lang="ja-JP" altLang="en-US" dirty="0"/>
          </a:p>
        </p:txBody>
      </p:sp>
      <p:sp>
        <p:nvSpPr>
          <p:cNvPr id="96" name="角丸四角形吹き出し 95"/>
          <p:cNvSpPr/>
          <p:nvPr/>
        </p:nvSpPr>
        <p:spPr>
          <a:xfrm>
            <a:off x="4788024" y="1951893"/>
            <a:ext cx="3952289" cy="854804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大きさの異なる２つの正方形ア、イがある、これらを裁ち合わせて１つの正方形にせよ。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156176" y="4209543"/>
            <a:ext cx="2160000" cy="21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98" name="正方形/長方形 97"/>
          <p:cNvSpPr/>
          <p:nvPr/>
        </p:nvSpPr>
        <p:spPr>
          <a:xfrm>
            <a:off x="7416176" y="3309543"/>
            <a:ext cx="900000" cy="90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99" name="角丸四角形吹き出し 98"/>
          <p:cNvSpPr/>
          <p:nvPr/>
        </p:nvSpPr>
        <p:spPr>
          <a:xfrm>
            <a:off x="511699" y="2021594"/>
            <a:ext cx="3952289" cy="854804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長方形の紙を裁ち、正方形の形に並べ直しなさい。</a:t>
            </a: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529500" y="3645024"/>
            <a:ext cx="1291620" cy="201815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101" name="正方形/長方形 100"/>
          <p:cNvSpPr/>
          <p:nvPr/>
        </p:nvSpPr>
        <p:spPr>
          <a:xfrm>
            <a:off x="2849142" y="4048655"/>
            <a:ext cx="1614525" cy="1614525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102" name="右矢印 101"/>
          <p:cNvSpPr/>
          <p:nvPr/>
        </p:nvSpPr>
        <p:spPr>
          <a:xfrm>
            <a:off x="2123869" y="4654102"/>
            <a:ext cx="455987" cy="319191"/>
          </a:xfrm>
          <a:prstGeom prst="rightArrow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8379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96" grpId="0" animBg="1"/>
      <p:bldP spid="5" grpId="0" animBg="1"/>
      <p:bldP spid="98" grpId="0" animBg="1"/>
      <p:bldP spid="99" grpId="0" animBg="1"/>
      <p:bldP spid="100" grpId="0" animBg="1"/>
      <p:bldP spid="101" grpId="0" animBg="1"/>
      <p:bldP spid="10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角丸四角形吹き出し 95"/>
          <p:cNvSpPr/>
          <p:nvPr/>
        </p:nvSpPr>
        <p:spPr>
          <a:xfrm>
            <a:off x="1331640" y="311072"/>
            <a:ext cx="7462589" cy="531108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長方形の紙を裁ち、正方形の形に並べ直しなさい。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475656" y="2709320"/>
            <a:ext cx="2304000" cy="3600000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98" name="正方形/長方形 97"/>
          <p:cNvSpPr/>
          <p:nvPr/>
        </p:nvSpPr>
        <p:spPr>
          <a:xfrm>
            <a:off x="5339419" y="3603685"/>
            <a:ext cx="2880000" cy="2880000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4" name="右矢印 3"/>
          <p:cNvSpPr/>
          <p:nvPr/>
        </p:nvSpPr>
        <p:spPr>
          <a:xfrm>
            <a:off x="4012964" y="4189929"/>
            <a:ext cx="720080" cy="504056"/>
          </a:xfrm>
          <a:prstGeom prst="rightArrow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6" name="円弧 5"/>
          <p:cNvSpPr/>
          <p:nvPr/>
        </p:nvSpPr>
        <p:spPr>
          <a:xfrm flipH="1">
            <a:off x="1022118" y="2709319"/>
            <a:ext cx="900000" cy="3600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57087" y="4324653"/>
            <a:ext cx="88739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５０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3" name="円弧 12"/>
          <p:cNvSpPr/>
          <p:nvPr/>
        </p:nvSpPr>
        <p:spPr>
          <a:xfrm rot="5400000" flipH="1">
            <a:off x="2200754" y="1553890"/>
            <a:ext cx="853804" cy="2304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183957" y="2135655"/>
            <a:ext cx="8038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３２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1444486" y="1006957"/>
            <a:ext cx="7349743" cy="44702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ヒント　長方形と正方形の面積は変わらないので、面積から考えます。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5" name="角丸四角形吹き出し 14"/>
          <p:cNvSpPr/>
          <p:nvPr/>
        </p:nvSpPr>
        <p:spPr>
          <a:xfrm>
            <a:off x="4180971" y="1568539"/>
            <a:ext cx="4631875" cy="80072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長方形の面積は、５０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３２＝１６００㎠</a:t>
            </a:r>
          </a:p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正方形の一辺の長さは？</a:t>
            </a:r>
          </a:p>
        </p:txBody>
      </p:sp>
      <p:sp>
        <p:nvSpPr>
          <p:cNvPr id="16" name="角丸四角形吹き出し 15"/>
          <p:cNvSpPr/>
          <p:nvPr/>
        </p:nvSpPr>
        <p:spPr>
          <a:xfrm>
            <a:off x="4139953" y="2483815"/>
            <a:ext cx="4672893" cy="513137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４０＝１６００　一辺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の長さ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は４０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円弧 16"/>
          <p:cNvSpPr/>
          <p:nvPr/>
        </p:nvSpPr>
        <p:spPr>
          <a:xfrm rot="5400000" flipH="1">
            <a:off x="6329419" y="2163685"/>
            <a:ext cx="900000" cy="2880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377485" y="3029759"/>
            <a:ext cx="8038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４０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9" name="円弧 18"/>
          <p:cNvSpPr/>
          <p:nvPr/>
        </p:nvSpPr>
        <p:spPr>
          <a:xfrm flipH="1">
            <a:off x="4875603" y="3603685"/>
            <a:ext cx="900000" cy="2880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409175" y="4859019"/>
            <a:ext cx="88739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４０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8038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角丸四角形吹き出し 95"/>
          <p:cNvSpPr/>
          <p:nvPr/>
        </p:nvSpPr>
        <p:spPr>
          <a:xfrm>
            <a:off x="1331640" y="311072"/>
            <a:ext cx="7462589" cy="531108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長方形の紙を裁ち、正方形の形に並べ直しなさい。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484552" y="2707605"/>
            <a:ext cx="2304000" cy="3600000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98" name="正方形/長方形 97"/>
          <p:cNvSpPr/>
          <p:nvPr/>
        </p:nvSpPr>
        <p:spPr>
          <a:xfrm>
            <a:off x="5339419" y="3603685"/>
            <a:ext cx="2880000" cy="2880000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4" name="右矢印 3"/>
          <p:cNvSpPr/>
          <p:nvPr/>
        </p:nvSpPr>
        <p:spPr>
          <a:xfrm>
            <a:off x="4012964" y="4189929"/>
            <a:ext cx="720080" cy="504056"/>
          </a:xfrm>
          <a:prstGeom prst="rightArrow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6" name="円弧 5"/>
          <p:cNvSpPr/>
          <p:nvPr/>
        </p:nvSpPr>
        <p:spPr>
          <a:xfrm flipH="1">
            <a:off x="1022118" y="2709319"/>
            <a:ext cx="900000" cy="3600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57087" y="4324653"/>
            <a:ext cx="88739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５０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3" name="円弧 12"/>
          <p:cNvSpPr/>
          <p:nvPr/>
        </p:nvSpPr>
        <p:spPr>
          <a:xfrm rot="5400000" flipH="1">
            <a:off x="2200754" y="1553890"/>
            <a:ext cx="853804" cy="2304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183957" y="2135655"/>
            <a:ext cx="8038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３２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1444486" y="1006957"/>
            <a:ext cx="7349743" cy="44702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辺の長さ３２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と４０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と４０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の最小公倍数を考えます。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5" name="角丸四角形吹き出し 14"/>
          <p:cNvSpPr/>
          <p:nvPr/>
        </p:nvSpPr>
        <p:spPr>
          <a:xfrm>
            <a:off x="4180971" y="1568539"/>
            <a:ext cx="4631875" cy="80072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３２と４０の最小公倍数は、８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５０と４０の最小公倍数は、１０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4139953" y="2483815"/>
            <a:ext cx="4672893" cy="513137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縦１０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横８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で区切り線を入れます。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円弧 16"/>
          <p:cNvSpPr/>
          <p:nvPr/>
        </p:nvSpPr>
        <p:spPr>
          <a:xfrm rot="5400000" flipH="1">
            <a:off x="6329419" y="2163685"/>
            <a:ext cx="900000" cy="2880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377485" y="3029759"/>
            <a:ext cx="8038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４０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9" name="円弧 18"/>
          <p:cNvSpPr/>
          <p:nvPr/>
        </p:nvSpPr>
        <p:spPr>
          <a:xfrm flipH="1">
            <a:off x="4875603" y="3603685"/>
            <a:ext cx="900000" cy="2880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409175" y="4859019"/>
            <a:ext cx="88739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４０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202708"/>
              </p:ext>
            </p:extLst>
          </p:nvPr>
        </p:nvGraphicFramePr>
        <p:xfrm>
          <a:off x="1484552" y="2707605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287149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角丸四角形吹き出し 95"/>
          <p:cNvSpPr/>
          <p:nvPr/>
        </p:nvSpPr>
        <p:spPr>
          <a:xfrm>
            <a:off x="1331640" y="311072"/>
            <a:ext cx="7462589" cy="531108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長方形の紙を裁ち、正方形の形に並べ直しなさい。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495263" y="2707605"/>
            <a:ext cx="2304000" cy="3600000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98" name="正方形/長方形 97"/>
          <p:cNvSpPr/>
          <p:nvPr/>
        </p:nvSpPr>
        <p:spPr>
          <a:xfrm>
            <a:off x="5341134" y="3620310"/>
            <a:ext cx="2880000" cy="2880000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4" name="右矢印 3"/>
          <p:cNvSpPr/>
          <p:nvPr/>
        </p:nvSpPr>
        <p:spPr>
          <a:xfrm>
            <a:off x="4012964" y="4189929"/>
            <a:ext cx="720080" cy="504056"/>
          </a:xfrm>
          <a:prstGeom prst="rightArrow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6" name="円弧 5"/>
          <p:cNvSpPr/>
          <p:nvPr/>
        </p:nvSpPr>
        <p:spPr>
          <a:xfrm flipH="1">
            <a:off x="1022118" y="2709319"/>
            <a:ext cx="900000" cy="3600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57087" y="4324653"/>
            <a:ext cx="88739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５０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3" name="円弧 12"/>
          <p:cNvSpPr/>
          <p:nvPr/>
        </p:nvSpPr>
        <p:spPr>
          <a:xfrm rot="5400000" flipH="1">
            <a:off x="2200754" y="1553890"/>
            <a:ext cx="853804" cy="2304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183957" y="2135655"/>
            <a:ext cx="8038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３２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4409175" y="1006957"/>
            <a:ext cx="4385054" cy="44702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長方形に色を塗って切り離します。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円弧 16"/>
          <p:cNvSpPr/>
          <p:nvPr/>
        </p:nvSpPr>
        <p:spPr>
          <a:xfrm rot="5400000" flipH="1">
            <a:off x="6329419" y="2180310"/>
            <a:ext cx="900000" cy="2880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377485" y="3046384"/>
            <a:ext cx="8038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４０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9" name="円弧 18"/>
          <p:cNvSpPr/>
          <p:nvPr/>
        </p:nvSpPr>
        <p:spPr>
          <a:xfrm flipH="1">
            <a:off x="4875603" y="3620310"/>
            <a:ext cx="900000" cy="2880000"/>
          </a:xfrm>
          <a:prstGeom prst="arc">
            <a:avLst>
              <a:gd name="adj1" fmla="val 16200000"/>
              <a:gd name="adj2" fmla="val 5425272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409175" y="4875644"/>
            <a:ext cx="88739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４０</a:t>
            </a:r>
            <a:r>
              <a:rPr kumimoji="1" lang="en-US" altLang="ja-JP" dirty="0" smtClean="0">
                <a:latin typeface="+mj-ea"/>
                <a:ea typeface="+mj-ea"/>
              </a:rPr>
              <a:t>cm</a:t>
            </a:r>
            <a:endParaRPr kumimoji="1" lang="ja-JP" altLang="en-US" dirty="0">
              <a:latin typeface="+mj-ea"/>
              <a:ea typeface="+mj-ea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771173"/>
              </p:ext>
            </p:extLst>
          </p:nvPr>
        </p:nvGraphicFramePr>
        <p:xfrm>
          <a:off x="1495263" y="2707605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052490"/>
              </p:ext>
            </p:extLst>
          </p:nvPr>
        </p:nvGraphicFramePr>
        <p:xfrm>
          <a:off x="1492375" y="2705890"/>
          <a:ext cx="2304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546949"/>
              </p:ext>
            </p:extLst>
          </p:nvPr>
        </p:nvGraphicFramePr>
        <p:xfrm>
          <a:off x="1492375" y="3435853"/>
          <a:ext cx="2304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720000"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2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346337"/>
              </p:ext>
            </p:extLst>
          </p:nvPr>
        </p:nvGraphicFramePr>
        <p:xfrm>
          <a:off x="1489892" y="3435853"/>
          <a:ext cx="2304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720000"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2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446175"/>
              </p:ext>
            </p:extLst>
          </p:nvPr>
        </p:nvGraphicFramePr>
        <p:xfrm>
          <a:off x="1489892" y="2705890"/>
          <a:ext cx="2304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" name="角丸四角形吹き出し 23"/>
          <p:cNvSpPr/>
          <p:nvPr/>
        </p:nvSpPr>
        <p:spPr>
          <a:xfrm>
            <a:off x="4450963" y="1591419"/>
            <a:ext cx="4343266" cy="44702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色を塗った部分を正方形に移動します。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8" name="角丸四角形吹き出し 27"/>
          <p:cNvSpPr/>
          <p:nvPr/>
        </p:nvSpPr>
        <p:spPr>
          <a:xfrm>
            <a:off x="4454545" y="2175881"/>
            <a:ext cx="4343266" cy="44702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長方形を正方形にすることができました。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3" t="50091" r="35567"/>
          <a:stretch/>
        </p:blipFill>
        <p:spPr>
          <a:xfrm rot="7673778">
            <a:off x="542461" y="5037216"/>
            <a:ext cx="1067590" cy="10767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3908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8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77 -0.00023 C -0.0059 -0.00092 0.06059 -0.00185 0.09062 -0.00277 C 0.07153 -0.02222 0.10816 -0.08287 0.08906 -0.10069 C 0.11406 -0.09074 0.12413 -0.1125 0.15052 -0.10231 C 0.16042 -0.12315 0.14219 -0.19213 0.15208 -0.21111 C 0.1743 -0.20602 0.19774 -0.19838 0.2118 -0.21111 C 0.23576 -0.20023 0.18837 -0.31875 0.21371 -0.30671 C 0.20087 -0.3375 0.34097 -0.28588 0.32708 -0.31412 " pathEditMode="relative" rAng="18480000" ptsTypes="AAAAAAAA">
                                      <p:cBhvr>
                                        <p:cTn id="2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47" y="-1557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85185E-6 L 0.42014 0.1326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7" y="662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7 L 0.48385 0.0261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84" y="1296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4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正方形/長方形 29"/>
          <p:cNvSpPr/>
          <p:nvPr/>
        </p:nvSpPr>
        <p:spPr>
          <a:xfrm rot="20174854">
            <a:off x="4871508" y="2562415"/>
            <a:ext cx="3132000" cy="3132000"/>
          </a:xfrm>
          <a:prstGeom prst="rect">
            <a:avLst/>
          </a:prstGeom>
          <a:solidFill>
            <a:srgbClr val="66FFFF">
              <a:alpha val="50000"/>
            </a:srgbClr>
          </a:solidFill>
          <a:ln w="1905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角丸四角形吹き出し 95"/>
          <p:cNvSpPr/>
          <p:nvPr/>
        </p:nvSpPr>
        <p:spPr>
          <a:xfrm>
            <a:off x="1259632" y="306284"/>
            <a:ext cx="7462589" cy="854804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大きさの異なる２つの正方形ア、イがある、これらを裁ち合わせて１つの正方形にせよ。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" name="正方形/長方形 4"/>
          <p:cNvSpPr>
            <a:spLocks noChangeAspect="1"/>
          </p:cNvSpPr>
          <p:nvPr/>
        </p:nvSpPr>
        <p:spPr>
          <a:xfrm>
            <a:off x="5638100" y="3327350"/>
            <a:ext cx="2880000" cy="288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98" name="正方形/長方形 97"/>
          <p:cNvSpPr>
            <a:spLocks noChangeAspect="1"/>
          </p:cNvSpPr>
          <p:nvPr/>
        </p:nvSpPr>
        <p:spPr>
          <a:xfrm>
            <a:off x="7258100" y="2067350"/>
            <a:ext cx="1260000" cy="12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898060" y="1794800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Ａ</a:t>
            </a:r>
            <a:endParaRPr kumimoji="1" lang="ja-JP" altLang="en-US" sz="20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518100" y="1794800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Ｂ</a:t>
            </a:r>
            <a:endParaRPr kumimoji="1" lang="ja-JP" altLang="en-US" sz="20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278060" y="3070810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Ｃ</a:t>
            </a:r>
            <a:endParaRPr kumimoji="1" lang="ja-JP" altLang="en-US" sz="2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898060" y="2870755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Ｄ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519386" y="3148108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Ｅ</a:t>
            </a:r>
            <a:endParaRPr kumimoji="1" lang="ja-JP" altLang="en-US" sz="2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263760" y="6007295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Ｆ</a:t>
            </a:r>
            <a:endParaRPr kumimoji="1" lang="ja-JP" altLang="en-US" sz="2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532440" y="5979403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Ｇ</a:t>
            </a:r>
            <a:endParaRPr kumimoji="1" lang="ja-JP" altLang="en-US" sz="2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95739" y="1630574"/>
            <a:ext cx="3842296" cy="203132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辺ＥＧ上に、ＢＥ＝ＧＨとなる点Ｈをとる。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点Ｈと点Ａ、点Ｆを結ぶ。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△ＡＢＨと△ＨＧＦは合同になる。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よって、ＡＨ＝ＨＦ</a:t>
            </a:r>
            <a:endParaRPr kumimoji="1" lang="en-US" altLang="ja-JP" dirty="0" smtClean="0"/>
          </a:p>
          <a:p>
            <a:r>
              <a:rPr kumimoji="1" lang="ja-JP" altLang="en-US" dirty="0" smtClean="0"/>
              <a:t>ＡＨとＨＦにそってはさみを入れて</a:t>
            </a:r>
            <a:endParaRPr kumimoji="1" lang="en-US" altLang="ja-JP" dirty="0" smtClean="0"/>
          </a:p>
          <a:p>
            <a:r>
              <a:rPr kumimoji="1" lang="ja-JP" altLang="en-US" dirty="0" smtClean="0"/>
              <a:t>△ＡＢＨと△ＨＧＦを９０度回転させると</a:t>
            </a:r>
            <a:endParaRPr kumimoji="1" lang="en-US" altLang="ja-JP" dirty="0" smtClean="0"/>
          </a:p>
          <a:p>
            <a:r>
              <a:rPr kumimoji="1" lang="ja-JP" altLang="en-US" dirty="0" smtClean="0"/>
              <a:t>正方形ＡＨＦＩができる。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532440" y="4731853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Ｈ</a:t>
            </a:r>
            <a:endParaRPr kumimoji="1" lang="ja-JP" altLang="en-US" sz="2000" dirty="0"/>
          </a:p>
        </p:txBody>
      </p:sp>
      <p:sp>
        <p:nvSpPr>
          <p:cNvPr id="6" name="円/楕円 5"/>
          <p:cNvSpPr/>
          <p:nvPr/>
        </p:nvSpPr>
        <p:spPr>
          <a:xfrm>
            <a:off x="8473642" y="4888817"/>
            <a:ext cx="72008" cy="7200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/>
          </a:p>
        </p:txBody>
      </p:sp>
      <p:cxnSp>
        <p:nvCxnSpPr>
          <p:cNvPr id="18" name="直線コネクタ 17"/>
          <p:cNvCxnSpPr/>
          <p:nvPr/>
        </p:nvCxnSpPr>
        <p:spPr>
          <a:xfrm>
            <a:off x="7258100" y="2067350"/>
            <a:ext cx="1256560" cy="2866292"/>
          </a:xfrm>
          <a:prstGeom prst="line">
            <a:avLst/>
          </a:prstGeom>
          <a:ln w="28575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>
            <a:stCxn id="6" idx="3"/>
          </p:cNvCxnSpPr>
          <p:nvPr/>
        </p:nvCxnSpPr>
        <p:spPr>
          <a:xfrm flipH="1">
            <a:off x="5638101" y="4950280"/>
            <a:ext cx="2846086" cy="1257070"/>
          </a:xfrm>
          <a:prstGeom prst="line">
            <a:avLst/>
          </a:prstGeom>
          <a:ln w="28575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3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51535">
            <a:off x="3928358" y="4672627"/>
            <a:ext cx="1457325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グループ化 27"/>
          <p:cNvGrpSpPr/>
          <p:nvPr/>
        </p:nvGrpSpPr>
        <p:grpSpPr>
          <a:xfrm>
            <a:off x="2740708" y="4956189"/>
            <a:ext cx="5766104" cy="2522844"/>
            <a:chOff x="-190040" y="4018195"/>
            <a:chExt cx="5762265" cy="2602431"/>
          </a:xfrm>
          <a:solidFill>
            <a:srgbClr val="66FFFF"/>
          </a:solidFill>
        </p:grpSpPr>
        <p:sp>
          <p:nvSpPr>
            <p:cNvPr id="32" name="直角三角形 31"/>
            <p:cNvSpPr/>
            <p:nvPr/>
          </p:nvSpPr>
          <p:spPr>
            <a:xfrm rot="16200000">
              <a:off x="3479810" y="3225527"/>
              <a:ext cx="1299748" cy="2885083"/>
            </a:xfrm>
            <a:prstGeom prst="rtTriangle">
              <a:avLst/>
            </a:prstGeom>
            <a:solidFill>
              <a:srgbClr val="66FFFF">
                <a:alpha val="50000"/>
              </a:srgb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33" name="直角三角形 32"/>
            <p:cNvSpPr/>
            <p:nvPr/>
          </p:nvSpPr>
          <p:spPr>
            <a:xfrm rot="5400000">
              <a:off x="600086" y="4530752"/>
              <a:ext cx="1299748" cy="2880000"/>
            </a:xfrm>
            <a:prstGeom prst="rtTriangle">
              <a:avLst/>
            </a:prstGeom>
            <a:noFill/>
            <a:ln w="2857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 smtClean="0"/>
            </a:p>
          </p:txBody>
        </p:sp>
      </p:grpSp>
      <p:pic>
        <p:nvPicPr>
          <p:cNvPr id="45" name="Picture 3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77318">
            <a:off x="7792636" y="4337424"/>
            <a:ext cx="1457325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" name="グループ化 28"/>
          <p:cNvGrpSpPr/>
          <p:nvPr/>
        </p:nvGrpSpPr>
        <p:grpSpPr>
          <a:xfrm>
            <a:off x="5997266" y="-812650"/>
            <a:ext cx="2520000" cy="5760000"/>
            <a:chOff x="5632935" y="-999032"/>
            <a:chExt cx="2538644" cy="5764966"/>
          </a:xfrm>
        </p:grpSpPr>
        <p:sp>
          <p:nvSpPr>
            <p:cNvPr id="26" name="直角三角形 25"/>
            <p:cNvSpPr/>
            <p:nvPr/>
          </p:nvSpPr>
          <p:spPr>
            <a:xfrm rot="10800000">
              <a:off x="6911579" y="1885934"/>
              <a:ext cx="1260000" cy="2880000"/>
            </a:xfrm>
            <a:prstGeom prst="rtTriangle">
              <a:avLst/>
            </a:prstGeom>
            <a:solidFill>
              <a:srgbClr val="66FFFF">
                <a:alpha val="50000"/>
              </a:srgb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35" name="直角三角形 34"/>
            <p:cNvSpPr/>
            <p:nvPr/>
          </p:nvSpPr>
          <p:spPr>
            <a:xfrm>
              <a:off x="5632935" y="-999032"/>
              <a:ext cx="1260000" cy="2880000"/>
            </a:xfrm>
            <a:prstGeom prst="rtTriangle">
              <a:avLst/>
            </a:prstGeom>
            <a:noFill/>
            <a:ln w="2857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 smtClean="0"/>
            </a:p>
          </p:txBody>
        </p:sp>
      </p:grpSp>
      <p:sp>
        <p:nvSpPr>
          <p:cNvPr id="21" name="テキスト ボックス 20"/>
          <p:cNvSpPr txBox="1"/>
          <p:nvPr/>
        </p:nvSpPr>
        <p:spPr>
          <a:xfrm>
            <a:off x="8293622" y="247991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＝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293622" y="5365555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＝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 rot="20194551">
            <a:off x="7699939" y="336906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－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 rot="4021942">
            <a:off x="6950397" y="5276171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－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 rot="20194551">
            <a:off x="7858760" y="352146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109577" y="3148108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Ｉ</a:t>
            </a:r>
            <a:endParaRPr kumimoji="1" lang="ja-JP" altLang="en-US" sz="2000" dirty="0"/>
          </a:p>
        </p:txBody>
      </p:sp>
      <p:sp>
        <p:nvSpPr>
          <p:cNvPr id="43" name="テキスト ボックス 42"/>
          <p:cNvSpPr txBox="1"/>
          <p:nvPr/>
        </p:nvSpPr>
        <p:spPr>
          <a:xfrm rot="4021942">
            <a:off x="5579178" y="2414335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－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 rot="20194551">
            <a:off x="4724070" y="450102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－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47" name="グループ化 17"/>
          <p:cNvPicPr>
            <a:picLocks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39" b="34146"/>
          <a:stretch/>
        </p:blipFill>
        <p:spPr bwMode="auto">
          <a:xfrm rot="980668" flipH="1">
            <a:off x="6385986" y="1676361"/>
            <a:ext cx="2362444" cy="172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グループ化 17"/>
          <p:cNvPicPr>
            <a:picLocks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39" b="34146"/>
          <a:stretch/>
        </p:blipFill>
        <p:spPr bwMode="auto">
          <a:xfrm rot="980668" flipH="1">
            <a:off x="6385986" y="4571831"/>
            <a:ext cx="2362444" cy="172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9" name="Group 33"/>
          <p:cNvGrpSpPr>
            <a:grpSpLocks/>
          </p:cNvGrpSpPr>
          <p:nvPr/>
        </p:nvGrpSpPr>
        <p:grpSpPr bwMode="auto">
          <a:xfrm rot="384987">
            <a:off x="6907375" y="1850876"/>
            <a:ext cx="1887537" cy="3240088"/>
            <a:chOff x="4105" y="1797"/>
            <a:chExt cx="1189" cy="2041"/>
          </a:xfrm>
        </p:grpSpPr>
        <p:sp>
          <p:nvSpPr>
            <p:cNvPr id="51" name="AutoShape 23"/>
            <p:cNvSpPr>
              <a:spLocks noChangeArrowheads="1"/>
            </p:cNvSpPr>
            <p:nvPr/>
          </p:nvSpPr>
          <p:spPr bwMode="auto">
            <a:xfrm>
              <a:off x="4105" y="1797"/>
              <a:ext cx="1179" cy="2041"/>
            </a:xfrm>
            <a:prstGeom prst="rtTriangle">
              <a:avLst/>
            </a:prstGeom>
            <a:solidFill>
              <a:srgbClr val="66FFFF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wrap="none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2" name="Line 13"/>
            <p:cNvSpPr>
              <a:spLocks noChangeShapeType="1"/>
            </p:cNvSpPr>
            <p:nvPr/>
          </p:nvSpPr>
          <p:spPr bwMode="auto">
            <a:xfrm>
              <a:off x="4111" y="3838"/>
              <a:ext cx="1183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3" name="AutoShape 16"/>
            <p:cNvSpPr>
              <a:spLocks noChangeArrowheads="1"/>
            </p:cNvSpPr>
            <p:nvPr/>
          </p:nvSpPr>
          <p:spPr bwMode="auto">
            <a:xfrm>
              <a:off x="4105" y="1797"/>
              <a:ext cx="1179" cy="2041"/>
            </a:xfrm>
            <a:prstGeom prst="rtTriangle">
              <a:avLst/>
            </a:prstGeom>
            <a:noFill/>
            <a:ln w="28575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4" name="Line 17"/>
            <p:cNvSpPr>
              <a:spLocks noChangeAspect="1" noChangeShapeType="1"/>
            </p:cNvSpPr>
            <p:nvPr/>
          </p:nvSpPr>
          <p:spPr bwMode="auto">
            <a:xfrm flipH="1">
              <a:off x="4322" y="2387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5" name="Line 18"/>
            <p:cNvSpPr>
              <a:spLocks noChangeAspect="1" noChangeShapeType="1"/>
            </p:cNvSpPr>
            <p:nvPr/>
          </p:nvSpPr>
          <p:spPr bwMode="auto">
            <a:xfrm flipH="1">
              <a:off x="4458" y="2629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6" name="Line 19"/>
            <p:cNvSpPr>
              <a:spLocks noChangeAspect="1" noChangeShapeType="1"/>
            </p:cNvSpPr>
            <p:nvPr/>
          </p:nvSpPr>
          <p:spPr bwMode="auto">
            <a:xfrm flipH="1">
              <a:off x="4594" y="2861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7" name="Line 20"/>
            <p:cNvSpPr>
              <a:spLocks noChangeAspect="1" noChangeShapeType="1"/>
            </p:cNvSpPr>
            <p:nvPr/>
          </p:nvSpPr>
          <p:spPr bwMode="auto">
            <a:xfrm flipH="1">
              <a:off x="4730" y="3094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8" name="Line 21"/>
            <p:cNvSpPr>
              <a:spLocks noChangeAspect="1" noChangeShapeType="1"/>
            </p:cNvSpPr>
            <p:nvPr/>
          </p:nvSpPr>
          <p:spPr bwMode="auto">
            <a:xfrm flipH="1">
              <a:off x="4866" y="3327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9" name="Line 22"/>
            <p:cNvSpPr>
              <a:spLocks noChangeAspect="1" noChangeShapeType="1"/>
            </p:cNvSpPr>
            <p:nvPr/>
          </p:nvSpPr>
          <p:spPr bwMode="auto">
            <a:xfrm flipH="1">
              <a:off x="5002" y="3554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0" name="Line 24"/>
            <p:cNvSpPr>
              <a:spLocks noChangeAspect="1" noChangeShapeType="1"/>
            </p:cNvSpPr>
            <p:nvPr/>
          </p:nvSpPr>
          <p:spPr bwMode="auto">
            <a:xfrm flipH="1">
              <a:off x="4394" y="2506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1" name="Line 25"/>
            <p:cNvSpPr>
              <a:spLocks noChangeAspect="1" noChangeShapeType="1"/>
            </p:cNvSpPr>
            <p:nvPr/>
          </p:nvSpPr>
          <p:spPr bwMode="auto">
            <a:xfrm flipH="1">
              <a:off x="4530" y="2748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2" name="Line 26"/>
            <p:cNvSpPr>
              <a:spLocks noChangeAspect="1" noChangeShapeType="1"/>
            </p:cNvSpPr>
            <p:nvPr/>
          </p:nvSpPr>
          <p:spPr bwMode="auto">
            <a:xfrm flipH="1">
              <a:off x="4666" y="2980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3" name="Line 27"/>
            <p:cNvSpPr>
              <a:spLocks noChangeAspect="1" noChangeShapeType="1"/>
            </p:cNvSpPr>
            <p:nvPr/>
          </p:nvSpPr>
          <p:spPr bwMode="auto">
            <a:xfrm flipH="1">
              <a:off x="4802" y="3213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4" name="Line 28"/>
            <p:cNvSpPr>
              <a:spLocks noChangeAspect="1" noChangeShapeType="1"/>
            </p:cNvSpPr>
            <p:nvPr/>
          </p:nvSpPr>
          <p:spPr bwMode="auto">
            <a:xfrm flipH="1">
              <a:off x="4938" y="3446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5" name="Line 29"/>
            <p:cNvSpPr>
              <a:spLocks noChangeAspect="1" noChangeShapeType="1"/>
            </p:cNvSpPr>
            <p:nvPr/>
          </p:nvSpPr>
          <p:spPr bwMode="auto">
            <a:xfrm flipH="1">
              <a:off x="5074" y="3673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6" name="Line 30"/>
            <p:cNvSpPr>
              <a:spLocks noChangeAspect="1" noChangeShapeType="1"/>
            </p:cNvSpPr>
            <p:nvPr/>
          </p:nvSpPr>
          <p:spPr bwMode="auto">
            <a:xfrm flipH="1">
              <a:off x="4250" y="2267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7" name="Line 31"/>
            <p:cNvSpPr>
              <a:spLocks noChangeAspect="1" noChangeShapeType="1"/>
            </p:cNvSpPr>
            <p:nvPr/>
          </p:nvSpPr>
          <p:spPr bwMode="auto">
            <a:xfrm flipH="1">
              <a:off x="4322" y="2386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8" name="Oval 32"/>
            <p:cNvSpPr>
              <a:spLocks noChangeArrowheads="1"/>
            </p:cNvSpPr>
            <p:nvPr/>
          </p:nvSpPr>
          <p:spPr bwMode="auto">
            <a:xfrm>
              <a:off x="4377" y="3249"/>
              <a:ext cx="181" cy="181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</p:spPr>
          <p:txBody>
            <a:bodyPr rot="10800000" wrap="none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pic>
        <p:nvPicPr>
          <p:cNvPr id="50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897" y="590690"/>
            <a:ext cx="321945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9" name="Group 33"/>
          <p:cNvGrpSpPr>
            <a:grpSpLocks/>
          </p:cNvGrpSpPr>
          <p:nvPr/>
        </p:nvGrpSpPr>
        <p:grpSpPr bwMode="auto">
          <a:xfrm rot="16587171">
            <a:off x="6070030" y="4007431"/>
            <a:ext cx="1887537" cy="3240088"/>
            <a:chOff x="4105" y="1797"/>
            <a:chExt cx="1189" cy="2041"/>
          </a:xfrm>
        </p:grpSpPr>
        <p:sp>
          <p:nvSpPr>
            <p:cNvPr id="70" name="AutoShape 23"/>
            <p:cNvSpPr>
              <a:spLocks noChangeArrowheads="1"/>
            </p:cNvSpPr>
            <p:nvPr/>
          </p:nvSpPr>
          <p:spPr bwMode="auto">
            <a:xfrm>
              <a:off x="4105" y="1797"/>
              <a:ext cx="1179" cy="2041"/>
            </a:xfrm>
            <a:prstGeom prst="rtTriangle">
              <a:avLst/>
            </a:prstGeom>
            <a:solidFill>
              <a:srgbClr val="66FFFF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wrap="none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71" name="Line 13"/>
            <p:cNvSpPr>
              <a:spLocks noChangeShapeType="1"/>
            </p:cNvSpPr>
            <p:nvPr/>
          </p:nvSpPr>
          <p:spPr bwMode="auto">
            <a:xfrm>
              <a:off x="4111" y="3838"/>
              <a:ext cx="1183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72" name="AutoShape 16"/>
            <p:cNvSpPr>
              <a:spLocks noChangeArrowheads="1"/>
            </p:cNvSpPr>
            <p:nvPr/>
          </p:nvSpPr>
          <p:spPr bwMode="auto">
            <a:xfrm>
              <a:off x="4105" y="1797"/>
              <a:ext cx="1179" cy="2041"/>
            </a:xfrm>
            <a:prstGeom prst="rtTriangle">
              <a:avLst/>
            </a:prstGeom>
            <a:noFill/>
            <a:ln w="28575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73" name="Line 17"/>
            <p:cNvSpPr>
              <a:spLocks noChangeAspect="1" noChangeShapeType="1"/>
            </p:cNvSpPr>
            <p:nvPr/>
          </p:nvSpPr>
          <p:spPr bwMode="auto">
            <a:xfrm flipH="1">
              <a:off x="4322" y="2387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74" name="Line 18"/>
            <p:cNvSpPr>
              <a:spLocks noChangeAspect="1" noChangeShapeType="1"/>
            </p:cNvSpPr>
            <p:nvPr/>
          </p:nvSpPr>
          <p:spPr bwMode="auto">
            <a:xfrm flipH="1">
              <a:off x="4458" y="2629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75" name="Line 19"/>
            <p:cNvSpPr>
              <a:spLocks noChangeAspect="1" noChangeShapeType="1"/>
            </p:cNvSpPr>
            <p:nvPr/>
          </p:nvSpPr>
          <p:spPr bwMode="auto">
            <a:xfrm flipH="1">
              <a:off x="4594" y="2861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76" name="Line 20"/>
            <p:cNvSpPr>
              <a:spLocks noChangeAspect="1" noChangeShapeType="1"/>
            </p:cNvSpPr>
            <p:nvPr/>
          </p:nvSpPr>
          <p:spPr bwMode="auto">
            <a:xfrm flipH="1">
              <a:off x="4730" y="3094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77" name="Line 21"/>
            <p:cNvSpPr>
              <a:spLocks noChangeAspect="1" noChangeShapeType="1"/>
            </p:cNvSpPr>
            <p:nvPr/>
          </p:nvSpPr>
          <p:spPr bwMode="auto">
            <a:xfrm flipH="1">
              <a:off x="4866" y="3327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78" name="Line 22"/>
            <p:cNvSpPr>
              <a:spLocks noChangeAspect="1" noChangeShapeType="1"/>
            </p:cNvSpPr>
            <p:nvPr/>
          </p:nvSpPr>
          <p:spPr bwMode="auto">
            <a:xfrm flipH="1">
              <a:off x="5002" y="3554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1" name="Line 24"/>
            <p:cNvSpPr>
              <a:spLocks noChangeAspect="1" noChangeShapeType="1"/>
            </p:cNvSpPr>
            <p:nvPr/>
          </p:nvSpPr>
          <p:spPr bwMode="auto">
            <a:xfrm flipH="1">
              <a:off x="4394" y="2506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2" name="Line 25"/>
            <p:cNvSpPr>
              <a:spLocks noChangeAspect="1" noChangeShapeType="1"/>
            </p:cNvSpPr>
            <p:nvPr/>
          </p:nvSpPr>
          <p:spPr bwMode="auto">
            <a:xfrm flipH="1">
              <a:off x="4530" y="2748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3" name="Line 26"/>
            <p:cNvSpPr>
              <a:spLocks noChangeAspect="1" noChangeShapeType="1"/>
            </p:cNvSpPr>
            <p:nvPr/>
          </p:nvSpPr>
          <p:spPr bwMode="auto">
            <a:xfrm flipH="1">
              <a:off x="4666" y="2980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4" name="Line 27"/>
            <p:cNvSpPr>
              <a:spLocks noChangeAspect="1" noChangeShapeType="1"/>
            </p:cNvSpPr>
            <p:nvPr/>
          </p:nvSpPr>
          <p:spPr bwMode="auto">
            <a:xfrm flipH="1">
              <a:off x="4802" y="3213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5" name="Line 28"/>
            <p:cNvSpPr>
              <a:spLocks noChangeAspect="1" noChangeShapeType="1"/>
            </p:cNvSpPr>
            <p:nvPr/>
          </p:nvSpPr>
          <p:spPr bwMode="auto">
            <a:xfrm flipH="1">
              <a:off x="4938" y="3446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6" name="Line 29"/>
            <p:cNvSpPr>
              <a:spLocks noChangeAspect="1" noChangeShapeType="1"/>
            </p:cNvSpPr>
            <p:nvPr/>
          </p:nvSpPr>
          <p:spPr bwMode="auto">
            <a:xfrm flipH="1">
              <a:off x="5074" y="3673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7" name="Line 30"/>
            <p:cNvSpPr>
              <a:spLocks noChangeAspect="1" noChangeShapeType="1"/>
            </p:cNvSpPr>
            <p:nvPr/>
          </p:nvSpPr>
          <p:spPr bwMode="auto">
            <a:xfrm flipH="1">
              <a:off x="4250" y="2267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8" name="Line 31"/>
            <p:cNvSpPr>
              <a:spLocks noChangeAspect="1" noChangeShapeType="1"/>
            </p:cNvSpPr>
            <p:nvPr/>
          </p:nvSpPr>
          <p:spPr bwMode="auto">
            <a:xfrm flipH="1">
              <a:off x="4322" y="2386"/>
              <a:ext cx="113" cy="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9" name="Oval 32"/>
            <p:cNvSpPr>
              <a:spLocks noChangeArrowheads="1"/>
            </p:cNvSpPr>
            <p:nvPr/>
          </p:nvSpPr>
          <p:spPr bwMode="auto">
            <a:xfrm>
              <a:off x="4377" y="3249"/>
              <a:ext cx="181" cy="181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</p:spPr>
          <p:txBody>
            <a:bodyPr rot="10800000" wrap="none" anchor="ctr"/>
            <a:lstStyle>
              <a:defPPr>
                <a:defRPr lang="ja-JP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pic>
        <p:nvPicPr>
          <p:cNvPr id="90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1981" y="4696169"/>
            <a:ext cx="321945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角丸四角形吹き出し 90"/>
          <p:cNvSpPr/>
          <p:nvPr/>
        </p:nvSpPr>
        <p:spPr>
          <a:xfrm>
            <a:off x="562794" y="3850229"/>
            <a:ext cx="3144575" cy="2129174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この方法を使えば、大きさの異なる２つの正方形を裁ち合わせて１つの正方形にすることができます。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0646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49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44444E-6 L 0.13941 0.4138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62" y="2069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4"/>
                                            </p:cond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49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0.31441 -0.18311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12" y="-91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4"/>
                                            </p:cond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48148E-6 L -0.15642 -0.4831 " pathEditMode="relative" rAng="0" ptsTypes="AA">
                                      <p:cBhvr>
                                        <p:cTn id="118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30" y="-241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7"/>
                                            </p:cond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0.31841 -0.18588 " pathEditMode="relative" rAng="0" ptsTypes="AA">
                                      <p:cBhvr>
                                        <p:cTn id="125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20" y="-930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4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3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0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50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" grpId="0" animBg="1"/>
      <p:bldP spid="17" grpId="0"/>
      <p:bldP spid="6" grpId="0" animBg="1"/>
      <p:bldP spid="21" grpId="0"/>
      <p:bldP spid="22" grpId="0"/>
      <p:bldP spid="37" grpId="0"/>
      <p:bldP spid="38" grpId="0"/>
      <p:bldP spid="41" grpId="0"/>
      <p:bldP spid="43" grpId="0"/>
      <p:bldP spid="44" grpId="0"/>
      <p:bldP spid="9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5.2|8|1.8|1.9|1.7|1.5|1.5|1.5|1.7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5.2|8|1.8|1.9|1.7|1.5|1.5|1.5|1.7|1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5.2|8|1.8|1.9|1.7|1.5|1.5|1.5|1.7|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5.2|8|1.8|1.9|1.7|1.5|1.5|1.5|1.7|1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5.2|8|1.8|1.9|1.7|1.5|1.5|1.5|1.7|1.9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dirty="0" smtClean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2857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7364</TotalTime>
  <Words>373</Words>
  <Application>Microsoft Office PowerPoint</Application>
  <PresentationFormat>画面に合わせる (4:3)</PresentationFormat>
  <Paragraphs>67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Arial</vt:lpstr>
      <vt:lpstr>AR P教科書体M</vt:lpstr>
      <vt:lpstr>HGP行書体</vt:lpstr>
      <vt:lpstr>Calibri</vt:lpstr>
      <vt:lpstr>AR P丸ゴシック体E</vt:lpstr>
      <vt:lpstr>HG丸ｺﾞｼｯｸM-PRO</vt:lpstr>
      <vt:lpstr>ＭＳ Ｐゴシック</vt:lpstr>
      <vt:lpstr>フラッシュ１</vt:lpstr>
      <vt:lpstr>改算記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250</cp:revision>
  <dcterms:created xsi:type="dcterms:W3CDTF">2015-06-25T04:58:05Z</dcterms:created>
  <dcterms:modified xsi:type="dcterms:W3CDTF">2020-07-30T02:03:35Z</dcterms:modified>
</cp:coreProperties>
</file>