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3" r:id="rId1"/>
    <p:sldMasterId id="2147483685" r:id="rId2"/>
  </p:sldMasterIdLst>
  <p:notesMasterIdLst>
    <p:notesMasterId r:id="rId11"/>
  </p:notesMasterIdLst>
  <p:sldIdLst>
    <p:sldId id="420" r:id="rId3"/>
    <p:sldId id="421" r:id="rId4"/>
    <p:sldId id="417" r:id="rId5"/>
    <p:sldId id="426" r:id="rId6"/>
    <p:sldId id="427" r:id="rId7"/>
    <p:sldId id="429" r:id="rId8"/>
    <p:sldId id="430" r:id="rId9"/>
    <p:sldId id="431" r:id="rId10"/>
  </p:sldIdLst>
  <p:sldSz cx="12192000" cy="6858000"/>
  <p:notesSz cx="6858000" cy="9144000"/>
  <p:embeddedFontLst>
    <p:embeddedFont>
      <p:font typeface="Calibri Light" panose="020F0302020204030204" pitchFamily="34" charset="0"/>
      <p:regular r:id="rId12"/>
      <p:italic r:id="rId13"/>
    </p:embeddedFont>
    <p:embeddedFont>
      <p:font typeface="AR P丸ゴシック体M" panose="020F0600000000000000" pitchFamily="50" charset="-128"/>
      <p:regular r:id="rId14"/>
    </p:embeddedFont>
    <p:embeddedFont>
      <p:font typeface="AR P丸ゴシック体E" panose="020F0900000000000000" pitchFamily="50" charset="-128"/>
      <p:regular r:id="rId15"/>
    </p:embeddedFon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00"/>
    <a:srgbClr val="006600"/>
    <a:srgbClr val="BCD6EE"/>
    <a:srgbClr val="94BEE4"/>
    <a:srgbClr val="CC9900"/>
    <a:srgbClr val="FF8300"/>
    <a:srgbClr val="007400"/>
    <a:srgbClr val="008000"/>
    <a:srgbClr val="003300"/>
    <a:srgbClr val="FFD6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4" autoAdjust="0"/>
    <p:restoredTop sz="90725" autoAdjust="0"/>
  </p:normalViewPr>
  <p:slideViewPr>
    <p:cSldViewPr>
      <p:cViewPr varScale="1">
        <p:scale>
          <a:sx n="64" d="100"/>
          <a:sy n="64" d="100"/>
        </p:scale>
        <p:origin x="834" y="60"/>
      </p:cViewPr>
      <p:guideLst>
        <p:guide orient="horz" pos="2160"/>
        <p:guide pos="37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font" Target="fonts/font8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5AA15F-2B45-4683-83E0-4A210104FC94}" type="datetimeFigureOut">
              <a:rPr lang="ja-JP" altLang="en-US"/>
              <a:pPr>
                <a:defRPr/>
              </a:pPr>
              <a:t>2017/10/3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B5D223-4E31-4F5E-B36C-5902D1B0D9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3805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E6B3F-5849-4C6A-8EEC-DB1A1F6E27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73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E2CC5-18B8-4472-8EBF-A28120FB66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370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178B-852F-484E-B628-FB57ECC705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1190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5072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481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863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5275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589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15604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86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92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5A022-E182-48EA-8302-C95501BCCC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08524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552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9375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740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767F8-7A2C-420D-988D-B65C579527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1878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A8B4D-3C80-46E0-84D1-03C75E64F5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5406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91429-2580-4A66-92CB-40F872D393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8889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45E37-FCAA-407A-864E-6D14C0FA4C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33753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E564A-366C-40C8-8F34-6EEE446F9FD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62522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F7D40-7E19-42AD-BF49-0917B5B329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4632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15D3A-28B3-4D40-BB27-1D9F874EE3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026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FCA9EBD-89E4-4937-9502-A9A66FD045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フレーム 6"/>
          <p:cNvSpPr/>
          <p:nvPr userDrawn="1"/>
        </p:nvSpPr>
        <p:spPr bwMode="auto">
          <a:xfrm>
            <a:off x="0" y="0"/>
            <a:ext cx="12192000" cy="6858000"/>
          </a:xfrm>
          <a:prstGeom prst="frame">
            <a:avLst>
              <a:gd name="adj1" fmla="val 3081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フレーム 6"/>
          <p:cNvSpPr/>
          <p:nvPr userDrawn="1"/>
        </p:nvSpPr>
        <p:spPr bwMode="auto">
          <a:xfrm>
            <a:off x="0" y="0"/>
            <a:ext cx="12192000" cy="6858000"/>
          </a:xfrm>
          <a:prstGeom prst="frame">
            <a:avLst>
              <a:gd name="adj1" fmla="val 1932"/>
            </a:avLst>
          </a:prstGeom>
          <a:solidFill>
            <a:srgbClr val="CC9900"/>
          </a:solidFill>
          <a:ln>
            <a:solidFill>
              <a:srgbClr val="CC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9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wmf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質問2" hidden="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40" y="5450897"/>
            <a:ext cx="72000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No図2" hidden="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46015" y="4171897"/>
            <a:ext cx="720000" cy="61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Rectangle 2"/>
          <p:cNvSpPr txBox="1">
            <a:spLocks noChangeArrowheads="1"/>
          </p:cNvSpPr>
          <p:nvPr/>
        </p:nvSpPr>
        <p:spPr bwMode="auto">
          <a:xfrm>
            <a:off x="587388" y="476673"/>
            <a:ext cx="11017224" cy="2592287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ja-JP" altLang="en-US" sz="5400" kern="0" dirty="0" smtClean="0">
                <a:latin typeface="AR P丸ゴシック体E" pitchFamily="50" charset="-128"/>
                <a:ea typeface="AR P丸ゴシック体E" pitchFamily="50" charset="-128"/>
                <a:cs typeface="+mj-cs"/>
              </a:rPr>
              <a:t>「よりわかりやすい表に作りかえよう」</a:t>
            </a:r>
            <a:endParaRPr lang="en-US" altLang="ja-JP" sz="5400" kern="0" dirty="0" smtClean="0">
              <a:latin typeface="AR P丸ゴシック体E" pitchFamily="50" charset="-128"/>
              <a:ea typeface="AR P丸ゴシック体E" pitchFamily="50" charset="-128"/>
              <a:cs typeface="+mj-cs"/>
            </a:endParaRPr>
          </a:p>
          <a:p>
            <a:pPr algn="ctr" eaLnBrk="1" hangingPunct="1">
              <a:defRPr/>
            </a:pPr>
            <a:endParaRPr lang="en-US" altLang="ja-JP" sz="2000" kern="0" dirty="0" smtClean="0">
              <a:latin typeface="AR P丸ゴシック体E" pitchFamily="50" charset="-128"/>
              <a:ea typeface="AR P丸ゴシック体E" pitchFamily="50" charset="-128"/>
              <a:cs typeface="+mj-cs"/>
            </a:endParaRPr>
          </a:p>
          <a:p>
            <a:pPr algn="ctr" eaLnBrk="1" hangingPunct="1">
              <a:defRPr/>
            </a:pPr>
            <a:r>
              <a:rPr lang="ja-JP" altLang="en-US" sz="3200" kern="0" dirty="0" smtClean="0">
                <a:latin typeface="AR P丸ゴシック体E" pitchFamily="50" charset="-128"/>
                <a:ea typeface="AR P丸ゴシック体E" pitchFamily="50" charset="-128"/>
                <a:cs typeface="+mj-cs"/>
              </a:rPr>
              <a:t>～目的をもって情報を収集・整理し的確に特徴を捉える～</a:t>
            </a:r>
            <a:endParaRPr lang="en-US" altLang="ja-JP" sz="3200" kern="0" dirty="0" smtClean="0">
              <a:latin typeface="AR P丸ゴシック体E" pitchFamily="50" charset="-128"/>
              <a:ea typeface="AR P丸ゴシック体E" pitchFamily="50" charset="-128"/>
              <a:cs typeface="+mj-cs"/>
            </a:endParaRPr>
          </a:p>
        </p:txBody>
      </p:sp>
      <p:sp>
        <p:nvSpPr>
          <p:cNvPr id="5" name="テキスト ボックス 1"/>
          <p:cNvSpPr txBox="1"/>
          <p:nvPr/>
        </p:nvSpPr>
        <p:spPr>
          <a:xfrm>
            <a:off x="1847528" y="5589240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dirty="0" smtClean="0">
                <a:solidFill>
                  <a:schemeClr val="bg1"/>
                </a:solidFill>
              </a:rPr>
              <a:t>平成</a:t>
            </a:r>
            <a:r>
              <a:rPr kumimoji="1" lang="en-US" altLang="ja-JP" dirty="0" smtClean="0">
                <a:solidFill>
                  <a:schemeClr val="bg1"/>
                </a:solidFill>
              </a:rPr>
              <a:t>29</a:t>
            </a:r>
            <a:r>
              <a:rPr kumimoji="1" lang="ja-JP" altLang="en-US" dirty="0" smtClean="0">
                <a:solidFill>
                  <a:schemeClr val="bg1"/>
                </a:solidFill>
              </a:rPr>
              <a:t>年度＜小学校＞全国学力・学習状況調査の結果を踏まえた　授業アイディア例（平成</a:t>
            </a:r>
            <a:r>
              <a:rPr kumimoji="1" lang="en-US" altLang="ja-JP" dirty="0" smtClean="0">
                <a:solidFill>
                  <a:schemeClr val="bg1"/>
                </a:solidFill>
              </a:rPr>
              <a:t>29</a:t>
            </a:r>
            <a:r>
              <a:rPr kumimoji="1" lang="ja-JP" altLang="en-US" dirty="0" smtClean="0">
                <a:solidFill>
                  <a:schemeClr val="bg1"/>
                </a:solidFill>
              </a:rPr>
              <a:t>年</a:t>
            </a:r>
            <a:r>
              <a:rPr kumimoji="1" lang="en-US" altLang="ja-JP" dirty="0" smtClean="0">
                <a:solidFill>
                  <a:schemeClr val="bg1"/>
                </a:solidFill>
              </a:rPr>
              <a:t>9</a:t>
            </a:r>
            <a:r>
              <a:rPr kumimoji="1" lang="ja-JP" altLang="en-US" dirty="0" smtClean="0">
                <a:solidFill>
                  <a:schemeClr val="bg1"/>
                </a:solidFill>
              </a:rPr>
              <a:t>月　国立教育政策研究所教育課程センター）をもとに作成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50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角丸四角形 43"/>
          <p:cNvSpPr/>
          <p:nvPr/>
        </p:nvSpPr>
        <p:spPr>
          <a:xfrm>
            <a:off x="1127448" y="476672"/>
            <a:ext cx="10185532" cy="662857"/>
          </a:xfrm>
          <a:prstGeom prst="roundRect">
            <a:avLst>
              <a:gd name="adj" fmla="val 23017"/>
            </a:avLst>
          </a:prstGeom>
          <a:solidFill>
            <a:srgbClr val="BCD6EE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 smtClean="0">
                <a:solidFill>
                  <a:schemeClr val="tx1"/>
                </a:solidFill>
              </a:rPr>
              <a:t>　　　ひろし</a:t>
            </a:r>
            <a:r>
              <a:rPr lang="ja-JP" altLang="en-US" sz="2000" dirty="0">
                <a:solidFill>
                  <a:schemeClr val="tx1"/>
                </a:solidFill>
              </a:rPr>
              <a:t>さんたち</a:t>
            </a:r>
            <a:r>
              <a:rPr lang="ja-JP" altLang="en-US" sz="2000" dirty="0" smtClean="0">
                <a:solidFill>
                  <a:schemeClr val="tx1"/>
                </a:solidFill>
              </a:rPr>
              <a:t>は、かぜの予防のために、手洗いとうがいを呼びかけることにしました。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pic>
        <p:nvPicPr>
          <p:cNvPr id="20" name="質問2" hidden="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40" y="5450897"/>
            <a:ext cx="72000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No図2" hidden="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46015" y="4171897"/>
            <a:ext cx="720000" cy="61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5211">
            <a:off x="443745" y="5287744"/>
            <a:ext cx="787873" cy="802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角丸四角形吹き出し 20"/>
          <p:cNvSpPr/>
          <p:nvPr/>
        </p:nvSpPr>
        <p:spPr>
          <a:xfrm>
            <a:off x="1631504" y="1331351"/>
            <a:ext cx="9001000" cy="801505"/>
          </a:xfrm>
          <a:prstGeom prst="wedgeRoundRectCallout">
            <a:avLst>
              <a:gd name="adj1" fmla="val -53151"/>
              <a:gd name="adj2" fmla="val 24559"/>
              <a:gd name="adj3" fmla="val 16667"/>
            </a:avLst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学級</a:t>
            </a:r>
            <a:r>
              <a:rPr kumimoji="1" lang="en-US" altLang="ja-JP" sz="2000" dirty="0" smtClean="0">
                <a:solidFill>
                  <a:schemeClr val="tx1"/>
                </a:solidFill>
                <a:latin typeface="+mj-ea"/>
                <a:ea typeface="+mj-ea"/>
              </a:rPr>
              <a:t>25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人全員が、休み時間の後に、手洗いとうがいをしたかどうかについて調べ、表にまとめました。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43" name="Picture 5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190" y="1275727"/>
            <a:ext cx="779903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角丸四角形 2"/>
          <p:cNvSpPr/>
          <p:nvPr/>
        </p:nvSpPr>
        <p:spPr>
          <a:xfrm>
            <a:off x="623392" y="332656"/>
            <a:ext cx="1008112" cy="432048"/>
          </a:xfrm>
          <a:prstGeom prst="roundRect">
            <a:avLst>
              <a:gd name="adj" fmla="val 47893"/>
            </a:avLst>
          </a:prstGeom>
          <a:solidFill>
            <a:srgbClr val="BCD6EE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目的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8652640" y="2348880"/>
            <a:ext cx="3168352" cy="41044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737206"/>
              </p:ext>
            </p:extLst>
          </p:nvPr>
        </p:nvGraphicFramePr>
        <p:xfrm>
          <a:off x="9068913" y="3106538"/>
          <a:ext cx="2335806" cy="10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602"/>
                <a:gridCol w="778602"/>
                <a:gridCol w="778602"/>
              </a:tblGrid>
              <a:tr h="54453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20</a:t>
                      </a:r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2102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5</a:t>
                      </a:r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表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532698"/>
              </p:ext>
            </p:extLst>
          </p:nvPr>
        </p:nvGraphicFramePr>
        <p:xfrm>
          <a:off x="9068913" y="4956040"/>
          <a:ext cx="2335806" cy="10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602"/>
                <a:gridCol w="778602"/>
                <a:gridCol w="778602"/>
              </a:tblGrid>
              <a:tr h="54453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１８人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2102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７人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円/楕円 7"/>
          <p:cNvSpPr/>
          <p:nvPr/>
        </p:nvSpPr>
        <p:spPr>
          <a:xfrm>
            <a:off x="8720873" y="2450064"/>
            <a:ext cx="216024" cy="216024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円/楕円 46"/>
          <p:cNvSpPr/>
          <p:nvPr/>
        </p:nvSpPr>
        <p:spPr>
          <a:xfrm>
            <a:off x="11493356" y="2450064"/>
            <a:ext cx="216024" cy="216024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円/楕円 47"/>
          <p:cNvSpPr/>
          <p:nvPr/>
        </p:nvSpPr>
        <p:spPr>
          <a:xfrm>
            <a:off x="11493356" y="6093296"/>
            <a:ext cx="216024" cy="216024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円/楕円 48"/>
          <p:cNvSpPr/>
          <p:nvPr/>
        </p:nvSpPr>
        <p:spPr>
          <a:xfrm>
            <a:off x="8720873" y="6093296"/>
            <a:ext cx="216024" cy="216024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9237761" y="2666088"/>
            <a:ext cx="201600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手洗い調べの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9237761" y="4509120"/>
            <a:ext cx="201600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うがい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調べ</a:t>
            </a:r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8652640" y="2348880"/>
            <a:ext cx="3204000" cy="4140000"/>
          </a:xfrm>
          <a:prstGeom prst="rect">
            <a:avLst/>
          </a:prstGeom>
          <a:solidFill>
            <a:srgbClr val="005C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28604" y="2324678"/>
            <a:ext cx="6680283" cy="46800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手洗い調べの結果と、うがい調べの結果から気づいたこと</a:t>
            </a:r>
            <a:endParaRPr kumimoji="1" lang="ja-JP" altLang="en-US" sz="2000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51" name="Picture 5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77120" y="2719301"/>
            <a:ext cx="1086604" cy="1302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" name="角丸四角形吹き出し 51"/>
          <p:cNvSpPr/>
          <p:nvPr/>
        </p:nvSpPr>
        <p:spPr>
          <a:xfrm>
            <a:off x="347553" y="3176780"/>
            <a:ext cx="6961334" cy="720000"/>
          </a:xfrm>
          <a:prstGeom prst="wedgeRoundRectCallout">
            <a:avLst>
              <a:gd name="adj1" fmla="val 53275"/>
              <a:gd name="adj2" fmla="val 1068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手洗い をした人数が</a:t>
            </a:r>
            <a:r>
              <a:rPr kumimoji="1" lang="en-US" altLang="ja-JP" sz="2000" dirty="0" smtClean="0">
                <a:solidFill>
                  <a:schemeClr val="tx1"/>
                </a:solidFill>
                <a:latin typeface="+mj-ea"/>
                <a:ea typeface="+mj-ea"/>
              </a:rPr>
              <a:t>20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人、うがい をした人数が</a:t>
            </a:r>
            <a:r>
              <a:rPr kumimoji="1" lang="en-US" altLang="ja-JP" sz="2000" dirty="0" smtClean="0">
                <a:solidFill>
                  <a:schemeClr val="tx1"/>
                </a:solidFill>
                <a:latin typeface="+mj-ea"/>
                <a:ea typeface="+mj-ea"/>
              </a:rPr>
              <a:t>18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人います。</a:t>
            </a:r>
            <a:endParaRPr kumimoji="1" lang="en-US" altLang="ja-JP" sz="20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だから、手洗いをして、うがいもした人数は、</a:t>
            </a:r>
            <a:r>
              <a:rPr lang="en-US" altLang="ja-JP" sz="2000" dirty="0" smtClean="0">
                <a:solidFill>
                  <a:schemeClr val="tx1"/>
                </a:solidFill>
                <a:latin typeface="+mj-ea"/>
                <a:ea typeface="+mj-ea"/>
              </a:rPr>
              <a:t>18 </a:t>
            </a:r>
            <a:r>
              <a:rPr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人なのですね。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53" name="Picture 5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21" y="4199701"/>
            <a:ext cx="779903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4" name="角丸四角形吹き出し 53"/>
          <p:cNvSpPr/>
          <p:nvPr/>
        </p:nvSpPr>
        <p:spPr>
          <a:xfrm>
            <a:off x="1451483" y="4296992"/>
            <a:ext cx="6372709" cy="720000"/>
          </a:xfrm>
          <a:prstGeom prst="wedgeRoundRectCallout">
            <a:avLst>
              <a:gd name="adj1" fmla="val -55061"/>
              <a:gd name="adj2" fmla="val 2683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本当にそうなんでしょうか。うがいをした </a:t>
            </a:r>
            <a:r>
              <a:rPr kumimoji="1" lang="en-US" altLang="ja-JP" sz="2000" dirty="0" smtClean="0">
                <a:solidFill>
                  <a:schemeClr val="tx1"/>
                </a:solidFill>
                <a:latin typeface="+mj-ea"/>
                <a:ea typeface="+mj-ea"/>
              </a:rPr>
              <a:t>18 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人の中には、手洗い をしていない人もいると思います。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5" name="角丸四角形吹き出し 54"/>
          <p:cNvSpPr/>
          <p:nvPr/>
        </p:nvSpPr>
        <p:spPr>
          <a:xfrm>
            <a:off x="1458992" y="5430103"/>
            <a:ext cx="5918128" cy="432000"/>
          </a:xfrm>
          <a:prstGeom prst="wedgeRoundRectCallout">
            <a:avLst>
              <a:gd name="adj1" fmla="val -53380"/>
              <a:gd name="adj2" fmla="val 3345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</a:rPr>
              <a:t>もう</a:t>
            </a:r>
            <a:r>
              <a:rPr lang="ja-JP" altLang="en-US" sz="2000" dirty="0" smtClean="0">
                <a:solidFill>
                  <a:schemeClr val="tx1"/>
                </a:solidFill>
              </a:rPr>
              <a:t>少しくわしく調べてみる必要がありそうですね。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pic>
        <p:nvPicPr>
          <p:cNvPr id="56" name="Picture 5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03582" y="5390363"/>
            <a:ext cx="1086604" cy="1302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" name="角丸四角形吹き出し 56"/>
          <p:cNvSpPr/>
          <p:nvPr/>
        </p:nvSpPr>
        <p:spPr>
          <a:xfrm>
            <a:off x="2180572" y="6158780"/>
            <a:ext cx="5123010" cy="432000"/>
          </a:xfrm>
          <a:prstGeom prst="wedgeRoundRectCallout">
            <a:avLst>
              <a:gd name="adj1" fmla="val 53275"/>
              <a:gd name="adj2" fmla="val 1068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アンケ－トをとって調べてみようと思います。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479376" y="3212117"/>
            <a:ext cx="781448" cy="3600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3359696" y="3229039"/>
            <a:ext cx="720080" cy="3600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1516814" y="4642571"/>
            <a:ext cx="834770" cy="3600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25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0" grpId="0" animBg="1"/>
      <p:bldP spid="11" grpId="0" animBg="1"/>
      <p:bldP spid="52" grpId="0" animBg="1"/>
      <p:bldP spid="54" grpId="0" animBg="1"/>
      <p:bldP spid="55" grpId="0" animBg="1"/>
      <p:bldP spid="57" grpId="0" animBg="1"/>
      <p:bldP spid="58" grpId="0" animBg="1"/>
      <p:bldP spid="58" grpId="1" animBg="1"/>
      <p:bldP spid="59" grpId="0" animBg="1"/>
      <p:bldP spid="59" grpId="1" animBg="1"/>
      <p:bldP spid="61" grpId="0" animBg="1"/>
      <p:bldP spid="6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263352" y="332656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手洗い</a:t>
            </a:r>
            <a:r>
              <a:rPr lang="ja-JP" altLang="en-US" sz="20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・うがい調べ</a:t>
            </a:r>
            <a:r>
              <a:rPr lang="ja-JP" altLang="en-US" sz="20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の結果（人）</a:t>
            </a:r>
            <a:endParaRPr kumimoji="1" lang="ja-JP" altLang="en-US" sz="20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0" name="質問2" hidden="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40" y="5450897"/>
            <a:ext cx="72000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No図2" hidden="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46015" y="4171897"/>
            <a:ext cx="720000" cy="61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084792"/>
              </p:ext>
            </p:extLst>
          </p:nvPr>
        </p:nvGraphicFramePr>
        <p:xfrm>
          <a:off x="439248" y="790135"/>
          <a:ext cx="3168351" cy="3384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117"/>
                <a:gridCol w="1056117"/>
                <a:gridCol w="1056117"/>
              </a:tblGrid>
              <a:tr h="5640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人数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40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406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40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406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406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合計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1" name="Picture 5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147625" y="1349772"/>
            <a:ext cx="967768" cy="1302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角丸四角形吹き出し 21"/>
          <p:cNvSpPr/>
          <p:nvPr/>
        </p:nvSpPr>
        <p:spPr>
          <a:xfrm>
            <a:off x="7465831" y="790135"/>
            <a:ext cx="3555667" cy="648000"/>
          </a:xfrm>
          <a:prstGeom prst="wedgeRoundRectCallout">
            <a:avLst>
              <a:gd name="adj1" fmla="val 53275"/>
              <a:gd name="adj2" fmla="val 1068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アンケートをとった結果は、４つにわけることができたのですね。</a:t>
            </a:r>
            <a:endParaRPr kumimoji="1" lang="ja-JP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4256983" y="1447570"/>
            <a:ext cx="8050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400" dirty="0" smtClean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１５人</a:t>
            </a:r>
            <a:endParaRPr lang="ja-JP" altLang="en-US" sz="2400" dirty="0">
              <a:solidFill>
                <a:schemeClr val="bg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6068515" y="1447569"/>
            <a:ext cx="6848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400" dirty="0" smtClean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５人</a:t>
            </a:r>
            <a:endParaRPr lang="ja-JP" altLang="en-US" sz="2400" dirty="0">
              <a:solidFill>
                <a:schemeClr val="bg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4317096" y="2674811"/>
            <a:ext cx="6848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r>
              <a:rPr lang="ja-JP" altLang="en-US" sz="2400" dirty="0" smtClean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人</a:t>
            </a:r>
            <a:endParaRPr lang="ja-JP" altLang="en-US" sz="2400" dirty="0">
              <a:solidFill>
                <a:schemeClr val="bg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6075728" y="2686326"/>
            <a:ext cx="670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r>
              <a:rPr lang="ja-JP" altLang="en-US" sz="2400" dirty="0" smtClean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人</a:t>
            </a:r>
            <a:endParaRPr lang="ja-JP" altLang="en-US" sz="2400" dirty="0">
              <a:solidFill>
                <a:schemeClr val="bg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3939498" y="764704"/>
            <a:ext cx="1440000" cy="646331"/>
            <a:chOff x="3939498" y="1442756"/>
            <a:chExt cx="1440000" cy="646331"/>
          </a:xfrm>
        </p:grpSpPr>
        <p:sp>
          <p:nvSpPr>
            <p:cNvPr id="26" name="正方形/長方形 25"/>
            <p:cNvSpPr/>
            <p:nvPr/>
          </p:nvSpPr>
          <p:spPr>
            <a:xfrm>
              <a:off x="3939498" y="1523768"/>
              <a:ext cx="1440000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dirty="0" smtClean="0">
                  <a:solidFill>
                    <a:schemeClr val="tx1"/>
                  </a:solidFill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手　　う</a:t>
              </a:r>
              <a:endParaRPr kumimoji="1" lang="ja-JP" altLang="en-US" sz="20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3978941" y="1442756"/>
              <a:ext cx="64633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ja-JP" altLang="en-US" sz="3600" b="1" dirty="0">
                  <a:solidFill>
                    <a:sysClr val="windowText" lastClr="00000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○</a:t>
              </a: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4733167" y="1442756"/>
              <a:ext cx="64633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ja-JP" altLang="en-US" sz="3600" b="1" dirty="0">
                  <a:solidFill>
                    <a:sysClr val="windowText" lastClr="00000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○</a:t>
              </a:r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5690917" y="764704"/>
            <a:ext cx="1440000" cy="664598"/>
            <a:chOff x="5690917" y="1442756"/>
            <a:chExt cx="1440000" cy="664598"/>
          </a:xfrm>
        </p:grpSpPr>
        <p:sp>
          <p:nvSpPr>
            <p:cNvPr id="27" name="正方形/長方形 26"/>
            <p:cNvSpPr/>
            <p:nvPr/>
          </p:nvSpPr>
          <p:spPr>
            <a:xfrm>
              <a:off x="5690917" y="1523768"/>
              <a:ext cx="1440000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dirty="0" smtClean="0">
                  <a:solidFill>
                    <a:schemeClr val="tx1"/>
                  </a:solidFill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手　　う</a:t>
              </a:r>
              <a:endParaRPr kumimoji="1" lang="ja-JP" altLang="en-US" sz="20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5714413" y="1442756"/>
              <a:ext cx="64633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ja-JP" altLang="en-US" sz="3600" b="1" dirty="0">
                  <a:solidFill>
                    <a:sysClr val="windowText" lastClr="00000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○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6484585" y="1461023"/>
              <a:ext cx="64633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sz="3600" b="1" dirty="0" smtClean="0">
                  <a:solidFill>
                    <a:sysClr val="windowText" lastClr="00000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×</a:t>
              </a:r>
              <a:endParaRPr lang="ja-JP" altLang="en-US" sz="3600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" name="グループ化 18"/>
          <p:cNvGrpSpPr/>
          <p:nvPr/>
        </p:nvGrpSpPr>
        <p:grpSpPr>
          <a:xfrm>
            <a:off x="3939498" y="1945572"/>
            <a:ext cx="1440000" cy="646529"/>
            <a:chOff x="3939498" y="2623624"/>
            <a:chExt cx="1440000" cy="646529"/>
          </a:xfrm>
        </p:grpSpPr>
        <p:sp>
          <p:nvSpPr>
            <p:cNvPr id="28" name="正方形/長方形 27"/>
            <p:cNvSpPr/>
            <p:nvPr/>
          </p:nvSpPr>
          <p:spPr>
            <a:xfrm>
              <a:off x="3939498" y="2718047"/>
              <a:ext cx="1440000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dirty="0" smtClean="0">
                  <a:solidFill>
                    <a:schemeClr val="tx1"/>
                  </a:solidFill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手　　う</a:t>
              </a:r>
              <a:endParaRPr kumimoji="1" lang="ja-JP" altLang="en-US" sz="20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4733166" y="2623822"/>
              <a:ext cx="64633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ja-JP" altLang="en-US" sz="3600" b="1" dirty="0">
                  <a:solidFill>
                    <a:sysClr val="windowText" lastClr="00000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○</a:t>
              </a:r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3978940" y="2623624"/>
              <a:ext cx="64633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sz="3600" b="1" dirty="0" smtClean="0">
                  <a:solidFill>
                    <a:sysClr val="windowText" lastClr="00000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×</a:t>
              </a:r>
              <a:endParaRPr lang="ja-JP" altLang="en-US" sz="3600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2" name="グループ化 41"/>
          <p:cNvGrpSpPr/>
          <p:nvPr/>
        </p:nvGrpSpPr>
        <p:grpSpPr>
          <a:xfrm>
            <a:off x="5690917" y="1945572"/>
            <a:ext cx="1447543" cy="668874"/>
            <a:chOff x="5690917" y="2623624"/>
            <a:chExt cx="1447543" cy="668874"/>
          </a:xfrm>
        </p:grpSpPr>
        <p:sp>
          <p:nvSpPr>
            <p:cNvPr id="29" name="正方形/長方形 28"/>
            <p:cNvSpPr/>
            <p:nvPr/>
          </p:nvSpPr>
          <p:spPr>
            <a:xfrm>
              <a:off x="5690917" y="2718047"/>
              <a:ext cx="1440000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dirty="0" smtClean="0">
                  <a:solidFill>
                    <a:schemeClr val="tx1"/>
                  </a:solidFill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手　　う</a:t>
              </a:r>
              <a:endParaRPr kumimoji="1" lang="ja-JP" altLang="en-US" sz="20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5737903" y="2623624"/>
              <a:ext cx="64633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sz="3600" b="1" dirty="0" smtClean="0">
                  <a:solidFill>
                    <a:sysClr val="windowText" lastClr="00000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×</a:t>
              </a:r>
              <a:endParaRPr lang="ja-JP" altLang="en-US" sz="3600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6492128" y="2646167"/>
              <a:ext cx="64633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sz="3600" b="1" dirty="0" smtClean="0">
                  <a:solidFill>
                    <a:sysClr val="windowText" lastClr="00000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×</a:t>
              </a:r>
              <a:endParaRPr lang="ja-JP" altLang="en-US" sz="3600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43" name="テキスト ボックス 42"/>
          <p:cNvSpPr txBox="1"/>
          <p:nvPr/>
        </p:nvSpPr>
        <p:spPr>
          <a:xfrm>
            <a:off x="4402456" y="334811"/>
            <a:ext cx="2405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アンケートの結果</a:t>
            </a:r>
            <a:endParaRPr kumimoji="1" lang="ja-JP" altLang="en-US" sz="20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aphicFrame>
        <p:nvGraphicFramePr>
          <p:cNvPr id="44" name="表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663891"/>
              </p:ext>
            </p:extLst>
          </p:nvPr>
        </p:nvGraphicFramePr>
        <p:xfrm>
          <a:off x="437348" y="1351698"/>
          <a:ext cx="3168351" cy="564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117"/>
                <a:gridCol w="1056117"/>
                <a:gridCol w="1056117"/>
              </a:tblGrid>
              <a:tr h="564063"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表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457937"/>
              </p:ext>
            </p:extLst>
          </p:nvPr>
        </p:nvGraphicFramePr>
        <p:xfrm>
          <a:off x="437348" y="1912073"/>
          <a:ext cx="3168351" cy="564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117"/>
                <a:gridCol w="1056117"/>
                <a:gridCol w="1056117"/>
              </a:tblGrid>
              <a:tr h="564063"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表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305653"/>
              </p:ext>
            </p:extLst>
          </p:nvPr>
        </p:nvGraphicFramePr>
        <p:xfrm>
          <a:off x="437348" y="2476322"/>
          <a:ext cx="3168351" cy="564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117"/>
                <a:gridCol w="1056117"/>
                <a:gridCol w="1056117"/>
              </a:tblGrid>
              <a:tr h="564063"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7" name="表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577693"/>
              </p:ext>
            </p:extLst>
          </p:nvPr>
        </p:nvGraphicFramePr>
        <p:xfrm>
          <a:off x="437348" y="3037396"/>
          <a:ext cx="3168351" cy="564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117"/>
                <a:gridCol w="1056117"/>
                <a:gridCol w="1056117"/>
              </a:tblGrid>
              <a:tr h="564063"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00"/>
                    </a:solidFill>
                  </a:tcPr>
                </a:tc>
              </a:tr>
            </a:tbl>
          </a:graphicData>
        </a:graphic>
      </p:graphicFrame>
      <p:cxnSp>
        <p:nvCxnSpPr>
          <p:cNvPr id="49" name="直線矢印コネクタ 48"/>
          <p:cNvCxnSpPr>
            <a:stCxn id="3" idx="1"/>
          </p:cNvCxnSpPr>
          <p:nvPr/>
        </p:nvCxnSpPr>
        <p:spPr>
          <a:xfrm flipH="1" flipV="1">
            <a:off x="3264450" y="1625335"/>
            <a:ext cx="992533" cy="5306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>
            <a:stCxn id="31" idx="1"/>
          </p:cNvCxnSpPr>
          <p:nvPr/>
        </p:nvCxnSpPr>
        <p:spPr>
          <a:xfrm flipH="1" flipV="1">
            <a:off x="3333666" y="2184798"/>
            <a:ext cx="983430" cy="720846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矢印コネクタ 53"/>
          <p:cNvCxnSpPr>
            <a:stCxn id="30" idx="1"/>
          </p:cNvCxnSpPr>
          <p:nvPr/>
        </p:nvCxnSpPr>
        <p:spPr>
          <a:xfrm flipH="1">
            <a:off x="3333666" y="1678402"/>
            <a:ext cx="2734849" cy="1123401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>
            <a:stCxn id="32" idx="1"/>
          </p:cNvCxnSpPr>
          <p:nvPr/>
        </p:nvCxnSpPr>
        <p:spPr>
          <a:xfrm flipH="1">
            <a:off x="3333666" y="2917159"/>
            <a:ext cx="2742062" cy="511841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0" name="Picture 5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208568" y="636568"/>
            <a:ext cx="720080" cy="902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" name="角丸四角形吹き出し 60"/>
          <p:cNvSpPr/>
          <p:nvPr/>
        </p:nvSpPr>
        <p:spPr>
          <a:xfrm>
            <a:off x="7478130" y="1762842"/>
            <a:ext cx="3555667" cy="648000"/>
          </a:xfrm>
          <a:prstGeom prst="wedgeRoundRectCallout">
            <a:avLst>
              <a:gd name="adj1" fmla="val 53275"/>
              <a:gd name="adj2" fmla="val 1068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手洗いをして、うがいもした人数は、</a:t>
            </a:r>
            <a:endParaRPr kumimoji="1" lang="en-US" altLang="ja-JP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kumimoji="1"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18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人ではなく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15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人だったのですね。</a:t>
            </a:r>
            <a:endParaRPr kumimoji="1" lang="ja-JP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2" name="角丸四角形吹き出し 61"/>
          <p:cNvSpPr/>
          <p:nvPr/>
        </p:nvSpPr>
        <p:spPr>
          <a:xfrm>
            <a:off x="7464152" y="2823982"/>
            <a:ext cx="3555667" cy="648000"/>
          </a:xfrm>
          <a:prstGeom prst="wedgeRoundRectCallout">
            <a:avLst>
              <a:gd name="adj1" fmla="val 53275"/>
              <a:gd name="adj2" fmla="val 1068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うがいをした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18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人の中で、手洗いをしなかった人数は、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人でした。</a:t>
            </a:r>
            <a:endParaRPr kumimoji="1" lang="ja-JP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63" name="Picture 5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206889" y="2670415"/>
            <a:ext cx="720080" cy="902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" name="Picture 5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133647" y="3350782"/>
            <a:ext cx="967768" cy="1302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5" name="角丸四角形吹き出し 64"/>
          <p:cNvSpPr/>
          <p:nvPr/>
        </p:nvSpPr>
        <p:spPr>
          <a:xfrm>
            <a:off x="7464152" y="3763852"/>
            <a:ext cx="3555667" cy="648000"/>
          </a:xfrm>
          <a:prstGeom prst="wedgeRoundRectCallout">
            <a:avLst>
              <a:gd name="adj1" fmla="val 53275"/>
              <a:gd name="adj2" fmla="val 1068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18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という数は、「手洗い・うがい調べの結果の表」には書いてありませんね。</a:t>
            </a:r>
            <a:endParaRPr kumimoji="1" lang="ja-JP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6" name="角丸四角形吹き出し 65"/>
          <p:cNvSpPr/>
          <p:nvPr/>
        </p:nvSpPr>
        <p:spPr>
          <a:xfrm>
            <a:off x="7464152" y="4840206"/>
            <a:ext cx="3555667" cy="648000"/>
          </a:xfrm>
          <a:prstGeom prst="wedgeRoundRectCallout">
            <a:avLst>
              <a:gd name="adj1" fmla="val 53275"/>
              <a:gd name="adj2" fmla="val 1068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18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という数は、「うがい調べの結果の表」に書いてあります。</a:t>
            </a:r>
            <a:endParaRPr kumimoji="1" lang="ja-JP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67" name="Picture 5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206889" y="4686639"/>
            <a:ext cx="720080" cy="902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8" name="正方形/長方形 67"/>
          <p:cNvSpPr/>
          <p:nvPr/>
        </p:nvSpPr>
        <p:spPr>
          <a:xfrm>
            <a:off x="3916710" y="358614"/>
            <a:ext cx="3204000" cy="41044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69" name="表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353434"/>
              </p:ext>
            </p:extLst>
          </p:nvPr>
        </p:nvGraphicFramePr>
        <p:xfrm>
          <a:off x="4352033" y="1116272"/>
          <a:ext cx="2335806" cy="10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602"/>
                <a:gridCol w="778602"/>
                <a:gridCol w="778602"/>
              </a:tblGrid>
              <a:tr h="54453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20</a:t>
                      </a:r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2102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5</a:t>
                      </a:r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0" name="表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747175"/>
              </p:ext>
            </p:extLst>
          </p:nvPr>
        </p:nvGraphicFramePr>
        <p:xfrm>
          <a:off x="4352033" y="2965774"/>
          <a:ext cx="2335806" cy="10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602"/>
                <a:gridCol w="778602"/>
                <a:gridCol w="778602"/>
              </a:tblGrid>
              <a:tr h="54453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１８人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2102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７人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1" name="円/楕円 70"/>
          <p:cNvSpPr/>
          <p:nvPr/>
        </p:nvSpPr>
        <p:spPr>
          <a:xfrm>
            <a:off x="4003993" y="459798"/>
            <a:ext cx="216024" cy="216024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円/楕円 71"/>
          <p:cNvSpPr/>
          <p:nvPr/>
        </p:nvSpPr>
        <p:spPr>
          <a:xfrm>
            <a:off x="6776476" y="459798"/>
            <a:ext cx="216024" cy="216024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円/楕円 72"/>
          <p:cNvSpPr/>
          <p:nvPr/>
        </p:nvSpPr>
        <p:spPr>
          <a:xfrm>
            <a:off x="6776476" y="4103030"/>
            <a:ext cx="216024" cy="216024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円/楕円 73"/>
          <p:cNvSpPr/>
          <p:nvPr/>
        </p:nvSpPr>
        <p:spPr>
          <a:xfrm>
            <a:off x="4003993" y="4103030"/>
            <a:ext cx="216024" cy="216024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4520881" y="675822"/>
            <a:ext cx="201600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手洗い調べの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4520881" y="2518854"/>
            <a:ext cx="201600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うがい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調べ</a:t>
            </a:r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77" name="Picture 3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5211">
            <a:off x="333186" y="5782073"/>
            <a:ext cx="787873" cy="802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8" name="角丸四角形吹き出し 77"/>
          <p:cNvSpPr/>
          <p:nvPr/>
        </p:nvSpPr>
        <p:spPr>
          <a:xfrm>
            <a:off x="1446180" y="5713811"/>
            <a:ext cx="8682267" cy="728677"/>
          </a:xfrm>
          <a:prstGeom prst="wedgeRoundRectCallout">
            <a:avLst>
              <a:gd name="adj1" fmla="val -53380"/>
              <a:gd name="adj2" fmla="val 3345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chemeClr val="tx1"/>
                </a:solidFill>
              </a:rPr>
              <a:t>「手洗い調べの結果の表とうがい調べの結果の表」と「手洗い・うがい調べの結果の表」をあわせると、よりわかりやすい表にまとめ直すことができます。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012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500"/>
                            </p:stCondLst>
                            <p:childTnLst>
                              <p:par>
                                <p:cTn id="2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2" grpId="0" animBg="1"/>
      <p:bldP spid="3" grpId="0"/>
      <p:bldP spid="30" grpId="0"/>
      <p:bldP spid="31" grpId="0"/>
      <p:bldP spid="32" grpId="0"/>
      <p:bldP spid="43" grpId="0"/>
      <p:bldP spid="61" grpId="0" animBg="1"/>
      <p:bldP spid="62" grpId="0" animBg="1"/>
      <p:bldP spid="65" grpId="0" animBg="1"/>
      <p:bldP spid="66" grpId="0" animBg="1"/>
      <p:bldP spid="68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263352" y="1124744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手洗い</a:t>
            </a:r>
            <a:r>
              <a:rPr lang="ja-JP" altLang="en-US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・うがい調べ</a:t>
            </a:r>
            <a:r>
              <a:rPr lang="ja-JP" altLang="en-US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の結果（人）</a:t>
            </a:r>
            <a:endParaRPr kumimoji="1" lang="ja-JP" altLang="en-US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0" name="質問2" hidden="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40" y="5450897"/>
            <a:ext cx="72000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No図2" hidden="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46015" y="4171897"/>
            <a:ext cx="720000" cy="61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542787"/>
              </p:ext>
            </p:extLst>
          </p:nvPr>
        </p:nvGraphicFramePr>
        <p:xfrm>
          <a:off x="439248" y="1582223"/>
          <a:ext cx="2779923" cy="31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6641"/>
                <a:gridCol w="926641"/>
                <a:gridCol w="926641"/>
              </a:tblGrid>
              <a:tr h="6934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人数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合計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7" name="Picture 3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5211">
            <a:off x="324530" y="335793"/>
            <a:ext cx="787873" cy="802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8" name="角丸四角形吹き出し 77"/>
          <p:cNvSpPr/>
          <p:nvPr/>
        </p:nvSpPr>
        <p:spPr>
          <a:xfrm>
            <a:off x="1437524" y="267531"/>
            <a:ext cx="8682267" cy="728677"/>
          </a:xfrm>
          <a:prstGeom prst="wedgeRoundRectCallout">
            <a:avLst>
              <a:gd name="adj1" fmla="val -53380"/>
              <a:gd name="adj2" fmla="val 3345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chemeClr val="tx1"/>
                </a:solidFill>
              </a:rPr>
              <a:t>「手洗い調べの結果の表とうがい調べの結果の表」と「手洗い・うがい調べの結果の表」をあわせると、よりわかりやすい表にまとめ直すことができます。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431704" y="1124744"/>
            <a:ext cx="2952328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8" name="表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747362"/>
              </p:ext>
            </p:extLst>
          </p:nvPr>
        </p:nvGraphicFramePr>
        <p:xfrm>
          <a:off x="3847977" y="1857453"/>
          <a:ext cx="2176548" cy="1007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516"/>
                <a:gridCol w="725516"/>
                <a:gridCol w="725516"/>
              </a:tblGrid>
              <a:tr h="500081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20</a:t>
                      </a:r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702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5</a:t>
                      </a:r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9" name="表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662418"/>
              </p:ext>
            </p:extLst>
          </p:nvPr>
        </p:nvGraphicFramePr>
        <p:xfrm>
          <a:off x="3851241" y="3470239"/>
          <a:ext cx="2176548" cy="1007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516"/>
                <a:gridCol w="725516"/>
                <a:gridCol w="725516"/>
              </a:tblGrid>
              <a:tr h="500081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１８人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702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７人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9" name="円/楕円 78"/>
          <p:cNvSpPr/>
          <p:nvPr/>
        </p:nvSpPr>
        <p:spPr>
          <a:xfrm>
            <a:off x="3565504" y="1173589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円/楕円 79"/>
          <p:cNvSpPr/>
          <p:nvPr/>
        </p:nvSpPr>
        <p:spPr>
          <a:xfrm>
            <a:off x="6096000" y="1169045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円/楕円 80"/>
          <p:cNvSpPr/>
          <p:nvPr/>
        </p:nvSpPr>
        <p:spPr>
          <a:xfrm>
            <a:off x="6096000" y="458112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円/楕円 81"/>
          <p:cNvSpPr/>
          <p:nvPr/>
        </p:nvSpPr>
        <p:spPr>
          <a:xfrm>
            <a:off x="3565503" y="458112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/>
          <p:cNvSpPr/>
          <p:nvPr/>
        </p:nvSpPr>
        <p:spPr>
          <a:xfrm>
            <a:off x="3935984" y="1417003"/>
            <a:ext cx="2016000" cy="330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手洗い調べの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3935984" y="3053742"/>
            <a:ext cx="2016000" cy="330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うがい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調べ</a:t>
            </a:r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636060" y="1124744"/>
            <a:ext cx="5292588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正方形/長方形 85"/>
          <p:cNvSpPr/>
          <p:nvPr/>
        </p:nvSpPr>
        <p:spPr>
          <a:xfrm>
            <a:off x="7266354" y="1479848"/>
            <a:ext cx="4320000" cy="330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手洗い・うがい調べ</a:t>
            </a:r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　　　　</a:t>
            </a:r>
            <a:r>
              <a:rPr lang="en-US" altLang="ja-JP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人）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278052"/>
              </p:ext>
            </p:extLst>
          </p:nvPr>
        </p:nvGraphicFramePr>
        <p:xfrm>
          <a:off x="6888311" y="2060848"/>
          <a:ext cx="4869185" cy="2328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3837"/>
                <a:gridCol w="973837"/>
                <a:gridCol w="973837"/>
                <a:gridCol w="973837"/>
                <a:gridCol w="973837"/>
              </a:tblGrid>
              <a:tr h="465748">
                <a:tc rowSpan="2" gridSpan="2">
                  <a:txBody>
                    <a:bodyPr/>
                    <a:lstStyle/>
                    <a:p>
                      <a:pPr algn="ctr"/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合計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ア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イ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ウ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エ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オ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カ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合計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キ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ク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ケ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7" name="円/楕円 86"/>
          <p:cNvSpPr/>
          <p:nvPr/>
        </p:nvSpPr>
        <p:spPr>
          <a:xfrm>
            <a:off x="11683483" y="1218615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円/楕円 87"/>
          <p:cNvSpPr/>
          <p:nvPr/>
        </p:nvSpPr>
        <p:spPr>
          <a:xfrm>
            <a:off x="6717488" y="121021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円/楕円 88"/>
          <p:cNvSpPr/>
          <p:nvPr/>
        </p:nvSpPr>
        <p:spPr>
          <a:xfrm>
            <a:off x="6717488" y="461060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円/楕円 89"/>
          <p:cNvSpPr/>
          <p:nvPr/>
        </p:nvSpPr>
        <p:spPr>
          <a:xfrm>
            <a:off x="11683483" y="458112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5549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263352" y="1124744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手洗い</a:t>
            </a:r>
            <a:r>
              <a:rPr lang="ja-JP" altLang="en-US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・うがい調べ</a:t>
            </a:r>
            <a:r>
              <a:rPr lang="ja-JP" altLang="en-US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の結果（人）</a:t>
            </a:r>
            <a:endParaRPr kumimoji="1" lang="ja-JP" altLang="en-US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0" name="質問2" hidden="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40" y="5450897"/>
            <a:ext cx="72000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No図2" hidden="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46015" y="4171897"/>
            <a:ext cx="720000" cy="61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542787"/>
              </p:ext>
            </p:extLst>
          </p:nvPr>
        </p:nvGraphicFramePr>
        <p:xfrm>
          <a:off x="439248" y="1582223"/>
          <a:ext cx="2779923" cy="31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6641"/>
                <a:gridCol w="926641"/>
                <a:gridCol w="926641"/>
              </a:tblGrid>
              <a:tr h="6934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人数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合計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7" name="Picture 3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5211">
            <a:off x="324530" y="335793"/>
            <a:ext cx="787873" cy="802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8" name="角丸四角形吹き出し 77"/>
          <p:cNvSpPr/>
          <p:nvPr/>
        </p:nvSpPr>
        <p:spPr>
          <a:xfrm>
            <a:off x="1437524" y="188736"/>
            <a:ext cx="10148829" cy="864000"/>
          </a:xfrm>
          <a:prstGeom prst="wedgeRoundRectCallout">
            <a:avLst>
              <a:gd name="adj1" fmla="val -53380"/>
              <a:gd name="adj2" fmla="val 3345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手洗いをして、うがいをした人数は、</a:t>
            </a:r>
            <a:r>
              <a:rPr kumimoji="1" lang="en-US" altLang="ja-JP" dirty="0" smtClean="0">
                <a:solidFill>
                  <a:schemeClr val="tx1"/>
                </a:solidFill>
                <a:latin typeface="+mj-ea"/>
                <a:ea typeface="+mj-ea"/>
              </a:rPr>
              <a:t>15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人で、この表の　</a:t>
            </a:r>
            <a:r>
              <a:rPr kumimoji="1"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ア　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に当てはまります。</a:t>
            </a:r>
            <a:endParaRPr kumimoji="1" lang="en-US" altLang="ja-JP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+mj-ea"/>
                <a:ea typeface="+mj-ea"/>
              </a:rPr>
              <a:t>それで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は、うがいはしたけれど、手洗いをしなかった人数の</a:t>
            </a:r>
            <a:r>
              <a:rPr lang="en-US" altLang="ja-JP" dirty="0" smtClean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人は、この表のどこに当てはまりますか。</a:t>
            </a:r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431704" y="1124744"/>
            <a:ext cx="2952328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8" name="表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747362"/>
              </p:ext>
            </p:extLst>
          </p:nvPr>
        </p:nvGraphicFramePr>
        <p:xfrm>
          <a:off x="3847977" y="1857453"/>
          <a:ext cx="2176548" cy="1007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516"/>
                <a:gridCol w="725516"/>
                <a:gridCol w="725516"/>
              </a:tblGrid>
              <a:tr h="500081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20</a:t>
                      </a:r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702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5</a:t>
                      </a:r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9" name="表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662418"/>
              </p:ext>
            </p:extLst>
          </p:nvPr>
        </p:nvGraphicFramePr>
        <p:xfrm>
          <a:off x="3851241" y="3470239"/>
          <a:ext cx="2176548" cy="1007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516"/>
                <a:gridCol w="725516"/>
                <a:gridCol w="725516"/>
              </a:tblGrid>
              <a:tr h="500081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１８人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702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７人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9" name="円/楕円 78"/>
          <p:cNvSpPr/>
          <p:nvPr/>
        </p:nvSpPr>
        <p:spPr>
          <a:xfrm>
            <a:off x="3565504" y="1173589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円/楕円 79"/>
          <p:cNvSpPr/>
          <p:nvPr/>
        </p:nvSpPr>
        <p:spPr>
          <a:xfrm>
            <a:off x="6096000" y="1169045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円/楕円 80"/>
          <p:cNvSpPr/>
          <p:nvPr/>
        </p:nvSpPr>
        <p:spPr>
          <a:xfrm>
            <a:off x="6096000" y="458112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円/楕円 81"/>
          <p:cNvSpPr/>
          <p:nvPr/>
        </p:nvSpPr>
        <p:spPr>
          <a:xfrm>
            <a:off x="3565503" y="458112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/>
          <p:cNvSpPr/>
          <p:nvPr/>
        </p:nvSpPr>
        <p:spPr>
          <a:xfrm>
            <a:off x="3935984" y="1417003"/>
            <a:ext cx="2016000" cy="330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手洗い調べの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3935984" y="3053742"/>
            <a:ext cx="2016000" cy="330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うがい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調べ</a:t>
            </a:r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636060" y="1124744"/>
            <a:ext cx="5292588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正方形/長方形 85"/>
          <p:cNvSpPr/>
          <p:nvPr/>
        </p:nvSpPr>
        <p:spPr>
          <a:xfrm>
            <a:off x="7266354" y="1479848"/>
            <a:ext cx="4320000" cy="330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手洗い・うがい調べ</a:t>
            </a:r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　　　　</a:t>
            </a:r>
            <a:r>
              <a:rPr lang="en-US" altLang="ja-JP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人）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278052"/>
              </p:ext>
            </p:extLst>
          </p:nvPr>
        </p:nvGraphicFramePr>
        <p:xfrm>
          <a:off x="6888311" y="2060848"/>
          <a:ext cx="4869185" cy="2328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3837"/>
                <a:gridCol w="973837"/>
                <a:gridCol w="973837"/>
                <a:gridCol w="973837"/>
                <a:gridCol w="973837"/>
              </a:tblGrid>
              <a:tr h="465748">
                <a:tc rowSpan="2" gridSpan="2">
                  <a:txBody>
                    <a:bodyPr/>
                    <a:lstStyle/>
                    <a:p>
                      <a:pPr algn="ctr"/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合計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ア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イ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ウ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エ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オ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カ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合計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キ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ク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ケ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7" name="円/楕円 86"/>
          <p:cNvSpPr/>
          <p:nvPr/>
        </p:nvSpPr>
        <p:spPr>
          <a:xfrm>
            <a:off x="11683483" y="1218615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円/楕円 87"/>
          <p:cNvSpPr/>
          <p:nvPr/>
        </p:nvSpPr>
        <p:spPr>
          <a:xfrm>
            <a:off x="6717488" y="121021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円/楕円 88"/>
          <p:cNvSpPr/>
          <p:nvPr/>
        </p:nvSpPr>
        <p:spPr>
          <a:xfrm>
            <a:off x="6717488" y="461060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円/楕円 89"/>
          <p:cNvSpPr/>
          <p:nvPr/>
        </p:nvSpPr>
        <p:spPr>
          <a:xfrm>
            <a:off x="11683483" y="458112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9012324" y="3065308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１５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26" name="Picture 5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42" y="4926861"/>
            <a:ext cx="779903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639565" y="5024152"/>
            <a:ext cx="9140290" cy="432000"/>
          </a:xfrm>
          <a:prstGeom prst="wedgeRoundRectCallout">
            <a:avLst>
              <a:gd name="adj1" fmla="val -52765"/>
              <a:gd name="adj2" fmla="val 3724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うがいはしたけれど、手洗いをしなかった人数の</a:t>
            </a:r>
            <a:r>
              <a:rPr kumimoji="1" lang="en-US" altLang="ja-JP" dirty="0" smtClean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人は、この表の　</a:t>
            </a:r>
            <a:r>
              <a:rPr kumimoji="1"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エ　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に当てはまります。</a:t>
            </a:r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715232" y="332688"/>
            <a:ext cx="407102" cy="288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7968208" y="5096152"/>
            <a:ext cx="407102" cy="324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9012324" y="3530988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31" name="Picture 5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102469" y="4869160"/>
            <a:ext cx="967768" cy="1302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角丸四角形吹き出し 31"/>
          <p:cNvSpPr/>
          <p:nvPr/>
        </p:nvSpPr>
        <p:spPr>
          <a:xfrm>
            <a:off x="2135560" y="5628689"/>
            <a:ext cx="8915053" cy="432000"/>
          </a:xfrm>
          <a:prstGeom prst="wedgeRoundRectCallout">
            <a:avLst>
              <a:gd name="adj1" fmla="val 53275"/>
              <a:gd name="adj2" fmla="val 1068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それでは、表の　</a:t>
            </a:r>
            <a:r>
              <a:rPr kumimoji="1"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キ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　に当てはまる数は、１５＋３＝１８　で、１８　と求めることができます。</a:t>
            </a:r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9012324" y="3996668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１８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6139465" y="5668600"/>
            <a:ext cx="1252679" cy="3227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7883308" y="5690276"/>
            <a:ext cx="407102" cy="324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57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25" grpId="0" animBg="1"/>
      <p:bldP spid="25" grpId="1" animBg="1"/>
      <p:bldP spid="27" grpId="0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2" grpId="0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263352" y="1124744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手洗い</a:t>
            </a:r>
            <a:r>
              <a:rPr lang="ja-JP" altLang="en-US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・うがい調べ</a:t>
            </a:r>
            <a:r>
              <a:rPr lang="ja-JP" altLang="en-US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の結果（人）</a:t>
            </a:r>
            <a:endParaRPr kumimoji="1" lang="ja-JP" altLang="en-US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0" name="質問2" hidden="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40" y="5450897"/>
            <a:ext cx="72000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No図2" hidden="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46015" y="4171897"/>
            <a:ext cx="720000" cy="61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542787"/>
              </p:ext>
            </p:extLst>
          </p:nvPr>
        </p:nvGraphicFramePr>
        <p:xfrm>
          <a:off x="439248" y="1582223"/>
          <a:ext cx="2779923" cy="31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6641"/>
                <a:gridCol w="926641"/>
                <a:gridCol w="926641"/>
              </a:tblGrid>
              <a:tr h="6934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人数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合計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7" name="Picture 3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5211">
            <a:off x="324530" y="335793"/>
            <a:ext cx="787873" cy="802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8" name="角丸四角形吹き出し 77"/>
          <p:cNvSpPr/>
          <p:nvPr/>
        </p:nvSpPr>
        <p:spPr>
          <a:xfrm>
            <a:off x="1437524" y="188736"/>
            <a:ext cx="10148829" cy="864000"/>
          </a:xfrm>
          <a:prstGeom prst="wedgeRoundRectCallout">
            <a:avLst>
              <a:gd name="adj1" fmla="val -53380"/>
              <a:gd name="adj2" fmla="val 3345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手洗いをして、うがいをした人数は、</a:t>
            </a:r>
            <a:r>
              <a:rPr kumimoji="1" lang="en-US" altLang="ja-JP" dirty="0" smtClean="0">
                <a:solidFill>
                  <a:schemeClr val="tx1"/>
                </a:solidFill>
                <a:latin typeface="+mj-ea"/>
                <a:ea typeface="+mj-ea"/>
              </a:rPr>
              <a:t>15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人で、この表の　</a:t>
            </a:r>
            <a:r>
              <a:rPr kumimoji="1"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ア　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に当てはまります。</a:t>
            </a:r>
            <a:endParaRPr kumimoji="1" lang="en-US" altLang="ja-JP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+mj-ea"/>
                <a:ea typeface="+mj-ea"/>
              </a:rPr>
              <a:t>それで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は、うがいはしたけれど、手洗いをしなかった人数の</a:t>
            </a:r>
            <a:r>
              <a:rPr lang="en-US" altLang="ja-JP" dirty="0" smtClean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人は、この表のどこに当てはまりますか。</a:t>
            </a:r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431704" y="1124744"/>
            <a:ext cx="2952328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8" name="表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747362"/>
              </p:ext>
            </p:extLst>
          </p:nvPr>
        </p:nvGraphicFramePr>
        <p:xfrm>
          <a:off x="3847977" y="1857453"/>
          <a:ext cx="2176548" cy="1007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516"/>
                <a:gridCol w="725516"/>
                <a:gridCol w="725516"/>
              </a:tblGrid>
              <a:tr h="500081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20</a:t>
                      </a:r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702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5</a:t>
                      </a:r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9" name="表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662418"/>
              </p:ext>
            </p:extLst>
          </p:nvPr>
        </p:nvGraphicFramePr>
        <p:xfrm>
          <a:off x="3851241" y="3470239"/>
          <a:ext cx="2176548" cy="1007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516"/>
                <a:gridCol w="725516"/>
                <a:gridCol w="725516"/>
              </a:tblGrid>
              <a:tr h="500081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１８人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702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７人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9" name="円/楕円 78"/>
          <p:cNvSpPr/>
          <p:nvPr/>
        </p:nvSpPr>
        <p:spPr>
          <a:xfrm>
            <a:off x="3565504" y="1173589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円/楕円 79"/>
          <p:cNvSpPr/>
          <p:nvPr/>
        </p:nvSpPr>
        <p:spPr>
          <a:xfrm>
            <a:off x="6096000" y="1169045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円/楕円 80"/>
          <p:cNvSpPr/>
          <p:nvPr/>
        </p:nvSpPr>
        <p:spPr>
          <a:xfrm>
            <a:off x="6096000" y="458112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円/楕円 81"/>
          <p:cNvSpPr/>
          <p:nvPr/>
        </p:nvSpPr>
        <p:spPr>
          <a:xfrm>
            <a:off x="3565503" y="458112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/>
          <p:cNvSpPr/>
          <p:nvPr/>
        </p:nvSpPr>
        <p:spPr>
          <a:xfrm>
            <a:off x="3935984" y="1417003"/>
            <a:ext cx="2016000" cy="330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手洗い調べの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3935984" y="3053742"/>
            <a:ext cx="2016000" cy="330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うがい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調べ</a:t>
            </a:r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636060" y="1124744"/>
            <a:ext cx="5292588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正方形/長方形 85"/>
          <p:cNvSpPr/>
          <p:nvPr/>
        </p:nvSpPr>
        <p:spPr>
          <a:xfrm>
            <a:off x="7266354" y="1479848"/>
            <a:ext cx="4320000" cy="330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手洗い・うがい調べ</a:t>
            </a:r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　　　　</a:t>
            </a:r>
            <a:r>
              <a:rPr lang="en-US" altLang="ja-JP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人）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278052"/>
              </p:ext>
            </p:extLst>
          </p:nvPr>
        </p:nvGraphicFramePr>
        <p:xfrm>
          <a:off x="6888311" y="2060848"/>
          <a:ext cx="4869185" cy="2328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3837"/>
                <a:gridCol w="973837"/>
                <a:gridCol w="973837"/>
                <a:gridCol w="973837"/>
                <a:gridCol w="973837"/>
              </a:tblGrid>
              <a:tr h="465748">
                <a:tc rowSpan="2" gridSpan="2">
                  <a:txBody>
                    <a:bodyPr/>
                    <a:lstStyle/>
                    <a:p>
                      <a:pPr algn="ctr"/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合計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ア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イ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ウ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エ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オ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カ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合計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キ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ク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ケ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7" name="円/楕円 86"/>
          <p:cNvSpPr/>
          <p:nvPr/>
        </p:nvSpPr>
        <p:spPr>
          <a:xfrm>
            <a:off x="11683483" y="1218615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円/楕円 87"/>
          <p:cNvSpPr/>
          <p:nvPr/>
        </p:nvSpPr>
        <p:spPr>
          <a:xfrm>
            <a:off x="6717488" y="121021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円/楕円 88"/>
          <p:cNvSpPr/>
          <p:nvPr/>
        </p:nvSpPr>
        <p:spPr>
          <a:xfrm>
            <a:off x="6717488" y="461060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円/楕円 89"/>
          <p:cNvSpPr/>
          <p:nvPr/>
        </p:nvSpPr>
        <p:spPr>
          <a:xfrm>
            <a:off x="11683483" y="458112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9012324" y="3065308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１５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26" name="Picture 5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42" y="4926861"/>
            <a:ext cx="779903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639565" y="5024152"/>
            <a:ext cx="9140290" cy="432000"/>
          </a:xfrm>
          <a:prstGeom prst="wedgeRoundRectCallout">
            <a:avLst>
              <a:gd name="adj1" fmla="val -52765"/>
              <a:gd name="adj2" fmla="val 3724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表の</a:t>
            </a:r>
            <a:r>
              <a:rPr kumimoji="1"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オ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に当てはまる人数は、手洗いもうがいもしなかった人数だから、　２　が入ります。</a:t>
            </a:r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8472264" y="5096152"/>
            <a:ext cx="360040" cy="324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9012324" y="3530988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31" name="Picture 5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102469" y="4869160"/>
            <a:ext cx="967768" cy="1302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角丸四角形吹き出し 31"/>
          <p:cNvSpPr/>
          <p:nvPr/>
        </p:nvSpPr>
        <p:spPr>
          <a:xfrm>
            <a:off x="2495600" y="5628689"/>
            <a:ext cx="8555013" cy="432000"/>
          </a:xfrm>
          <a:prstGeom prst="wedgeRoundRectCallout">
            <a:avLst>
              <a:gd name="adj1" fmla="val 53275"/>
              <a:gd name="adj2" fmla="val 1068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それでは、表の　</a:t>
            </a:r>
            <a:r>
              <a:rPr kumimoji="1"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カ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　に当てはまる数は、３＋２＝５　で、　５　 と求めることができます。</a:t>
            </a:r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9012324" y="3996668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１８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9984504" y="3530988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0920536" y="3525526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436786" y="5686174"/>
            <a:ext cx="934050" cy="324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7968208" y="5686174"/>
            <a:ext cx="335094" cy="324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57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9" grpId="0" animBg="1"/>
      <p:bldP spid="29" grpId="1" animBg="1"/>
      <p:bldP spid="32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263352" y="1124744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手洗い</a:t>
            </a:r>
            <a:r>
              <a:rPr lang="ja-JP" altLang="en-US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・うがい調べ</a:t>
            </a:r>
            <a:r>
              <a:rPr lang="ja-JP" altLang="en-US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の結果（人）</a:t>
            </a:r>
            <a:endParaRPr kumimoji="1" lang="ja-JP" altLang="en-US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0" name="質問2" hidden="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40" y="5450897"/>
            <a:ext cx="72000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No図2" hidden="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46015" y="4171897"/>
            <a:ext cx="720000" cy="61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542787"/>
              </p:ext>
            </p:extLst>
          </p:nvPr>
        </p:nvGraphicFramePr>
        <p:xfrm>
          <a:off x="439248" y="1582223"/>
          <a:ext cx="2779923" cy="31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6641"/>
                <a:gridCol w="926641"/>
                <a:gridCol w="926641"/>
              </a:tblGrid>
              <a:tr h="6934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人数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合計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7" name="Picture 3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5211">
            <a:off x="324530" y="335793"/>
            <a:ext cx="787873" cy="802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6" name="正方形/長方形 55"/>
          <p:cNvSpPr/>
          <p:nvPr/>
        </p:nvSpPr>
        <p:spPr>
          <a:xfrm>
            <a:off x="3431704" y="1124744"/>
            <a:ext cx="2952328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8" name="表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747362"/>
              </p:ext>
            </p:extLst>
          </p:nvPr>
        </p:nvGraphicFramePr>
        <p:xfrm>
          <a:off x="3847977" y="1857453"/>
          <a:ext cx="2176548" cy="1007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516"/>
                <a:gridCol w="725516"/>
                <a:gridCol w="725516"/>
              </a:tblGrid>
              <a:tr h="500081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20</a:t>
                      </a:r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702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5</a:t>
                      </a:r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9" name="表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662418"/>
              </p:ext>
            </p:extLst>
          </p:nvPr>
        </p:nvGraphicFramePr>
        <p:xfrm>
          <a:off x="3851241" y="3470239"/>
          <a:ext cx="2176548" cy="1007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516"/>
                <a:gridCol w="725516"/>
                <a:gridCol w="725516"/>
              </a:tblGrid>
              <a:tr h="500081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１８人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702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７人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9" name="円/楕円 78"/>
          <p:cNvSpPr/>
          <p:nvPr/>
        </p:nvSpPr>
        <p:spPr>
          <a:xfrm>
            <a:off x="3565504" y="1173589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円/楕円 79"/>
          <p:cNvSpPr/>
          <p:nvPr/>
        </p:nvSpPr>
        <p:spPr>
          <a:xfrm>
            <a:off x="6096000" y="1169045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円/楕円 80"/>
          <p:cNvSpPr/>
          <p:nvPr/>
        </p:nvSpPr>
        <p:spPr>
          <a:xfrm>
            <a:off x="6096000" y="458112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円/楕円 81"/>
          <p:cNvSpPr/>
          <p:nvPr/>
        </p:nvSpPr>
        <p:spPr>
          <a:xfrm>
            <a:off x="3565503" y="458112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/>
          <p:cNvSpPr/>
          <p:nvPr/>
        </p:nvSpPr>
        <p:spPr>
          <a:xfrm>
            <a:off x="3935984" y="1417003"/>
            <a:ext cx="2016000" cy="330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手洗い調べの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3935984" y="3053742"/>
            <a:ext cx="2016000" cy="330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うがい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調べ</a:t>
            </a:r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636060" y="1124744"/>
            <a:ext cx="5292588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正方形/長方形 85"/>
          <p:cNvSpPr/>
          <p:nvPr/>
        </p:nvSpPr>
        <p:spPr>
          <a:xfrm>
            <a:off x="7266354" y="1479848"/>
            <a:ext cx="4320000" cy="330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手洗い・うがい調べ</a:t>
            </a:r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　　　　</a:t>
            </a:r>
            <a:r>
              <a:rPr lang="en-US" altLang="ja-JP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人）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278052"/>
              </p:ext>
            </p:extLst>
          </p:nvPr>
        </p:nvGraphicFramePr>
        <p:xfrm>
          <a:off x="6888311" y="2060848"/>
          <a:ext cx="4869185" cy="2328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3837"/>
                <a:gridCol w="973837"/>
                <a:gridCol w="973837"/>
                <a:gridCol w="973837"/>
                <a:gridCol w="973837"/>
              </a:tblGrid>
              <a:tr h="465748">
                <a:tc rowSpan="2" gridSpan="2">
                  <a:txBody>
                    <a:bodyPr/>
                    <a:lstStyle/>
                    <a:p>
                      <a:pPr algn="ctr"/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合計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ア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イ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ウ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エ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オ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カ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合計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キ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ク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ケ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7" name="円/楕円 86"/>
          <p:cNvSpPr/>
          <p:nvPr/>
        </p:nvSpPr>
        <p:spPr>
          <a:xfrm>
            <a:off x="11683483" y="1218615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円/楕円 87"/>
          <p:cNvSpPr/>
          <p:nvPr/>
        </p:nvSpPr>
        <p:spPr>
          <a:xfrm>
            <a:off x="6717488" y="121021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円/楕円 88"/>
          <p:cNvSpPr/>
          <p:nvPr/>
        </p:nvSpPr>
        <p:spPr>
          <a:xfrm>
            <a:off x="6717488" y="461060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円/楕円 89"/>
          <p:cNvSpPr/>
          <p:nvPr/>
        </p:nvSpPr>
        <p:spPr>
          <a:xfrm>
            <a:off x="11683483" y="458112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9012324" y="3065308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１５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26" name="Picture 5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42" y="4926861"/>
            <a:ext cx="779903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639565" y="5024152"/>
            <a:ext cx="9140290" cy="432000"/>
          </a:xfrm>
          <a:prstGeom prst="wedgeRoundRectCallout">
            <a:avLst>
              <a:gd name="adj1" fmla="val -52765"/>
              <a:gd name="adj2" fmla="val 3724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表の</a:t>
            </a:r>
            <a:r>
              <a:rPr kumimoji="1"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イ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に当てはまる人数は、手洗いはしてうがいはしなかった人数だから、　５　が入ります。</a:t>
            </a:r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8904312" y="5096152"/>
            <a:ext cx="360040" cy="324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9012324" y="3530988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31" name="Picture 5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102469" y="4869160"/>
            <a:ext cx="967768" cy="1302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角丸四角形吹き出し 31"/>
          <p:cNvSpPr/>
          <p:nvPr/>
        </p:nvSpPr>
        <p:spPr>
          <a:xfrm>
            <a:off x="2711624" y="5628689"/>
            <a:ext cx="8338990" cy="432000"/>
          </a:xfrm>
          <a:prstGeom prst="wedgeRoundRectCallout">
            <a:avLst>
              <a:gd name="adj1" fmla="val 53275"/>
              <a:gd name="adj2" fmla="val 1068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表の　</a:t>
            </a:r>
            <a:r>
              <a:rPr kumimoji="1"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ウ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　に当てはまる数は、１５＋５＝２０　で、　２０　 と求めることができます。</a:t>
            </a:r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9012324" y="3996668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１８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9984504" y="3530988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0920536" y="3525526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702676" y="5683772"/>
            <a:ext cx="1260140" cy="324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7530217" y="5682689"/>
            <a:ext cx="360000" cy="324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角丸四角形吹き出し 37"/>
          <p:cNvSpPr/>
          <p:nvPr/>
        </p:nvSpPr>
        <p:spPr>
          <a:xfrm>
            <a:off x="1436314" y="357480"/>
            <a:ext cx="5666588" cy="540000"/>
          </a:xfrm>
          <a:prstGeom prst="wedgeRoundRectCallout">
            <a:avLst>
              <a:gd name="adj1" fmla="val -53380"/>
              <a:gd name="adj2" fmla="val 3345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  <a:latin typeface="+mj-ea"/>
                <a:ea typeface="+mj-ea"/>
              </a:rPr>
              <a:t>表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の</a:t>
            </a:r>
            <a:r>
              <a:rPr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イ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、</a:t>
            </a:r>
            <a:r>
              <a:rPr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ウ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、</a:t>
            </a:r>
            <a:r>
              <a:rPr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ク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、</a:t>
            </a:r>
            <a:r>
              <a:rPr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ケ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に当てはまる数も求めてみましょう。</a:t>
            </a:r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9984504" y="3069886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10920536" y="3067380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２０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1" name="角丸四角形吹き出し 40"/>
          <p:cNvSpPr/>
          <p:nvPr/>
        </p:nvSpPr>
        <p:spPr>
          <a:xfrm>
            <a:off x="2495600" y="6173885"/>
            <a:ext cx="8532008" cy="424161"/>
          </a:xfrm>
          <a:prstGeom prst="wedgeRoundRectCallout">
            <a:avLst>
              <a:gd name="adj1" fmla="val 53119"/>
              <a:gd name="adj2" fmla="val 732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同じく、表の　</a:t>
            </a:r>
            <a:r>
              <a:rPr kumimoji="1"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ク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　に当てはまる数は、　５＋２＝７　で、　７　 と求めることができます。</a:t>
            </a:r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6096000" y="6215681"/>
            <a:ext cx="1156826" cy="3362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/>
          <p:cNvSpPr/>
          <p:nvPr/>
        </p:nvSpPr>
        <p:spPr>
          <a:xfrm>
            <a:off x="7789373" y="6213348"/>
            <a:ext cx="360000" cy="324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9984504" y="3992090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5067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9" grpId="0" animBg="1"/>
      <p:bldP spid="29" grpId="1" animBg="1"/>
      <p:bldP spid="32" grpId="0" animBg="1"/>
      <p:bldP spid="36" grpId="0" animBg="1"/>
      <p:bldP spid="36" grpId="1" animBg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263352" y="1124744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手洗い</a:t>
            </a:r>
            <a:r>
              <a:rPr lang="ja-JP" altLang="en-US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・うがい調べ</a:t>
            </a:r>
            <a:r>
              <a:rPr lang="ja-JP" altLang="en-US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の結果（人）</a:t>
            </a:r>
            <a:endParaRPr kumimoji="1" lang="ja-JP" altLang="en-US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0" name="質問2" hidden="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40" y="5450897"/>
            <a:ext cx="72000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No図2" hidden="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46015" y="4171897"/>
            <a:ext cx="720000" cy="61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542787"/>
              </p:ext>
            </p:extLst>
          </p:nvPr>
        </p:nvGraphicFramePr>
        <p:xfrm>
          <a:off x="439248" y="1582223"/>
          <a:ext cx="2779923" cy="31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6641"/>
                <a:gridCol w="926641"/>
                <a:gridCol w="926641"/>
              </a:tblGrid>
              <a:tr h="6934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人数</a:t>
                      </a:r>
                      <a:endParaRPr kumimoji="1" lang="ja-JP" altLang="en-US" sz="2000" b="1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1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合計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２５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80226" marR="80226" marT="40119" marB="401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7" name="Picture 3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5211">
            <a:off x="324530" y="335793"/>
            <a:ext cx="787873" cy="802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6" name="正方形/長方形 55"/>
          <p:cNvSpPr/>
          <p:nvPr/>
        </p:nvSpPr>
        <p:spPr>
          <a:xfrm>
            <a:off x="3431704" y="1124744"/>
            <a:ext cx="2952328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8" name="表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747362"/>
              </p:ext>
            </p:extLst>
          </p:nvPr>
        </p:nvGraphicFramePr>
        <p:xfrm>
          <a:off x="3847977" y="1857453"/>
          <a:ext cx="2176548" cy="1007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516"/>
                <a:gridCol w="725516"/>
                <a:gridCol w="725516"/>
              </a:tblGrid>
              <a:tr h="500081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20</a:t>
                      </a:r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702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5</a:t>
                      </a:r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人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9" name="表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662418"/>
              </p:ext>
            </p:extLst>
          </p:nvPr>
        </p:nvGraphicFramePr>
        <p:xfrm>
          <a:off x="3851241" y="3470239"/>
          <a:ext cx="2176548" cy="1007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516"/>
                <a:gridCol w="725516"/>
                <a:gridCol w="725516"/>
              </a:tblGrid>
              <a:tr h="500081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１８人</a:t>
                      </a:r>
                      <a:endParaRPr kumimoji="1" lang="ja-JP" altLang="en-US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702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７人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9" name="円/楕円 78"/>
          <p:cNvSpPr/>
          <p:nvPr/>
        </p:nvSpPr>
        <p:spPr>
          <a:xfrm>
            <a:off x="3565504" y="1173589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円/楕円 79"/>
          <p:cNvSpPr/>
          <p:nvPr/>
        </p:nvSpPr>
        <p:spPr>
          <a:xfrm>
            <a:off x="6096000" y="1169045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円/楕円 80"/>
          <p:cNvSpPr/>
          <p:nvPr/>
        </p:nvSpPr>
        <p:spPr>
          <a:xfrm>
            <a:off x="6096000" y="458112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円/楕円 81"/>
          <p:cNvSpPr/>
          <p:nvPr/>
        </p:nvSpPr>
        <p:spPr>
          <a:xfrm>
            <a:off x="3565503" y="458112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/>
          <p:cNvSpPr/>
          <p:nvPr/>
        </p:nvSpPr>
        <p:spPr>
          <a:xfrm>
            <a:off x="3935984" y="1417003"/>
            <a:ext cx="2016000" cy="330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手洗い調べの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3935984" y="3053742"/>
            <a:ext cx="2016000" cy="330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うがい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調べ</a:t>
            </a:r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636060" y="1124744"/>
            <a:ext cx="5292588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正方形/長方形 85"/>
          <p:cNvSpPr/>
          <p:nvPr/>
        </p:nvSpPr>
        <p:spPr>
          <a:xfrm>
            <a:off x="7266354" y="1479848"/>
            <a:ext cx="4320000" cy="330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手洗い・うがい調べ</a:t>
            </a:r>
            <a:r>
              <a:rPr lang="ja-JP" altLang="en-US" b="1" dirty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結果　　　　</a:t>
            </a:r>
            <a:r>
              <a:rPr lang="en-US" altLang="ja-JP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人）</a:t>
            </a:r>
            <a:endParaRPr lang="ja-JP" altLang="en-US" b="1" dirty="0">
              <a:solidFill>
                <a:sysClr val="windowText" lastClr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278052"/>
              </p:ext>
            </p:extLst>
          </p:nvPr>
        </p:nvGraphicFramePr>
        <p:xfrm>
          <a:off x="6888311" y="2060848"/>
          <a:ext cx="4869185" cy="2328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3837"/>
                <a:gridCol w="973837"/>
                <a:gridCol w="973837"/>
                <a:gridCol w="973837"/>
                <a:gridCol w="973837"/>
              </a:tblGrid>
              <a:tr h="465748">
                <a:tc rowSpan="2" gridSpan="2">
                  <a:txBody>
                    <a:bodyPr/>
                    <a:lstStyle/>
                    <a:p>
                      <a:pPr algn="ctr"/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うがい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合計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手洗い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○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ア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イ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ウ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エ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オ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カ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8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合計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キ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ク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ケ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7" name="円/楕円 86"/>
          <p:cNvSpPr/>
          <p:nvPr/>
        </p:nvSpPr>
        <p:spPr>
          <a:xfrm>
            <a:off x="11683483" y="1218615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円/楕円 87"/>
          <p:cNvSpPr/>
          <p:nvPr/>
        </p:nvSpPr>
        <p:spPr>
          <a:xfrm>
            <a:off x="6717488" y="121021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円/楕円 88"/>
          <p:cNvSpPr/>
          <p:nvPr/>
        </p:nvSpPr>
        <p:spPr>
          <a:xfrm>
            <a:off x="6717488" y="461060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円/楕円 89"/>
          <p:cNvSpPr/>
          <p:nvPr/>
        </p:nvSpPr>
        <p:spPr>
          <a:xfrm>
            <a:off x="11683483" y="4581128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9012324" y="3065308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１５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26" name="Picture 5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42" y="4926861"/>
            <a:ext cx="779903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639565" y="5024152"/>
            <a:ext cx="9140290" cy="432000"/>
          </a:xfrm>
          <a:prstGeom prst="wedgeRoundRectCallout">
            <a:avLst>
              <a:gd name="adj1" fmla="val -52765"/>
              <a:gd name="adj2" fmla="val 3724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表の</a:t>
            </a:r>
            <a:r>
              <a:rPr lang="ja-JP" altLang="en-US" sz="1600" b="1" dirty="0">
                <a:solidFill>
                  <a:schemeClr val="tx1"/>
                </a:solidFill>
                <a:latin typeface="+mj-ea"/>
                <a:ea typeface="+mj-ea"/>
              </a:rPr>
              <a:t>ケ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に当てはまる数は、表の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+mj-ea"/>
                <a:ea typeface="+mj-ea"/>
              </a:rPr>
              <a:t>ウ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、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+mj-ea"/>
                <a:ea typeface="+mj-ea"/>
              </a:rPr>
              <a:t>カ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、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+mj-ea"/>
                <a:ea typeface="+mj-ea"/>
              </a:rPr>
              <a:t>キ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、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+mj-ea"/>
                <a:ea typeface="+mj-ea"/>
              </a:rPr>
              <a:t>ク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に当てはまる数をたして５０と考えてもよいのでしょうか。</a:t>
            </a:r>
            <a:endParaRPr kumimoji="1" lang="ja-JP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9012324" y="3530988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31" name="Picture 5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102469" y="4869160"/>
            <a:ext cx="967768" cy="1302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角丸四角形吹き出し 31"/>
          <p:cNvSpPr/>
          <p:nvPr/>
        </p:nvSpPr>
        <p:spPr>
          <a:xfrm>
            <a:off x="2063551" y="5628689"/>
            <a:ext cx="8987063" cy="432000"/>
          </a:xfrm>
          <a:prstGeom prst="wedgeRoundRectCallout">
            <a:avLst>
              <a:gd name="adj1" fmla="val 53275"/>
              <a:gd name="adj2" fmla="val 1068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アンケートをとった人数は、２５人なので、表の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+mj-ea"/>
                <a:ea typeface="+mj-ea"/>
              </a:rPr>
              <a:t>ケ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に当てはまる数は、</a:t>
            </a:r>
            <a:r>
              <a:rPr lang="ja-JP" altLang="en-US" sz="1600" dirty="0">
                <a:solidFill>
                  <a:schemeClr val="tx1"/>
                </a:solidFill>
                <a:latin typeface="+mj-ea"/>
                <a:ea typeface="+mj-ea"/>
              </a:rPr>
              <a:t>５０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ではなく、２５だと思います。</a:t>
            </a:r>
            <a:endParaRPr kumimoji="1" lang="ja-JP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9012324" y="3996668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１８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9984504" y="3530988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0920536" y="3525526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420898" y="5675819"/>
            <a:ext cx="324000" cy="324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7896200" y="5701378"/>
            <a:ext cx="324000" cy="324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角丸四角形吹き出し 37"/>
          <p:cNvSpPr/>
          <p:nvPr/>
        </p:nvSpPr>
        <p:spPr>
          <a:xfrm>
            <a:off x="1436314" y="357480"/>
            <a:ext cx="5666588" cy="540000"/>
          </a:xfrm>
          <a:prstGeom prst="wedgeRoundRectCallout">
            <a:avLst>
              <a:gd name="adj1" fmla="val -53380"/>
              <a:gd name="adj2" fmla="val 3345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  <a:latin typeface="+mj-ea"/>
                <a:ea typeface="+mj-ea"/>
              </a:rPr>
              <a:t>表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の</a:t>
            </a:r>
            <a:r>
              <a:rPr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イ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、</a:t>
            </a:r>
            <a:r>
              <a:rPr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ウ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、</a:t>
            </a:r>
            <a:r>
              <a:rPr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ク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、</a:t>
            </a:r>
            <a:r>
              <a:rPr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ケ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に当てはまる数も求めてみましょう。</a:t>
            </a:r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9984504" y="3069886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10920536" y="3067380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２０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9984504" y="3992090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8976324" y="5693201"/>
            <a:ext cx="324000" cy="324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6" name="Picture 3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5211">
            <a:off x="356591" y="5863000"/>
            <a:ext cx="787873" cy="802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" name="角丸四角形吹き出し 46"/>
          <p:cNvSpPr/>
          <p:nvPr/>
        </p:nvSpPr>
        <p:spPr>
          <a:xfrm>
            <a:off x="1436313" y="6171514"/>
            <a:ext cx="9666155" cy="540000"/>
          </a:xfrm>
          <a:prstGeom prst="wedgeRoundRectCallout">
            <a:avLst>
              <a:gd name="adj1" fmla="val -53380"/>
              <a:gd name="adj2" fmla="val 3345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そうですね。表の</a:t>
            </a:r>
            <a:r>
              <a:rPr kumimoji="1"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ケ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は、２０と５の合計であり、１８と７の合計でもあるので、</a:t>
            </a:r>
            <a:r>
              <a:rPr kumimoji="1"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ケ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には２５が入ります。</a:t>
            </a:r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10920536" y="3996667"/>
            <a:ext cx="648000" cy="31904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２５</a:t>
            </a:r>
            <a:endParaRPr kumimoji="1" lang="ja-JP" altLang="en-US" b="1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15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2" grpId="0" animBg="1"/>
      <p:bldP spid="36" grpId="0" animBg="1"/>
      <p:bldP spid="36" grpId="1" animBg="1"/>
      <p:bldP spid="37" grpId="0" animBg="1"/>
      <p:bldP spid="37" grpId="1" animBg="1"/>
      <p:bldP spid="45" grpId="0" animBg="1"/>
      <p:bldP spid="45" grpId="1" animBg="1"/>
      <p:bldP spid="47" grpId="0" animBg="1"/>
      <p:bldP spid="48" grpId="0" animBg="1"/>
      <p:bldP spid="48" grpId="1" animBg="1"/>
    </p:bldLst>
  </p:timing>
</p:sld>
</file>

<file path=ppt/theme/theme1.xml><?xml version="1.0" encoding="utf-8"?>
<a:theme xmlns:a="http://schemas.openxmlformats.org/drawingml/2006/main" name="1_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2128</TotalTime>
  <Words>1030</Words>
  <Application>Microsoft Office PowerPoint</Application>
  <PresentationFormat>ワイド画面</PresentationFormat>
  <Paragraphs>361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8</vt:i4>
      </vt:variant>
    </vt:vector>
  </HeadingPairs>
  <TitlesOfParts>
    <vt:vector size="16" baseType="lpstr">
      <vt:lpstr>Calibri Light</vt:lpstr>
      <vt:lpstr>AR P丸ゴシック体M</vt:lpstr>
      <vt:lpstr>AR P丸ゴシック体E</vt:lpstr>
      <vt:lpstr>Calibri</vt:lpstr>
      <vt:lpstr>Arial</vt:lpstr>
      <vt:lpstr>ＭＳ Ｐゴシック</vt:lpstr>
      <vt:lpstr>1_フラッシュ１</vt:lpstr>
      <vt:lpstr>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小泉 浩</dc:creator>
  <cp:lastModifiedBy>小泉 浩</cp:lastModifiedBy>
  <cp:revision>160</cp:revision>
  <cp:lastPrinted>2006-12-27T00:38:38Z</cp:lastPrinted>
  <dcterms:created xsi:type="dcterms:W3CDTF">2006-12-27T00:38:38Z</dcterms:created>
  <dcterms:modified xsi:type="dcterms:W3CDTF">2017-10-03T08:08:32Z</dcterms:modified>
</cp:coreProperties>
</file>