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mp4" ContentType="video/mp4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67" r:id="rId2"/>
    <p:sldId id="344" r:id="rId3"/>
    <p:sldId id="345" r:id="rId4"/>
    <p:sldId id="346" r:id="rId5"/>
    <p:sldId id="347" r:id="rId6"/>
    <p:sldId id="348" r:id="rId7"/>
    <p:sldId id="349" r:id="rId8"/>
    <p:sldId id="350" r:id="rId9"/>
    <p:sldId id="351" r:id="rId10"/>
    <p:sldId id="352" r:id="rId11"/>
    <p:sldId id="353" r:id="rId12"/>
    <p:sldId id="354" r:id="rId13"/>
    <p:sldId id="355" r:id="rId14"/>
    <p:sldId id="356" r:id="rId15"/>
    <p:sldId id="357" r:id="rId16"/>
    <p:sldId id="358" r:id="rId17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E40"/>
    <a:srgbClr val="FFFF66"/>
    <a:srgbClr val="FFFF99"/>
    <a:srgbClr val="FF99CC"/>
    <a:srgbClr val="66FFFF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1" autoAdjust="0"/>
    <p:restoredTop sz="99401" autoAdjust="0"/>
  </p:normalViewPr>
  <p:slideViewPr>
    <p:cSldViewPr showGuides="1">
      <p:cViewPr varScale="1">
        <p:scale>
          <a:sx n="71" d="100"/>
          <a:sy n="71" d="100"/>
        </p:scale>
        <p:origin x="480" y="60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-9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4F915D78-5A22-451C-9B52-958158CE9F39}" type="datetimeFigureOut">
              <a:rPr lang="ja-JP" altLang="en-US"/>
              <a:pPr>
                <a:defRPr/>
              </a:pPr>
              <a:t>2020/6/15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59517D7-17FE-4D36-9C48-BA9D2B5AA655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581062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B9FA7F7-DFF2-4C27-B6C8-5047A4E960B5}" type="slidenum">
              <a:rPr lang="en-US" altLang="ja-JP" sz="1300" smtClean="0">
                <a:solidFill>
                  <a:srgbClr val="000000"/>
                </a:solidFill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</a:t>
            </a:fld>
            <a:endParaRPr lang="en-US" altLang="ja-JP" sz="1300">
              <a:solidFill>
                <a:srgbClr val="000000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9463" y="768350"/>
            <a:ext cx="5540375" cy="3836988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963485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9582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1632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42844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1288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5810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75879" y="1709739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75879" y="4589464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1205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1037" y="1825625"/>
            <a:ext cx="4189413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825625"/>
            <a:ext cx="4189413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8937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365126"/>
            <a:ext cx="8543925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2758" y="1681163"/>
            <a:ext cx="419113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82758" y="2505075"/>
            <a:ext cx="4191132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77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77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5860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2045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1558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21177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758" y="2057400"/>
            <a:ext cx="319537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8178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211770" y="987426"/>
            <a:ext cx="501491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758" y="2057400"/>
            <a:ext cx="319537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147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eaLnBrk="0" hangingPunct="0"/>
              <a:t>2020/6/15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eaLnBrk="0" hangingPunct="0"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7044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9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10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11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12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13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14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15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1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2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3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4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5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6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7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8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94537" y="625496"/>
            <a:ext cx="8316924" cy="3564603"/>
          </a:xfrm>
          <a:ln w="38100">
            <a:solidFill>
              <a:srgbClr val="FFFF00"/>
            </a:solidFill>
          </a:ln>
        </p:spPr>
        <p:txBody>
          <a:bodyPr anchor="t">
            <a:noAutofit/>
          </a:bodyPr>
          <a:lstStyle/>
          <a:p>
            <a:r>
              <a:rPr lang="ja-JP" altLang="en-US" sz="8800" b="1" dirty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小学生</a:t>
            </a:r>
            <a:br>
              <a:rPr lang="ja-JP" altLang="en-US" sz="8800" b="1" dirty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</a:br>
            <a:r>
              <a:rPr lang="ja-JP" altLang="en-US" sz="8800" b="1" dirty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四字熟語クイズ</a:t>
            </a:r>
            <a:br>
              <a:rPr lang="ja-JP" altLang="en-US" sz="8800" b="1" dirty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</a:br>
            <a:r>
              <a:rPr lang="en-US" altLang="ja-JP" sz="8800" b="1" dirty="0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Part</a:t>
            </a:r>
            <a:r>
              <a:rPr lang="ja-JP" altLang="en-US" sz="8800" b="1" dirty="0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２</a:t>
            </a:r>
            <a:endParaRPr lang="ja-JP" altLang="en-US" sz="8800" b="1" dirty="0">
              <a:ln w="9525">
                <a:solidFill>
                  <a:sysClr val="windowText" lastClr="000000"/>
                </a:solidFill>
                <a:prstDash val="solid"/>
              </a:ln>
              <a:solidFill>
                <a:schemeClr val="bg1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7" name="グループ化 6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8" name="フレーム 7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4663"/>
              </a:avLst>
            </a:prstGeom>
            <a:solidFill>
              <a:schemeClr val="accent2">
                <a:lumMod val="75000"/>
              </a:schemeClr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 dirty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9" name="フレーム 8"/>
            <p:cNvSpPr/>
            <p:nvPr/>
          </p:nvSpPr>
          <p:spPr>
            <a:xfrm>
              <a:off x="323528" y="332656"/>
              <a:ext cx="8496944" cy="619268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4" name="正方形/長方形 3"/>
          <p:cNvSpPr/>
          <p:nvPr/>
        </p:nvSpPr>
        <p:spPr>
          <a:xfrm>
            <a:off x="1782900" y="4190099"/>
            <a:ext cx="6340197" cy="19389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40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・四字熟語を答えるクイズ</a:t>
            </a:r>
            <a:endParaRPr lang="en-US" altLang="ja-JP" sz="4000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lang="ja-JP" altLang="en-US" sz="40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・後半の二文字を答えよう</a:t>
            </a:r>
          </a:p>
          <a:p>
            <a:r>
              <a:rPr lang="ja-JP" altLang="en-US" sz="40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・四字熟語は全部で１５個</a:t>
            </a:r>
          </a:p>
        </p:txBody>
      </p:sp>
    </p:spTree>
    <p:extLst>
      <p:ext uri="{BB962C8B-B14F-4D97-AF65-F5344CB8AC3E}">
        <p14:creationId xmlns:p14="http://schemas.microsoft.com/office/powerpoint/2010/main" val="387418857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="" xmlns:a16="http://schemas.microsoft.com/office/drawing/2014/main" id="{DC3EB25E-53A5-D349-A80A-0C8402CC8745}"/>
              </a:ext>
            </a:extLst>
          </p:cNvPr>
          <p:cNvSpPr txBox="1"/>
          <p:nvPr/>
        </p:nvSpPr>
        <p:spPr>
          <a:xfrm>
            <a:off x="962991" y="2236366"/>
            <a:ext cx="431026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15000" dirty="0" smtClean="0">
                <a:solidFill>
                  <a:schemeClr val="bg1"/>
                </a:solidFill>
              </a:rPr>
              <a:t>開口</a:t>
            </a:r>
            <a:endParaRPr lang="ja-JP" altLang="en-US" sz="15000" dirty="0">
              <a:solidFill>
                <a:schemeClr val="bg1"/>
              </a:solidFill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="" xmlns:a16="http://schemas.microsoft.com/office/drawing/2014/main" id="{EE9DD464-436C-B547-82F0-CBF7B80E0E3C}"/>
              </a:ext>
            </a:extLst>
          </p:cNvPr>
          <p:cNvSpPr txBox="1"/>
          <p:nvPr/>
        </p:nvSpPr>
        <p:spPr>
          <a:xfrm>
            <a:off x="1159566" y="1664291"/>
            <a:ext cx="3721184" cy="89255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thaiDist"/>
            <a:r>
              <a:rPr lang="ja-JP" altLang="en-US" sz="5200" dirty="0" smtClean="0">
                <a:solidFill>
                  <a:schemeClr val="bg1"/>
                </a:solidFill>
              </a:rPr>
              <a:t>かい　　こう</a:t>
            </a:r>
            <a:endParaRPr lang="ja-JP" altLang="en-US" sz="5200" dirty="0">
              <a:solidFill>
                <a:schemeClr val="bg1"/>
              </a:solidFill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="" xmlns:a16="http://schemas.microsoft.com/office/drawing/2014/main" id="{2948B890-56D3-B04C-955A-7775CCECEBF8}"/>
              </a:ext>
            </a:extLst>
          </p:cNvPr>
          <p:cNvSpPr txBox="1"/>
          <p:nvPr/>
        </p:nvSpPr>
        <p:spPr>
          <a:xfrm>
            <a:off x="4880992" y="2274352"/>
            <a:ext cx="431026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15000" dirty="0" smtClean="0">
                <a:solidFill>
                  <a:schemeClr val="bg1"/>
                </a:solidFill>
              </a:rPr>
              <a:t>一番</a:t>
            </a:r>
            <a:endParaRPr lang="ja-JP" altLang="en-US" sz="15000" dirty="0">
              <a:solidFill>
                <a:schemeClr val="bg1"/>
              </a:solidFill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="" xmlns:a16="http://schemas.microsoft.com/office/drawing/2014/main" id="{F75876A9-D6E4-2C47-B8F7-C5C106352FCF}"/>
              </a:ext>
            </a:extLst>
          </p:cNvPr>
          <p:cNvSpPr txBox="1"/>
          <p:nvPr/>
        </p:nvSpPr>
        <p:spPr>
          <a:xfrm>
            <a:off x="5169024" y="1664291"/>
            <a:ext cx="4001883" cy="89255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thaiDist"/>
            <a:r>
              <a:rPr lang="ja-JP" altLang="en-US" sz="5200" dirty="0" smtClean="0">
                <a:solidFill>
                  <a:schemeClr val="bg1"/>
                </a:solidFill>
              </a:rPr>
              <a:t>いち　　ばん</a:t>
            </a:r>
            <a:endParaRPr lang="ja-JP" altLang="en-US" sz="5200" dirty="0">
              <a:solidFill>
                <a:schemeClr val="bg1"/>
              </a:solidFill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="" xmlns:a16="http://schemas.microsoft.com/office/drawing/2014/main" id="{EE2D5026-87E1-404F-8DC7-646E98F60AFF}"/>
              </a:ext>
            </a:extLst>
          </p:cNvPr>
          <p:cNvSpPr txBox="1"/>
          <p:nvPr/>
        </p:nvSpPr>
        <p:spPr>
          <a:xfrm>
            <a:off x="879061" y="4944650"/>
            <a:ext cx="8147879" cy="1323439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4000" dirty="0"/>
              <a:t>口を開いて、話し始めてすぐ</a:t>
            </a:r>
            <a:r>
              <a:rPr lang="ja-JP" altLang="en-US" sz="4000" dirty="0" smtClean="0"/>
              <a:t>にと</a:t>
            </a:r>
            <a:r>
              <a:rPr lang="ja-JP" altLang="en-US" sz="4000" dirty="0"/>
              <a:t>いうこと。</a:t>
            </a:r>
            <a:endParaRPr lang="ja-JP" altLang="en-US" sz="39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362857" y="359886"/>
            <a:ext cx="7398229" cy="58477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四字熟語の後半の二文字を答えましょう。</a:t>
            </a:r>
            <a:endParaRPr kumimoji="1" lang="ja-JP" altLang="en-US" sz="3200" dirty="0"/>
          </a:p>
        </p:txBody>
      </p:sp>
      <p:sp>
        <p:nvSpPr>
          <p:cNvPr id="9" name="正方形/長方形 8"/>
          <p:cNvSpPr/>
          <p:nvPr/>
        </p:nvSpPr>
        <p:spPr>
          <a:xfrm>
            <a:off x="5025008" y="2555161"/>
            <a:ext cx="1800000" cy="1800000"/>
          </a:xfrm>
          <a:prstGeom prst="rect">
            <a:avLst/>
          </a:prstGeom>
          <a:solidFill>
            <a:srgbClr val="008E4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6969224" y="2560131"/>
            <a:ext cx="1800000" cy="1800000"/>
          </a:xfrm>
          <a:prstGeom prst="rect">
            <a:avLst/>
          </a:prstGeom>
          <a:solidFill>
            <a:srgbClr val="008E4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5025008" y="1700808"/>
            <a:ext cx="1800000" cy="720000"/>
          </a:xfrm>
          <a:prstGeom prst="rect">
            <a:avLst/>
          </a:prstGeom>
          <a:solidFill>
            <a:srgbClr val="008E40"/>
          </a:solidFill>
          <a:ln w="57150">
            <a:solidFill>
              <a:srgbClr val="008E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6969224" y="1700808"/>
            <a:ext cx="1800000" cy="720000"/>
          </a:xfrm>
          <a:prstGeom prst="rect">
            <a:avLst/>
          </a:prstGeom>
          <a:solidFill>
            <a:srgbClr val="008E40"/>
          </a:solidFill>
          <a:ln w="57150">
            <a:solidFill>
              <a:srgbClr val="008E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星 6 13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９</a:t>
            </a:r>
            <a:endParaRPr kumimoji="1" lang="ja-JP" altLang="en-US" sz="1600" dirty="0">
              <a:solidFill>
                <a:schemeClr val="tx1"/>
              </a:solidFill>
            </a:endParaRPr>
          </a:p>
        </p:txBody>
      </p:sp>
      <p:pic>
        <p:nvPicPr>
          <p:cNvPr id="15" name="カウントダウンタイマー５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235070" y="1169329"/>
            <a:ext cx="1127787" cy="845840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5274571" y="981161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813375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xit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xit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30" fill="hold" display="0">
                  <p:stCondLst>
                    <p:cond delay="indefinite"/>
                  </p:stCondLst>
                </p:cTn>
                <p:tgtEl>
                  <p:spTgt spid="15"/>
                </p:tgtEl>
              </p:cMediaNode>
            </p:video>
          </p:childTnLst>
        </p:cTn>
      </p:par>
    </p:tnLst>
    <p:bldLst>
      <p:bldP spid="6" grpId="0" animBg="1"/>
      <p:bldP spid="9" grpId="0" animBg="1"/>
      <p:bldP spid="10" grpId="0" animBg="1"/>
      <p:bldP spid="11" grpId="0" animBg="1"/>
      <p:bldP spid="13" grpId="0" animBg="1"/>
      <p:bldP spid="1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="" xmlns:a16="http://schemas.microsoft.com/office/drawing/2014/main" id="{DC3EB25E-53A5-D349-A80A-0C8402CC8745}"/>
              </a:ext>
            </a:extLst>
          </p:cNvPr>
          <p:cNvSpPr txBox="1"/>
          <p:nvPr/>
        </p:nvSpPr>
        <p:spPr>
          <a:xfrm>
            <a:off x="962991" y="2236366"/>
            <a:ext cx="431026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15000" dirty="0" smtClean="0">
                <a:solidFill>
                  <a:schemeClr val="bg1"/>
                </a:solidFill>
              </a:rPr>
              <a:t>我田</a:t>
            </a:r>
            <a:endParaRPr lang="ja-JP" altLang="en-US" sz="15000" dirty="0">
              <a:solidFill>
                <a:schemeClr val="bg1"/>
              </a:solidFill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="" xmlns:a16="http://schemas.microsoft.com/office/drawing/2014/main" id="{EE9DD464-436C-B547-82F0-CBF7B80E0E3C}"/>
              </a:ext>
            </a:extLst>
          </p:cNvPr>
          <p:cNvSpPr txBox="1"/>
          <p:nvPr/>
        </p:nvSpPr>
        <p:spPr>
          <a:xfrm>
            <a:off x="1159566" y="1650003"/>
            <a:ext cx="3721184" cy="89255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thaiDist"/>
            <a:r>
              <a:rPr lang="ja-JP" altLang="en-US" sz="5200" dirty="0">
                <a:solidFill>
                  <a:schemeClr val="bg1"/>
                </a:solidFill>
              </a:rPr>
              <a:t>　</a:t>
            </a:r>
            <a:r>
              <a:rPr lang="ja-JP" altLang="en-US" sz="5200" dirty="0" smtClean="0">
                <a:solidFill>
                  <a:schemeClr val="bg1"/>
                </a:solidFill>
              </a:rPr>
              <a:t>が　　でん</a:t>
            </a:r>
            <a:endParaRPr lang="ja-JP" altLang="en-US" sz="5200" dirty="0">
              <a:solidFill>
                <a:schemeClr val="bg1"/>
              </a:solidFill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="" xmlns:a16="http://schemas.microsoft.com/office/drawing/2014/main" id="{2948B890-56D3-B04C-955A-7775CCECEBF8}"/>
              </a:ext>
            </a:extLst>
          </p:cNvPr>
          <p:cNvSpPr txBox="1"/>
          <p:nvPr/>
        </p:nvSpPr>
        <p:spPr>
          <a:xfrm>
            <a:off x="4880992" y="2274352"/>
            <a:ext cx="431026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15000" dirty="0" smtClean="0">
                <a:solidFill>
                  <a:schemeClr val="bg1"/>
                </a:solidFill>
              </a:rPr>
              <a:t>引水</a:t>
            </a:r>
            <a:endParaRPr lang="ja-JP" altLang="en-US" sz="15000" dirty="0">
              <a:solidFill>
                <a:schemeClr val="bg1"/>
              </a:solidFill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="" xmlns:a16="http://schemas.microsoft.com/office/drawing/2014/main" id="{F75876A9-D6E4-2C47-B8F7-C5C106352FCF}"/>
              </a:ext>
            </a:extLst>
          </p:cNvPr>
          <p:cNvSpPr txBox="1"/>
          <p:nvPr/>
        </p:nvSpPr>
        <p:spPr>
          <a:xfrm>
            <a:off x="5241032" y="1650003"/>
            <a:ext cx="4001883" cy="89255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thaiDist"/>
            <a:r>
              <a:rPr lang="ja-JP" altLang="en-US" sz="5200" dirty="0" smtClean="0">
                <a:solidFill>
                  <a:schemeClr val="bg1"/>
                </a:solidFill>
              </a:rPr>
              <a:t>いん　すい</a:t>
            </a:r>
            <a:endParaRPr lang="ja-JP" altLang="en-US" sz="5200" dirty="0">
              <a:solidFill>
                <a:schemeClr val="bg1"/>
              </a:solidFill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="" xmlns:a16="http://schemas.microsoft.com/office/drawing/2014/main" id="{EE2D5026-87E1-404F-8DC7-646E98F60AFF}"/>
              </a:ext>
            </a:extLst>
          </p:cNvPr>
          <p:cNvSpPr txBox="1"/>
          <p:nvPr/>
        </p:nvSpPr>
        <p:spPr>
          <a:xfrm>
            <a:off x="879061" y="4944650"/>
            <a:ext cx="8147879" cy="1323439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4000" dirty="0"/>
              <a:t>自分に都合よく有利になるように行動したり言ったり</a:t>
            </a:r>
            <a:r>
              <a:rPr lang="ja-JP" altLang="en-US" sz="4000" dirty="0" smtClean="0"/>
              <a:t>すること</a:t>
            </a:r>
            <a:r>
              <a:rPr lang="ja-JP" altLang="en-US" sz="4000" dirty="0"/>
              <a:t>。</a:t>
            </a:r>
            <a:endParaRPr lang="ja-JP" altLang="en-US" sz="39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362857" y="359886"/>
            <a:ext cx="7398229" cy="58477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四字熟語の後半の二文字を答えましょう。</a:t>
            </a:r>
            <a:endParaRPr kumimoji="1" lang="ja-JP" altLang="en-US" sz="3200" dirty="0"/>
          </a:p>
        </p:txBody>
      </p:sp>
      <p:sp>
        <p:nvSpPr>
          <p:cNvPr id="9" name="正方形/長方形 8"/>
          <p:cNvSpPr/>
          <p:nvPr/>
        </p:nvSpPr>
        <p:spPr>
          <a:xfrm>
            <a:off x="5025008" y="2555161"/>
            <a:ext cx="1800000" cy="1800000"/>
          </a:xfrm>
          <a:prstGeom prst="rect">
            <a:avLst/>
          </a:prstGeom>
          <a:solidFill>
            <a:srgbClr val="008E4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6969224" y="2560131"/>
            <a:ext cx="1800000" cy="1800000"/>
          </a:xfrm>
          <a:prstGeom prst="rect">
            <a:avLst/>
          </a:prstGeom>
          <a:solidFill>
            <a:srgbClr val="008E4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5025008" y="1700808"/>
            <a:ext cx="1800000" cy="720000"/>
          </a:xfrm>
          <a:prstGeom prst="rect">
            <a:avLst/>
          </a:prstGeom>
          <a:solidFill>
            <a:srgbClr val="008E40"/>
          </a:solidFill>
          <a:ln w="57150">
            <a:solidFill>
              <a:srgbClr val="008E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6969224" y="1700808"/>
            <a:ext cx="1800000" cy="720000"/>
          </a:xfrm>
          <a:prstGeom prst="rect">
            <a:avLst/>
          </a:prstGeom>
          <a:solidFill>
            <a:srgbClr val="008E40"/>
          </a:solidFill>
          <a:ln w="57150">
            <a:solidFill>
              <a:srgbClr val="008E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星 6 13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ja-JP" sz="3200" dirty="0" smtClean="0">
                <a:solidFill>
                  <a:schemeClr val="tx1"/>
                </a:solidFill>
                <a:latin typeface="+mj-ea"/>
                <a:ea typeface="+mj-ea"/>
              </a:rPr>
              <a:t>10</a:t>
            </a:r>
            <a:endParaRPr kumimoji="1" lang="ja-JP" altLang="en-US" sz="24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pic>
        <p:nvPicPr>
          <p:cNvPr id="15" name="カウントダウンタイマー５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235070" y="1169329"/>
            <a:ext cx="1127787" cy="845840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5274571" y="981161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790505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xit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xit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30" fill="hold" display="0">
                  <p:stCondLst>
                    <p:cond delay="indefinite"/>
                  </p:stCondLst>
                </p:cTn>
                <p:tgtEl>
                  <p:spTgt spid="15"/>
                </p:tgtEl>
              </p:cMediaNode>
            </p:video>
          </p:childTnLst>
        </p:cTn>
      </p:par>
    </p:tnLst>
    <p:bldLst>
      <p:bldP spid="6" grpId="0" animBg="1"/>
      <p:bldP spid="9" grpId="0" animBg="1"/>
      <p:bldP spid="10" grpId="0" animBg="1"/>
      <p:bldP spid="11" grpId="0" animBg="1"/>
      <p:bldP spid="13" grpId="0" animBg="1"/>
      <p:bldP spid="1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="" xmlns:a16="http://schemas.microsoft.com/office/drawing/2014/main" id="{DC3EB25E-53A5-D349-A80A-0C8402CC8745}"/>
              </a:ext>
            </a:extLst>
          </p:cNvPr>
          <p:cNvSpPr txBox="1"/>
          <p:nvPr/>
        </p:nvSpPr>
        <p:spPr>
          <a:xfrm>
            <a:off x="962991" y="2236366"/>
            <a:ext cx="431026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15000" dirty="0" smtClean="0">
                <a:solidFill>
                  <a:schemeClr val="bg1"/>
                </a:solidFill>
              </a:rPr>
              <a:t>冠婚</a:t>
            </a:r>
            <a:endParaRPr lang="ja-JP" altLang="en-US" sz="15000" dirty="0">
              <a:solidFill>
                <a:schemeClr val="bg1"/>
              </a:solidFill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="" xmlns:a16="http://schemas.microsoft.com/office/drawing/2014/main" id="{EE9DD464-436C-B547-82F0-CBF7B80E0E3C}"/>
              </a:ext>
            </a:extLst>
          </p:cNvPr>
          <p:cNvSpPr txBox="1"/>
          <p:nvPr/>
        </p:nvSpPr>
        <p:spPr>
          <a:xfrm>
            <a:off x="1159566" y="1650003"/>
            <a:ext cx="3721184" cy="89255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thaiDist"/>
            <a:r>
              <a:rPr lang="ja-JP" altLang="en-US" sz="5200" dirty="0" smtClean="0">
                <a:solidFill>
                  <a:schemeClr val="bg1"/>
                </a:solidFill>
              </a:rPr>
              <a:t>かん　　こん</a:t>
            </a:r>
            <a:endParaRPr lang="ja-JP" altLang="en-US" sz="5200" dirty="0">
              <a:solidFill>
                <a:schemeClr val="bg1"/>
              </a:solidFill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="" xmlns:a16="http://schemas.microsoft.com/office/drawing/2014/main" id="{2948B890-56D3-B04C-955A-7775CCECEBF8}"/>
              </a:ext>
            </a:extLst>
          </p:cNvPr>
          <p:cNvSpPr txBox="1"/>
          <p:nvPr/>
        </p:nvSpPr>
        <p:spPr>
          <a:xfrm>
            <a:off x="4880992" y="2274352"/>
            <a:ext cx="431026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15000" dirty="0" smtClean="0">
                <a:solidFill>
                  <a:schemeClr val="bg1"/>
                </a:solidFill>
              </a:rPr>
              <a:t>葬祭</a:t>
            </a:r>
            <a:endParaRPr lang="ja-JP" altLang="en-US" sz="15000" dirty="0">
              <a:solidFill>
                <a:schemeClr val="bg1"/>
              </a:solidFill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="" xmlns:a16="http://schemas.microsoft.com/office/drawing/2014/main" id="{F75876A9-D6E4-2C47-B8F7-C5C106352FCF}"/>
              </a:ext>
            </a:extLst>
          </p:cNvPr>
          <p:cNvSpPr txBox="1"/>
          <p:nvPr/>
        </p:nvSpPr>
        <p:spPr>
          <a:xfrm>
            <a:off x="5241032" y="1650003"/>
            <a:ext cx="4001883" cy="89255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thaiDist"/>
            <a:r>
              <a:rPr lang="ja-JP" altLang="en-US" sz="5200" dirty="0" smtClean="0">
                <a:solidFill>
                  <a:schemeClr val="bg1"/>
                </a:solidFill>
              </a:rPr>
              <a:t>そう　　さい</a:t>
            </a:r>
            <a:endParaRPr lang="ja-JP" altLang="en-US" sz="5200" dirty="0">
              <a:solidFill>
                <a:schemeClr val="bg1"/>
              </a:solidFill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="" xmlns:a16="http://schemas.microsoft.com/office/drawing/2014/main" id="{EE2D5026-87E1-404F-8DC7-646E98F60AFF}"/>
              </a:ext>
            </a:extLst>
          </p:cNvPr>
          <p:cNvSpPr txBox="1"/>
          <p:nvPr/>
        </p:nvSpPr>
        <p:spPr>
          <a:xfrm>
            <a:off x="879061" y="4944650"/>
            <a:ext cx="8147879" cy="1308050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4000" dirty="0"/>
              <a:t>慣習的な慶弔儀礼の総称</a:t>
            </a:r>
            <a:r>
              <a:rPr lang="ja-JP" altLang="en-US" sz="4000" dirty="0" smtClean="0"/>
              <a:t>。</a:t>
            </a:r>
            <a:endParaRPr lang="en-US" altLang="ja-JP" sz="4000" dirty="0" smtClean="0"/>
          </a:p>
          <a:p>
            <a:r>
              <a:rPr lang="ja-JP" altLang="en-US" sz="3900" dirty="0" smtClean="0"/>
              <a:t>結婚式やお葬式のこと。</a:t>
            </a:r>
            <a:endParaRPr lang="ja-JP" altLang="en-US" sz="39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362857" y="359886"/>
            <a:ext cx="7398229" cy="58477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四字熟語の後半の二文字を答えましょう。</a:t>
            </a:r>
            <a:endParaRPr kumimoji="1" lang="ja-JP" altLang="en-US" sz="3200" dirty="0"/>
          </a:p>
        </p:txBody>
      </p:sp>
      <p:sp>
        <p:nvSpPr>
          <p:cNvPr id="9" name="正方形/長方形 8"/>
          <p:cNvSpPr/>
          <p:nvPr/>
        </p:nvSpPr>
        <p:spPr>
          <a:xfrm>
            <a:off x="5025008" y="2555161"/>
            <a:ext cx="1800000" cy="1800000"/>
          </a:xfrm>
          <a:prstGeom prst="rect">
            <a:avLst/>
          </a:prstGeom>
          <a:solidFill>
            <a:srgbClr val="008E4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6969224" y="2560131"/>
            <a:ext cx="1800000" cy="1800000"/>
          </a:xfrm>
          <a:prstGeom prst="rect">
            <a:avLst/>
          </a:prstGeom>
          <a:solidFill>
            <a:srgbClr val="008E4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5025008" y="1700808"/>
            <a:ext cx="1800000" cy="720000"/>
          </a:xfrm>
          <a:prstGeom prst="rect">
            <a:avLst/>
          </a:prstGeom>
          <a:solidFill>
            <a:srgbClr val="008E40"/>
          </a:solidFill>
          <a:ln w="57150">
            <a:solidFill>
              <a:srgbClr val="008E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6969224" y="1700808"/>
            <a:ext cx="1800000" cy="720000"/>
          </a:xfrm>
          <a:prstGeom prst="rect">
            <a:avLst/>
          </a:prstGeom>
          <a:solidFill>
            <a:srgbClr val="008E40"/>
          </a:solidFill>
          <a:ln w="57150">
            <a:solidFill>
              <a:srgbClr val="008E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星 6 13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ja-JP" sz="3200" dirty="0" smtClean="0">
                <a:solidFill>
                  <a:schemeClr val="tx1"/>
                </a:solidFill>
                <a:latin typeface="+mj-ea"/>
              </a:rPr>
              <a:t>11</a:t>
            </a:r>
            <a:endParaRPr lang="ja-JP" altLang="en-US" sz="2800" dirty="0">
              <a:solidFill>
                <a:schemeClr val="tx1"/>
              </a:solidFill>
              <a:latin typeface="+mj-ea"/>
            </a:endParaRPr>
          </a:p>
        </p:txBody>
      </p:sp>
      <p:pic>
        <p:nvPicPr>
          <p:cNvPr id="15" name="カウントダウンタイマー５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235070" y="1169329"/>
            <a:ext cx="1127787" cy="845840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5274571" y="981161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72704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xit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xit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30" fill="hold" display="0">
                  <p:stCondLst>
                    <p:cond delay="indefinite"/>
                  </p:stCondLst>
                </p:cTn>
                <p:tgtEl>
                  <p:spTgt spid="15"/>
                </p:tgtEl>
              </p:cMediaNode>
            </p:video>
          </p:childTnLst>
        </p:cTn>
      </p:par>
    </p:tnLst>
    <p:bldLst>
      <p:bldP spid="6" grpId="0" animBg="1"/>
      <p:bldP spid="9" grpId="0" animBg="1"/>
      <p:bldP spid="10" grpId="0" animBg="1"/>
      <p:bldP spid="11" grpId="0" animBg="1"/>
      <p:bldP spid="13" grpId="0" animBg="1"/>
      <p:bldP spid="1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="" xmlns:a16="http://schemas.microsoft.com/office/drawing/2014/main" id="{DC3EB25E-53A5-D349-A80A-0C8402CC8745}"/>
              </a:ext>
            </a:extLst>
          </p:cNvPr>
          <p:cNvSpPr txBox="1"/>
          <p:nvPr/>
        </p:nvSpPr>
        <p:spPr>
          <a:xfrm>
            <a:off x="962991" y="2236366"/>
            <a:ext cx="431026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15000" dirty="0" smtClean="0">
                <a:solidFill>
                  <a:schemeClr val="bg1"/>
                </a:solidFill>
              </a:rPr>
              <a:t>完全</a:t>
            </a:r>
            <a:endParaRPr lang="ja-JP" altLang="en-US" sz="15000" dirty="0">
              <a:solidFill>
                <a:schemeClr val="bg1"/>
              </a:solidFill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="" xmlns:a16="http://schemas.microsoft.com/office/drawing/2014/main" id="{EE9DD464-436C-B547-82F0-CBF7B80E0E3C}"/>
              </a:ext>
            </a:extLst>
          </p:cNvPr>
          <p:cNvSpPr txBox="1"/>
          <p:nvPr/>
        </p:nvSpPr>
        <p:spPr>
          <a:xfrm>
            <a:off x="1159566" y="1664291"/>
            <a:ext cx="3721184" cy="89255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thaiDist"/>
            <a:r>
              <a:rPr lang="ja-JP" altLang="en-US" sz="5200" dirty="0" smtClean="0">
                <a:solidFill>
                  <a:schemeClr val="bg1"/>
                </a:solidFill>
              </a:rPr>
              <a:t>かん　　ぜん</a:t>
            </a:r>
            <a:endParaRPr lang="ja-JP" altLang="en-US" sz="5200" dirty="0">
              <a:solidFill>
                <a:schemeClr val="bg1"/>
              </a:solidFill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="" xmlns:a16="http://schemas.microsoft.com/office/drawing/2014/main" id="{2948B890-56D3-B04C-955A-7775CCECEBF8}"/>
              </a:ext>
            </a:extLst>
          </p:cNvPr>
          <p:cNvSpPr txBox="1"/>
          <p:nvPr/>
        </p:nvSpPr>
        <p:spPr>
          <a:xfrm>
            <a:off x="4880992" y="2274352"/>
            <a:ext cx="431026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15000" dirty="0" smtClean="0">
                <a:solidFill>
                  <a:schemeClr val="bg1"/>
                </a:solidFill>
              </a:rPr>
              <a:t>無欠</a:t>
            </a:r>
            <a:endParaRPr lang="ja-JP" altLang="en-US" sz="15000" dirty="0">
              <a:solidFill>
                <a:schemeClr val="bg1"/>
              </a:solidFill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="" xmlns:a16="http://schemas.microsoft.com/office/drawing/2014/main" id="{F75876A9-D6E4-2C47-B8F7-C5C106352FCF}"/>
              </a:ext>
            </a:extLst>
          </p:cNvPr>
          <p:cNvSpPr txBox="1"/>
          <p:nvPr/>
        </p:nvSpPr>
        <p:spPr>
          <a:xfrm>
            <a:off x="5241032" y="1664291"/>
            <a:ext cx="4001883" cy="89255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thaiDist"/>
            <a:r>
              <a:rPr lang="ja-JP" altLang="en-US" sz="5200" dirty="0" smtClean="0">
                <a:solidFill>
                  <a:schemeClr val="bg1"/>
                </a:solidFill>
              </a:rPr>
              <a:t>　む　　けつ</a:t>
            </a:r>
            <a:endParaRPr lang="ja-JP" altLang="en-US" sz="5200" dirty="0">
              <a:solidFill>
                <a:schemeClr val="bg1"/>
              </a:solidFill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="" xmlns:a16="http://schemas.microsoft.com/office/drawing/2014/main" id="{EE2D5026-87E1-404F-8DC7-646E98F60AFF}"/>
              </a:ext>
            </a:extLst>
          </p:cNvPr>
          <p:cNvSpPr txBox="1"/>
          <p:nvPr/>
        </p:nvSpPr>
        <p:spPr>
          <a:xfrm>
            <a:off x="879061" y="4944650"/>
            <a:ext cx="8147879" cy="1323439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4000" dirty="0"/>
              <a:t>足りないところや欠点が一つもなく完璧なこと。</a:t>
            </a:r>
            <a:endParaRPr lang="ja-JP" altLang="en-US" sz="39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362857" y="359886"/>
            <a:ext cx="7398229" cy="58477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四字熟語の後半の二文字を答えましょう。</a:t>
            </a:r>
            <a:endParaRPr kumimoji="1" lang="ja-JP" altLang="en-US" sz="3200" dirty="0"/>
          </a:p>
        </p:txBody>
      </p:sp>
      <p:sp>
        <p:nvSpPr>
          <p:cNvPr id="9" name="正方形/長方形 8"/>
          <p:cNvSpPr/>
          <p:nvPr/>
        </p:nvSpPr>
        <p:spPr>
          <a:xfrm>
            <a:off x="5025008" y="2555161"/>
            <a:ext cx="1800000" cy="1800000"/>
          </a:xfrm>
          <a:prstGeom prst="rect">
            <a:avLst/>
          </a:prstGeom>
          <a:solidFill>
            <a:srgbClr val="008E4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6969224" y="2560131"/>
            <a:ext cx="1800000" cy="1800000"/>
          </a:xfrm>
          <a:prstGeom prst="rect">
            <a:avLst/>
          </a:prstGeom>
          <a:solidFill>
            <a:srgbClr val="008E4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5025008" y="1700808"/>
            <a:ext cx="1800000" cy="720000"/>
          </a:xfrm>
          <a:prstGeom prst="rect">
            <a:avLst/>
          </a:prstGeom>
          <a:solidFill>
            <a:srgbClr val="008E40"/>
          </a:solidFill>
          <a:ln w="57150">
            <a:solidFill>
              <a:srgbClr val="008E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6969224" y="1700808"/>
            <a:ext cx="1800000" cy="720000"/>
          </a:xfrm>
          <a:prstGeom prst="rect">
            <a:avLst/>
          </a:prstGeom>
          <a:solidFill>
            <a:srgbClr val="008E40"/>
          </a:solidFill>
          <a:ln w="57150">
            <a:solidFill>
              <a:srgbClr val="008E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星 6 13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ja-JP" sz="3200" dirty="0" smtClean="0">
                <a:solidFill>
                  <a:schemeClr val="tx1"/>
                </a:solidFill>
                <a:latin typeface="+mj-ea"/>
              </a:rPr>
              <a:t>12</a:t>
            </a:r>
            <a:endParaRPr lang="ja-JP" altLang="en-US" sz="3200" dirty="0">
              <a:solidFill>
                <a:schemeClr val="tx1"/>
              </a:solidFill>
              <a:latin typeface="+mj-ea"/>
            </a:endParaRPr>
          </a:p>
        </p:txBody>
      </p:sp>
      <p:pic>
        <p:nvPicPr>
          <p:cNvPr id="15" name="カウントダウンタイマー５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235070" y="1169329"/>
            <a:ext cx="1127787" cy="845840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5274571" y="981161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458131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xit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xit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30" fill="hold" display="0">
                  <p:stCondLst>
                    <p:cond delay="indefinite"/>
                  </p:stCondLst>
                </p:cTn>
                <p:tgtEl>
                  <p:spTgt spid="15"/>
                </p:tgtEl>
              </p:cMediaNode>
            </p:video>
          </p:childTnLst>
        </p:cTn>
      </p:par>
    </p:tnLst>
    <p:bldLst>
      <p:bldP spid="6" grpId="0" animBg="1"/>
      <p:bldP spid="9" grpId="0" animBg="1"/>
      <p:bldP spid="10" grpId="0" animBg="1"/>
      <p:bldP spid="11" grpId="0" animBg="1"/>
      <p:bldP spid="13" grpId="0" animBg="1"/>
      <p:bldP spid="1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="" xmlns:a16="http://schemas.microsoft.com/office/drawing/2014/main" id="{DC3EB25E-53A5-D349-A80A-0C8402CC8745}"/>
              </a:ext>
            </a:extLst>
          </p:cNvPr>
          <p:cNvSpPr txBox="1"/>
          <p:nvPr/>
        </p:nvSpPr>
        <p:spPr>
          <a:xfrm>
            <a:off x="962991" y="2236366"/>
            <a:ext cx="431026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15000" dirty="0" smtClean="0">
                <a:solidFill>
                  <a:schemeClr val="bg1"/>
                </a:solidFill>
              </a:rPr>
              <a:t>起死</a:t>
            </a:r>
            <a:endParaRPr lang="ja-JP" altLang="en-US" sz="15000" dirty="0">
              <a:solidFill>
                <a:schemeClr val="bg1"/>
              </a:solidFill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="" xmlns:a16="http://schemas.microsoft.com/office/drawing/2014/main" id="{EE9DD464-436C-B547-82F0-CBF7B80E0E3C}"/>
              </a:ext>
            </a:extLst>
          </p:cNvPr>
          <p:cNvSpPr txBox="1"/>
          <p:nvPr/>
        </p:nvSpPr>
        <p:spPr>
          <a:xfrm>
            <a:off x="1159566" y="1664291"/>
            <a:ext cx="3721184" cy="89255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thaiDist"/>
            <a:r>
              <a:rPr lang="ja-JP" altLang="en-US" sz="5200" dirty="0" smtClean="0">
                <a:solidFill>
                  <a:schemeClr val="bg1"/>
                </a:solidFill>
              </a:rPr>
              <a:t>　き　　　し</a:t>
            </a:r>
            <a:endParaRPr lang="ja-JP" altLang="en-US" sz="5200" dirty="0">
              <a:solidFill>
                <a:schemeClr val="bg1"/>
              </a:solidFill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="" xmlns:a16="http://schemas.microsoft.com/office/drawing/2014/main" id="{2948B890-56D3-B04C-955A-7775CCECEBF8}"/>
              </a:ext>
            </a:extLst>
          </p:cNvPr>
          <p:cNvSpPr txBox="1"/>
          <p:nvPr/>
        </p:nvSpPr>
        <p:spPr>
          <a:xfrm>
            <a:off x="4880992" y="2274352"/>
            <a:ext cx="431026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15000" dirty="0" smtClean="0">
                <a:solidFill>
                  <a:schemeClr val="bg1"/>
                </a:solidFill>
              </a:rPr>
              <a:t>回生</a:t>
            </a:r>
            <a:endParaRPr lang="ja-JP" altLang="en-US" sz="15000" dirty="0">
              <a:solidFill>
                <a:schemeClr val="bg1"/>
              </a:solidFill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="" xmlns:a16="http://schemas.microsoft.com/office/drawing/2014/main" id="{F75876A9-D6E4-2C47-B8F7-C5C106352FCF}"/>
              </a:ext>
            </a:extLst>
          </p:cNvPr>
          <p:cNvSpPr txBox="1"/>
          <p:nvPr/>
        </p:nvSpPr>
        <p:spPr>
          <a:xfrm>
            <a:off x="5169024" y="1664291"/>
            <a:ext cx="4001883" cy="89255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thaiDist"/>
            <a:r>
              <a:rPr lang="ja-JP" altLang="en-US" sz="5200" dirty="0" smtClean="0">
                <a:solidFill>
                  <a:schemeClr val="bg1"/>
                </a:solidFill>
              </a:rPr>
              <a:t>かい　 せい</a:t>
            </a:r>
            <a:endParaRPr lang="ja-JP" altLang="en-US" sz="5200" dirty="0">
              <a:solidFill>
                <a:schemeClr val="bg1"/>
              </a:solidFill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="" xmlns:a16="http://schemas.microsoft.com/office/drawing/2014/main" id="{EE2D5026-87E1-404F-8DC7-646E98F60AFF}"/>
              </a:ext>
            </a:extLst>
          </p:cNvPr>
          <p:cNvSpPr txBox="1"/>
          <p:nvPr/>
        </p:nvSpPr>
        <p:spPr>
          <a:xfrm>
            <a:off x="879061" y="4944650"/>
            <a:ext cx="8147879" cy="1323439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4000" dirty="0" smtClean="0"/>
              <a:t>死にかけて</a:t>
            </a:r>
            <a:r>
              <a:rPr lang="ja-JP" altLang="en-US" sz="4000" dirty="0"/>
              <a:t>いる人を生き返らせること。絶望的な状態を</a:t>
            </a:r>
            <a:r>
              <a:rPr lang="ja-JP" altLang="en-US" sz="4000" dirty="0" smtClean="0"/>
              <a:t>立ち直らせる</a:t>
            </a:r>
            <a:r>
              <a:rPr lang="ja-JP" altLang="en-US" sz="4000" dirty="0"/>
              <a:t>こと。</a:t>
            </a:r>
            <a:endParaRPr lang="ja-JP" altLang="en-US" sz="39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362857" y="359886"/>
            <a:ext cx="7398229" cy="58477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四字熟語の後半の二文字を答えましょう。</a:t>
            </a:r>
            <a:endParaRPr kumimoji="1" lang="ja-JP" altLang="en-US" sz="3200" dirty="0"/>
          </a:p>
        </p:txBody>
      </p:sp>
      <p:sp>
        <p:nvSpPr>
          <p:cNvPr id="9" name="正方形/長方形 8"/>
          <p:cNvSpPr/>
          <p:nvPr/>
        </p:nvSpPr>
        <p:spPr>
          <a:xfrm>
            <a:off x="5025008" y="2555161"/>
            <a:ext cx="1800000" cy="1800000"/>
          </a:xfrm>
          <a:prstGeom prst="rect">
            <a:avLst/>
          </a:prstGeom>
          <a:solidFill>
            <a:srgbClr val="008E4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6969224" y="2560131"/>
            <a:ext cx="1800000" cy="1800000"/>
          </a:xfrm>
          <a:prstGeom prst="rect">
            <a:avLst/>
          </a:prstGeom>
          <a:solidFill>
            <a:srgbClr val="008E4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5025008" y="1700808"/>
            <a:ext cx="1800000" cy="720000"/>
          </a:xfrm>
          <a:prstGeom prst="rect">
            <a:avLst/>
          </a:prstGeom>
          <a:solidFill>
            <a:srgbClr val="008E40"/>
          </a:solidFill>
          <a:ln w="57150">
            <a:solidFill>
              <a:srgbClr val="008E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6969224" y="1700808"/>
            <a:ext cx="1800000" cy="720000"/>
          </a:xfrm>
          <a:prstGeom prst="rect">
            <a:avLst/>
          </a:prstGeom>
          <a:solidFill>
            <a:srgbClr val="008E40"/>
          </a:solidFill>
          <a:ln w="57150">
            <a:solidFill>
              <a:srgbClr val="008E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星 6 13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ja-JP" sz="3200" dirty="0" smtClean="0">
                <a:solidFill>
                  <a:schemeClr val="tx1"/>
                </a:solidFill>
                <a:latin typeface="+mj-ea"/>
              </a:rPr>
              <a:t>13</a:t>
            </a:r>
            <a:endParaRPr lang="ja-JP" altLang="en-US" sz="3200" dirty="0">
              <a:solidFill>
                <a:schemeClr val="tx1"/>
              </a:solidFill>
              <a:latin typeface="+mj-ea"/>
            </a:endParaRPr>
          </a:p>
        </p:txBody>
      </p:sp>
      <p:pic>
        <p:nvPicPr>
          <p:cNvPr id="15" name="カウントダウンタイマー５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235070" y="1169329"/>
            <a:ext cx="1127787" cy="845840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5274571" y="981161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277635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xit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xit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30" fill="hold" display="0">
                  <p:stCondLst>
                    <p:cond delay="indefinite"/>
                  </p:stCondLst>
                </p:cTn>
                <p:tgtEl>
                  <p:spTgt spid="15"/>
                </p:tgtEl>
              </p:cMediaNode>
            </p:video>
          </p:childTnLst>
        </p:cTn>
      </p:par>
    </p:tnLst>
    <p:bldLst>
      <p:bldP spid="6" grpId="0" animBg="1"/>
      <p:bldP spid="9" grpId="0" animBg="1"/>
      <p:bldP spid="10" grpId="0" animBg="1"/>
      <p:bldP spid="11" grpId="0" animBg="1"/>
      <p:bldP spid="13" grpId="0" animBg="1"/>
      <p:bldP spid="1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="" xmlns:a16="http://schemas.microsoft.com/office/drawing/2014/main" id="{DC3EB25E-53A5-D349-A80A-0C8402CC8745}"/>
              </a:ext>
            </a:extLst>
          </p:cNvPr>
          <p:cNvSpPr txBox="1"/>
          <p:nvPr/>
        </p:nvSpPr>
        <p:spPr>
          <a:xfrm>
            <a:off x="962991" y="2236366"/>
            <a:ext cx="431026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15000" dirty="0" smtClean="0">
                <a:solidFill>
                  <a:schemeClr val="bg1"/>
                </a:solidFill>
              </a:rPr>
              <a:t>起承</a:t>
            </a:r>
            <a:endParaRPr lang="ja-JP" altLang="en-US" sz="15000" dirty="0">
              <a:solidFill>
                <a:schemeClr val="bg1"/>
              </a:solidFill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="" xmlns:a16="http://schemas.microsoft.com/office/drawing/2014/main" id="{EE9DD464-436C-B547-82F0-CBF7B80E0E3C}"/>
              </a:ext>
            </a:extLst>
          </p:cNvPr>
          <p:cNvSpPr txBox="1"/>
          <p:nvPr/>
        </p:nvSpPr>
        <p:spPr>
          <a:xfrm>
            <a:off x="1159566" y="1672232"/>
            <a:ext cx="3721184" cy="89255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thaiDist"/>
            <a:r>
              <a:rPr lang="ja-JP" altLang="en-US" sz="5200" dirty="0" smtClean="0">
                <a:solidFill>
                  <a:schemeClr val="bg1"/>
                </a:solidFill>
              </a:rPr>
              <a:t>　き　　しょう</a:t>
            </a:r>
            <a:endParaRPr lang="ja-JP" altLang="en-US" sz="5200" dirty="0">
              <a:solidFill>
                <a:schemeClr val="bg1"/>
              </a:solidFill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="" xmlns:a16="http://schemas.microsoft.com/office/drawing/2014/main" id="{2948B890-56D3-B04C-955A-7775CCECEBF8}"/>
              </a:ext>
            </a:extLst>
          </p:cNvPr>
          <p:cNvSpPr txBox="1"/>
          <p:nvPr/>
        </p:nvSpPr>
        <p:spPr>
          <a:xfrm>
            <a:off x="4880992" y="2274352"/>
            <a:ext cx="431026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15000" dirty="0" smtClean="0">
                <a:solidFill>
                  <a:schemeClr val="bg1"/>
                </a:solidFill>
              </a:rPr>
              <a:t>転結</a:t>
            </a:r>
            <a:endParaRPr lang="ja-JP" altLang="en-US" sz="15000" dirty="0">
              <a:solidFill>
                <a:schemeClr val="bg1"/>
              </a:solidFill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="" xmlns:a16="http://schemas.microsoft.com/office/drawing/2014/main" id="{F75876A9-D6E4-2C47-B8F7-C5C106352FCF}"/>
              </a:ext>
            </a:extLst>
          </p:cNvPr>
          <p:cNvSpPr txBox="1"/>
          <p:nvPr/>
        </p:nvSpPr>
        <p:spPr>
          <a:xfrm>
            <a:off x="5241032" y="1672232"/>
            <a:ext cx="4001883" cy="89255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thaiDist"/>
            <a:r>
              <a:rPr lang="ja-JP" altLang="en-US" sz="5200" dirty="0" smtClean="0">
                <a:solidFill>
                  <a:schemeClr val="bg1"/>
                </a:solidFill>
              </a:rPr>
              <a:t>てん　　けつ</a:t>
            </a:r>
            <a:endParaRPr lang="ja-JP" altLang="en-US" sz="5200" dirty="0">
              <a:solidFill>
                <a:schemeClr val="bg1"/>
              </a:solidFill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="" xmlns:a16="http://schemas.microsoft.com/office/drawing/2014/main" id="{EE2D5026-87E1-404F-8DC7-646E98F60AFF}"/>
              </a:ext>
            </a:extLst>
          </p:cNvPr>
          <p:cNvSpPr txBox="1"/>
          <p:nvPr/>
        </p:nvSpPr>
        <p:spPr>
          <a:xfrm>
            <a:off x="879061" y="4968751"/>
            <a:ext cx="8147879" cy="1323439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4000" dirty="0"/>
              <a:t>文章を書くときや物事を組み立てるときの順序。</a:t>
            </a:r>
            <a:endParaRPr lang="ja-JP" altLang="en-US" sz="39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362857" y="359886"/>
            <a:ext cx="7398229" cy="58477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四字熟語の後半の二文字を答えましょう。</a:t>
            </a:r>
            <a:endParaRPr kumimoji="1" lang="ja-JP" altLang="en-US" sz="3200" dirty="0"/>
          </a:p>
        </p:txBody>
      </p:sp>
      <p:sp>
        <p:nvSpPr>
          <p:cNvPr id="9" name="正方形/長方形 8"/>
          <p:cNvSpPr/>
          <p:nvPr/>
        </p:nvSpPr>
        <p:spPr>
          <a:xfrm>
            <a:off x="5025008" y="2555161"/>
            <a:ext cx="1800000" cy="1800000"/>
          </a:xfrm>
          <a:prstGeom prst="rect">
            <a:avLst/>
          </a:prstGeom>
          <a:solidFill>
            <a:srgbClr val="008E4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6969224" y="2560131"/>
            <a:ext cx="1800000" cy="1800000"/>
          </a:xfrm>
          <a:prstGeom prst="rect">
            <a:avLst/>
          </a:prstGeom>
          <a:solidFill>
            <a:srgbClr val="008E4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5025008" y="1700808"/>
            <a:ext cx="1800000" cy="720000"/>
          </a:xfrm>
          <a:prstGeom prst="rect">
            <a:avLst/>
          </a:prstGeom>
          <a:solidFill>
            <a:srgbClr val="008E40"/>
          </a:solidFill>
          <a:ln w="57150">
            <a:solidFill>
              <a:srgbClr val="008E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6969224" y="1700808"/>
            <a:ext cx="1800000" cy="720000"/>
          </a:xfrm>
          <a:prstGeom prst="rect">
            <a:avLst/>
          </a:prstGeom>
          <a:solidFill>
            <a:srgbClr val="008E40"/>
          </a:solidFill>
          <a:ln w="57150">
            <a:solidFill>
              <a:srgbClr val="008E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星 6 13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ja-JP" sz="3200" dirty="0" smtClean="0">
                <a:solidFill>
                  <a:schemeClr val="tx1"/>
                </a:solidFill>
                <a:latin typeface="+mj-ea"/>
              </a:rPr>
              <a:t>14</a:t>
            </a:r>
            <a:endParaRPr lang="ja-JP" altLang="en-US" sz="3200" dirty="0">
              <a:solidFill>
                <a:schemeClr val="tx1"/>
              </a:solidFill>
              <a:latin typeface="+mj-ea"/>
            </a:endParaRPr>
          </a:p>
        </p:txBody>
      </p:sp>
      <p:pic>
        <p:nvPicPr>
          <p:cNvPr id="15" name="カウントダウンタイマー５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235070" y="1169329"/>
            <a:ext cx="1127787" cy="845840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5274571" y="981161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611031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xit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xit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30" fill="hold" display="0">
                  <p:stCondLst>
                    <p:cond delay="indefinite"/>
                  </p:stCondLst>
                </p:cTn>
                <p:tgtEl>
                  <p:spTgt spid="15"/>
                </p:tgtEl>
              </p:cMediaNode>
            </p:video>
          </p:childTnLst>
        </p:cTn>
      </p:par>
    </p:tnLst>
    <p:bldLst>
      <p:bldP spid="6" grpId="0" animBg="1"/>
      <p:bldP spid="9" grpId="0" animBg="1"/>
      <p:bldP spid="10" grpId="0" animBg="1"/>
      <p:bldP spid="11" grpId="0" animBg="1"/>
      <p:bldP spid="13" grpId="0" animBg="1"/>
      <p:bldP spid="1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="" xmlns:a16="http://schemas.microsoft.com/office/drawing/2014/main" id="{DC3EB25E-53A5-D349-A80A-0C8402CC8745}"/>
              </a:ext>
            </a:extLst>
          </p:cNvPr>
          <p:cNvSpPr txBox="1"/>
          <p:nvPr/>
        </p:nvSpPr>
        <p:spPr>
          <a:xfrm>
            <a:off x="962991" y="2236366"/>
            <a:ext cx="431026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15000" dirty="0" smtClean="0">
                <a:solidFill>
                  <a:schemeClr val="bg1"/>
                </a:solidFill>
              </a:rPr>
              <a:t>紆余</a:t>
            </a:r>
            <a:endParaRPr lang="ja-JP" altLang="en-US" sz="15000" dirty="0">
              <a:solidFill>
                <a:schemeClr val="bg1"/>
              </a:solidFill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="" xmlns:a16="http://schemas.microsoft.com/office/drawing/2014/main" id="{EE9DD464-436C-B547-82F0-CBF7B80E0E3C}"/>
              </a:ext>
            </a:extLst>
          </p:cNvPr>
          <p:cNvSpPr txBox="1"/>
          <p:nvPr/>
        </p:nvSpPr>
        <p:spPr>
          <a:xfrm>
            <a:off x="1159566" y="1672232"/>
            <a:ext cx="3721184" cy="89255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thaiDist"/>
            <a:r>
              <a:rPr lang="ja-JP" altLang="en-US" sz="5200" dirty="0" smtClean="0">
                <a:solidFill>
                  <a:schemeClr val="bg1"/>
                </a:solidFill>
              </a:rPr>
              <a:t>　う　　　よ</a:t>
            </a:r>
            <a:endParaRPr lang="ja-JP" altLang="en-US" sz="5200" dirty="0">
              <a:solidFill>
                <a:schemeClr val="bg1"/>
              </a:solidFill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="" xmlns:a16="http://schemas.microsoft.com/office/drawing/2014/main" id="{2948B890-56D3-B04C-955A-7775CCECEBF8}"/>
              </a:ext>
            </a:extLst>
          </p:cNvPr>
          <p:cNvSpPr txBox="1"/>
          <p:nvPr/>
        </p:nvSpPr>
        <p:spPr>
          <a:xfrm>
            <a:off x="4880992" y="2274352"/>
            <a:ext cx="431026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15000" dirty="0" smtClean="0">
                <a:solidFill>
                  <a:schemeClr val="bg1"/>
                </a:solidFill>
              </a:rPr>
              <a:t>曲折</a:t>
            </a:r>
            <a:endParaRPr lang="ja-JP" altLang="en-US" sz="15000" dirty="0">
              <a:solidFill>
                <a:schemeClr val="bg1"/>
              </a:solidFill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="" xmlns:a16="http://schemas.microsoft.com/office/drawing/2014/main" id="{F75876A9-D6E4-2C47-B8F7-C5C106352FCF}"/>
              </a:ext>
            </a:extLst>
          </p:cNvPr>
          <p:cNvSpPr txBox="1"/>
          <p:nvPr/>
        </p:nvSpPr>
        <p:spPr>
          <a:xfrm>
            <a:off x="5241032" y="1672232"/>
            <a:ext cx="4001883" cy="89255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thaiDist"/>
            <a:r>
              <a:rPr lang="ja-JP" altLang="en-US" sz="5200" dirty="0" smtClean="0">
                <a:solidFill>
                  <a:schemeClr val="bg1"/>
                </a:solidFill>
              </a:rPr>
              <a:t>きょく　せつ</a:t>
            </a:r>
            <a:endParaRPr lang="ja-JP" altLang="en-US" sz="5200" dirty="0">
              <a:solidFill>
                <a:schemeClr val="bg1"/>
              </a:solidFill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="" xmlns:a16="http://schemas.microsoft.com/office/drawing/2014/main" id="{EE2D5026-87E1-404F-8DC7-646E98F60AFF}"/>
              </a:ext>
            </a:extLst>
          </p:cNvPr>
          <p:cNvSpPr txBox="1"/>
          <p:nvPr/>
        </p:nvSpPr>
        <p:spPr>
          <a:xfrm>
            <a:off x="879061" y="4941168"/>
            <a:ext cx="8147879" cy="1323439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4000" dirty="0"/>
              <a:t>事情が込み入っていて、物事が複雑であること。</a:t>
            </a:r>
            <a:endParaRPr lang="ja-JP" altLang="en-US" sz="39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362857" y="359886"/>
            <a:ext cx="7398229" cy="58477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四字熟語の後半の二文字を答えましょう。</a:t>
            </a:r>
            <a:endParaRPr kumimoji="1" lang="ja-JP" altLang="en-US" sz="3200" dirty="0"/>
          </a:p>
        </p:txBody>
      </p:sp>
      <p:sp>
        <p:nvSpPr>
          <p:cNvPr id="9" name="正方形/長方形 8"/>
          <p:cNvSpPr/>
          <p:nvPr/>
        </p:nvSpPr>
        <p:spPr>
          <a:xfrm>
            <a:off x="5025008" y="2555161"/>
            <a:ext cx="1800000" cy="1800000"/>
          </a:xfrm>
          <a:prstGeom prst="rect">
            <a:avLst/>
          </a:prstGeom>
          <a:solidFill>
            <a:srgbClr val="008E4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6969224" y="2560131"/>
            <a:ext cx="1800000" cy="1800000"/>
          </a:xfrm>
          <a:prstGeom prst="rect">
            <a:avLst/>
          </a:prstGeom>
          <a:solidFill>
            <a:srgbClr val="008E4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5025008" y="1700808"/>
            <a:ext cx="1800000" cy="720000"/>
          </a:xfrm>
          <a:prstGeom prst="rect">
            <a:avLst/>
          </a:prstGeom>
          <a:solidFill>
            <a:srgbClr val="008E40"/>
          </a:solidFill>
          <a:ln w="57150">
            <a:solidFill>
              <a:srgbClr val="008E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6969224" y="1700808"/>
            <a:ext cx="1800000" cy="720000"/>
          </a:xfrm>
          <a:prstGeom prst="rect">
            <a:avLst/>
          </a:prstGeom>
          <a:solidFill>
            <a:srgbClr val="008E40"/>
          </a:solidFill>
          <a:ln w="57150">
            <a:solidFill>
              <a:srgbClr val="008E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星 6 13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ja-JP" sz="3200" dirty="0" smtClean="0">
                <a:solidFill>
                  <a:schemeClr val="tx1"/>
                </a:solidFill>
                <a:latin typeface="+mj-ea"/>
              </a:rPr>
              <a:t>15</a:t>
            </a:r>
            <a:endParaRPr lang="ja-JP" altLang="en-US" sz="3200" dirty="0">
              <a:solidFill>
                <a:schemeClr val="tx1"/>
              </a:solidFill>
              <a:latin typeface="+mj-ea"/>
            </a:endParaRPr>
          </a:p>
        </p:txBody>
      </p:sp>
      <p:pic>
        <p:nvPicPr>
          <p:cNvPr id="15" name="カウントダウンタイマー５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235070" y="1169329"/>
            <a:ext cx="1127787" cy="845840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5274571" y="981161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397762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xit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xit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30" fill="hold" display="0">
                  <p:stCondLst>
                    <p:cond delay="indefinite"/>
                  </p:stCondLst>
                </p:cTn>
                <p:tgtEl>
                  <p:spTgt spid="15"/>
                </p:tgtEl>
              </p:cMediaNode>
            </p:video>
          </p:childTnLst>
        </p:cTn>
      </p:par>
    </p:tnLst>
    <p:bldLst>
      <p:bldP spid="6" grpId="0" animBg="1"/>
      <p:bldP spid="9" grpId="0" animBg="1"/>
      <p:bldP spid="10" grpId="0" animBg="1"/>
      <p:bldP spid="11" grpId="0" animBg="1"/>
      <p:bldP spid="13" grpId="0" animBg="1"/>
      <p:bldP spid="1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="" xmlns:a16="http://schemas.microsoft.com/office/drawing/2014/main" id="{DC3EB25E-53A5-D349-A80A-0C8402CC8745}"/>
              </a:ext>
            </a:extLst>
          </p:cNvPr>
          <p:cNvSpPr txBox="1"/>
          <p:nvPr/>
        </p:nvSpPr>
        <p:spPr>
          <a:xfrm>
            <a:off x="962991" y="2236366"/>
            <a:ext cx="431026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15000" dirty="0" smtClean="0">
                <a:solidFill>
                  <a:schemeClr val="bg1"/>
                </a:solidFill>
              </a:rPr>
              <a:t>一触</a:t>
            </a:r>
            <a:endParaRPr lang="ja-JP" altLang="en-US" sz="15000" dirty="0">
              <a:solidFill>
                <a:schemeClr val="bg1"/>
              </a:solidFill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="" xmlns:a16="http://schemas.microsoft.com/office/drawing/2014/main" id="{EE9DD464-436C-B547-82F0-CBF7B80E0E3C}"/>
              </a:ext>
            </a:extLst>
          </p:cNvPr>
          <p:cNvSpPr txBox="1"/>
          <p:nvPr/>
        </p:nvSpPr>
        <p:spPr>
          <a:xfrm>
            <a:off x="1584186" y="1672352"/>
            <a:ext cx="3677200" cy="89255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thaiDist"/>
            <a:r>
              <a:rPr lang="ja-JP" altLang="en-US" sz="5200" dirty="0" smtClean="0">
                <a:solidFill>
                  <a:schemeClr val="bg1"/>
                </a:solidFill>
              </a:rPr>
              <a:t>いっ　しょく</a:t>
            </a:r>
            <a:endParaRPr lang="ja-JP" altLang="en-US" sz="5200" dirty="0">
              <a:solidFill>
                <a:schemeClr val="bg1"/>
              </a:solidFill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="" xmlns:a16="http://schemas.microsoft.com/office/drawing/2014/main" id="{2948B890-56D3-B04C-955A-7775CCECEBF8}"/>
              </a:ext>
            </a:extLst>
          </p:cNvPr>
          <p:cNvSpPr txBox="1"/>
          <p:nvPr/>
        </p:nvSpPr>
        <p:spPr>
          <a:xfrm>
            <a:off x="4953000" y="2236366"/>
            <a:ext cx="431026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15000" dirty="0" smtClean="0">
                <a:solidFill>
                  <a:schemeClr val="bg1"/>
                </a:solidFill>
              </a:rPr>
              <a:t>即発</a:t>
            </a:r>
            <a:endParaRPr lang="ja-JP" altLang="en-US" sz="15000" dirty="0">
              <a:solidFill>
                <a:schemeClr val="bg1"/>
              </a:solidFill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="" xmlns:a16="http://schemas.microsoft.com/office/drawing/2014/main" id="{F75876A9-D6E4-2C47-B8F7-C5C106352FCF}"/>
              </a:ext>
            </a:extLst>
          </p:cNvPr>
          <p:cNvSpPr txBox="1"/>
          <p:nvPr/>
        </p:nvSpPr>
        <p:spPr>
          <a:xfrm>
            <a:off x="5097017" y="1672352"/>
            <a:ext cx="4414734" cy="892552"/>
          </a:xfrm>
          <a:prstGeom prst="rect">
            <a:avLst/>
          </a:prstGeom>
          <a:noFill/>
          <a:ln>
            <a:solidFill>
              <a:srgbClr val="008E40"/>
            </a:solidFill>
          </a:ln>
        </p:spPr>
        <p:txBody>
          <a:bodyPr wrap="square" rtlCol="0" anchor="ctr">
            <a:spAutoFit/>
          </a:bodyPr>
          <a:lstStyle/>
          <a:p>
            <a:pPr algn="thaiDist"/>
            <a:r>
              <a:rPr lang="ja-JP" altLang="en-US" sz="5200" dirty="0" smtClean="0">
                <a:solidFill>
                  <a:schemeClr val="bg1"/>
                </a:solidFill>
              </a:rPr>
              <a:t>そく　　　はつ</a:t>
            </a:r>
            <a:endParaRPr lang="ja-JP" altLang="en-US" sz="5200" dirty="0">
              <a:solidFill>
                <a:schemeClr val="bg1"/>
              </a:solidFill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="" xmlns:a16="http://schemas.microsoft.com/office/drawing/2014/main" id="{EE2D5026-87E1-404F-8DC7-646E98F60AFF}"/>
              </a:ext>
            </a:extLst>
          </p:cNvPr>
          <p:cNvSpPr txBox="1"/>
          <p:nvPr/>
        </p:nvSpPr>
        <p:spPr>
          <a:xfrm>
            <a:off x="962990" y="4944650"/>
            <a:ext cx="8147879" cy="1323439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4000" dirty="0"/>
              <a:t>ちょっとしたことで大事になりそうな、危険で緊迫した</a:t>
            </a:r>
            <a:r>
              <a:rPr lang="ja-JP" altLang="en-US" sz="4000" dirty="0" smtClean="0"/>
              <a:t>状態</a:t>
            </a:r>
            <a:r>
              <a:rPr lang="ja-JP" altLang="en-US" sz="4000" dirty="0"/>
              <a:t>にあること。</a:t>
            </a:r>
            <a:endParaRPr lang="ja-JP" altLang="en-US" sz="39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362857" y="359886"/>
            <a:ext cx="7398229" cy="58477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四字熟語の後半の二文字を答えましょう。</a:t>
            </a:r>
            <a:endParaRPr kumimoji="1" lang="ja-JP" altLang="en-US" sz="3200" dirty="0"/>
          </a:p>
        </p:txBody>
      </p:sp>
      <p:sp>
        <p:nvSpPr>
          <p:cNvPr id="9" name="正方形/長方形 8"/>
          <p:cNvSpPr/>
          <p:nvPr/>
        </p:nvSpPr>
        <p:spPr>
          <a:xfrm>
            <a:off x="5025008" y="2555161"/>
            <a:ext cx="1800000" cy="1800000"/>
          </a:xfrm>
          <a:prstGeom prst="rect">
            <a:avLst/>
          </a:prstGeom>
          <a:solidFill>
            <a:srgbClr val="008E4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6969224" y="2560131"/>
            <a:ext cx="1800000" cy="1800000"/>
          </a:xfrm>
          <a:prstGeom prst="rect">
            <a:avLst/>
          </a:prstGeom>
          <a:solidFill>
            <a:srgbClr val="008E4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5025008" y="1700808"/>
            <a:ext cx="1800000" cy="720000"/>
          </a:xfrm>
          <a:prstGeom prst="rect">
            <a:avLst/>
          </a:prstGeom>
          <a:solidFill>
            <a:srgbClr val="008E40"/>
          </a:solidFill>
          <a:ln w="57150">
            <a:solidFill>
              <a:srgbClr val="008E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6969224" y="1700808"/>
            <a:ext cx="1800000" cy="720000"/>
          </a:xfrm>
          <a:prstGeom prst="rect">
            <a:avLst/>
          </a:prstGeom>
          <a:solidFill>
            <a:srgbClr val="008E40"/>
          </a:solidFill>
          <a:ln w="57150">
            <a:solidFill>
              <a:srgbClr val="008E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星 6 7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１</a:t>
            </a:r>
            <a:endParaRPr kumimoji="1" lang="ja-JP" altLang="en-US" sz="1600" dirty="0">
              <a:solidFill>
                <a:schemeClr val="tx1"/>
              </a:solidFill>
            </a:endParaRPr>
          </a:p>
        </p:txBody>
      </p:sp>
      <p:pic>
        <p:nvPicPr>
          <p:cNvPr id="15" name="カウントダウンタイマー５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235070" y="1169329"/>
            <a:ext cx="1127787" cy="845840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5274571" y="981161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856878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xit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xit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30" fill="hold" display="0">
                  <p:stCondLst>
                    <p:cond delay="indefinite"/>
                  </p:stCondLst>
                </p:cTn>
                <p:tgtEl>
                  <p:spTgt spid="15"/>
                </p:tgtEl>
              </p:cMediaNode>
            </p:video>
          </p:childTnLst>
        </p:cTn>
      </p:par>
    </p:tnLst>
    <p:bldLst>
      <p:bldP spid="6" grpId="0" animBg="1"/>
      <p:bldP spid="9" grpId="0" animBg="1"/>
      <p:bldP spid="11" grpId="0" animBg="1"/>
      <p:bldP spid="13" grpId="0" animBg="1"/>
      <p:bldP spid="14" grpId="0" animBg="1"/>
      <p:bldP spid="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="" xmlns:a16="http://schemas.microsoft.com/office/drawing/2014/main" id="{DC3EB25E-53A5-D349-A80A-0C8402CC8745}"/>
              </a:ext>
            </a:extLst>
          </p:cNvPr>
          <p:cNvSpPr txBox="1"/>
          <p:nvPr/>
        </p:nvSpPr>
        <p:spPr>
          <a:xfrm>
            <a:off x="962991" y="2236366"/>
            <a:ext cx="431026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15000" dirty="0" smtClean="0">
                <a:solidFill>
                  <a:schemeClr val="bg1"/>
                </a:solidFill>
              </a:rPr>
              <a:t>一進</a:t>
            </a:r>
            <a:endParaRPr lang="ja-JP" altLang="en-US" sz="15000" dirty="0">
              <a:solidFill>
                <a:schemeClr val="bg1"/>
              </a:solidFill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="" xmlns:a16="http://schemas.microsoft.com/office/drawing/2014/main" id="{EE9DD464-436C-B547-82F0-CBF7B80E0E3C}"/>
              </a:ext>
            </a:extLst>
          </p:cNvPr>
          <p:cNvSpPr txBox="1"/>
          <p:nvPr/>
        </p:nvSpPr>
        <p:spPr>
          <a:xfrm>
            <a:off x="1531455" y="1672352"/>
            <a:ext cx="2947854" cy="89255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thaiDist"/>
            <a:r>
              <a:rPr lang="ja-JP" altLang="en-US" sz="5200" dirty="0" smtClean="0">
                <a:solidFill>
                  <a:schemeClr val="bg1"/>
                </a:solidFill>
              </a:rPr>
              <a:t>いっ　しん</a:t>
            </a:r>
            <a:endParaRPr lang="ja-JP" altLang="en-US" sz="5200" dirty="0">
              <a:solidFill>
                <a:schemeClr val="bg1"/>
              </a:solidFill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="" xmlns:a16="http://schemas.microsoft.com/office/drawing/2014/main" id="{2948B890-56D3-B04C-955A-7775CCECEBF8}"/>
              </a:ext>
            </a:extLst>
          </p:cNvPr>
          <p:cNvSpPr txBox="1"/>
          <p:nvPr/>
        </p:nvSpPr>
        <p:spPr>
          <a:xfrm>
            <a:off x="4880992" y="2274352"/>
            <a:ext cx="431026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15000" dirty="0" smtClean="0">
                <a:solidFill>
                  <a:schemeClr val="bg1"/>
                </a:solidFill>
              </a:rPr>
              <a:t>一退</a:t>
            </a:r>
            <a:endParaRPr lang="ja-JP" altLang="en-US" sz="15000" dirty="0">
              <a:solidFill>
                <a:schemeClr val="bg1"/>
              </a:solidFill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="" xmlns:a16="http://schemas.microsoft.com/office/drawing/2014/main" id="{F75876A9-D6E4-2C47-B8F7-C5C106352FCF}"/>
              </a:ext>
            </a:extLst>
          </p:cNvPr>
          <p:cNvSpPr txBox="1"/>
          <p:nvPr/>
        </p:nvSpPr>
        <p:spPr>
          <a:xfrm>
            <a:off x="5169024" y="1672352"/>
            <a:ext cx="4001883" cy="89255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thaiDist"/>
            <a:r>
              <a:rPr lang="ja-JP" altLang="en-US" sz="5200" dirty="0" smtClean="0">
                <a:solidFill>
                  <a:schemeClr val="bg1"/>
                </a:solidFill>
              </a:rPr>
              <a:t>いっ　　たい</a:t>
            </a:r>
            <a:endParaRPr lang="ja-JP" altLang="en-US" sz="5200" dirty="0">
              <a:solidFill>
                <a:schemeClr val="bg1"/>
              </a:solidFill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="" xmlns:a16="http://schemas.microsoft.com/office/drawing/2014/main" id="{EE2D5026-87E1-404F-8DC7-646E98F60AFF}"/>
              </a:ext>
            </a:extLst>
          </p:cNvPr>
          <p:cNvSpPr txBox="1"/>
          <p:nvPr/>
        </p:nvSpPr>
        <p:spPr>
          <a:xfrm>
            <a:off x="879061" y="4637023"/>
            <a:ext cx="8147879" cy="1923604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4000" dirty="0"/>
              <a:t>情勢や状態などが良くなったり悪くなったり、また、</a:t>
            </a:r>
            <a:r>
              <a:rPr lang="ja-JP" altLang="en-US" sz="4000" dirty="0" smtClean="0"/>
              <a:t>進んだり</a:t>
            </a:r>
            <a:r>
              <a:rPr lang="ja-JP" altLang="en-US" sz="4000" dirty="0"/>
              <a:t>後戻りしたりすること。</a:t>
            </a:r>
            <a:endParaRPr lang="ja-JP" altLang="en-US" sz="39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362857" y="359886"/>
            <a:ext cx="7398229" cy="58477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四字熟語の後半の二文字を答えましょう。</a:t>
            </a:r>
            <a:endParaRPr kumimoji="1" lang="ja-JP" altLang="en-US" sz="3200" dirty="0"/>
          </a:p>
        </p:txBody>
      </p:sp>
      <p:sp>
        <p:nvSpPr>
          <p:cNvPr id="9" name="正方形/長方形 8"/>
          <p:cNvSpPr/>
          <p:nvPr/>
        </p:nvSpPr>
        <p:spPr>
          <a:xfrm>
            <a:off x="5025008" y="2555161"/>
            <a:ext cx="1800000" cy="1800000"/>
          </a:xfrm>
          <a:prstGeom prst="rect">
            <a:avLst/>
          </a:prstGeom>
          <a:solidFill>
            <a:srgbClr val="008E4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6969224" y="2560131"/>
            <a:ext cx="1800000" cy="1800000"/>
          </a:xfrm>
          <a:prstGeom prst="rect">
            <a:avLst/>
          </a:prstGeom>
          <a:solidFill>
            <a:srgbClr val="008E4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5025008" y="1700808"/>
            <a:ext cx="1800000" cy="720000"/>
          </a:xfrm>
          <a:prstGeom prst="rect">
            <a:avLst/>
          </a:prstGeom>
          <a:solidFill>
            <a:srgbClr val="008E40"/>
          </a:solidFill>
          <a:ln w="57150">
            <a:solidFill>
              <a:srgbClr val="008E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6969224" y="1700808"/>
            <a:ext cx="1800000" cy="720000"/>
          </a:xfrm>
          <a:prstGeom prst="rect">
            <a:avLst/>
          </a:prstGeom>
          <a:solidFill>
            <a:srgbClr val="008E40"/>
          </a:solidFill>
          <a:ln w="57150">
            <a:solidFill>
              <a:srgbClr val="008E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星 6 13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schemeClr val="tx1"/>
                </a:solidFill>
                <a:latin typeface="+mj-ea"/>
                <a:ea typeface="+mj-ea"/>
              </a:rPr>
              <a:t>２</a:t>
            </a:r>
            <a:endParaRPr kumimoji="1" lang="en-US" altLang="ja-JP" sz="3200" dirty="0" smtClean="0">
              <a:solidFill>
                <a:schemeClr val="tx1"/>
              </a:solidFill>
              <a:latin typeface="+mj-ea"/>
              <a:ea typeface="+mj-ea"/>
            </a:endParaRPr>
          </a:p>
        </p:txBody>
      </p:sp>
      <p:pic>
        <p:nvPicPr>
          <p:cNvPr id="15" name="カウントダウンタイマー５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235070" y="1169329"/>
            <a:ext cx="1127787" cy="845840"/>
          </a:xfrm>
          <a:prstGeom prst="rect">
            <a:avLst/>
          </a:prstGeom>
        </p:spPr>
      </p:pic>
      <p:sp>
        <p:nvSpPr>
          <p:cNvPr id="17" name="額縁 16"/>
          <p:cNvSpPr/>
          <p:nvPr/>
        </p:nvSpPr>
        <p:spPr>
          <a:xfrm>
            <a:off x="5274571" y="981161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639909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xit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xit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30" fill="hold" display="0">
                  <p:stCondLst>
                    <p:cond delay="indefinite"/>
                  </p:stCondLst>
                </p:cTn>
                <p:tgtEl>
                  <p:spTgt spid="15"/>
                </p:tgtEl>
              </p:cMediaNode>
            </p:video>
          </p:childTnLst>
        </p:cTn>
      </p:par>
    </p:tnLst>
    <p:bldLst>
      <p:bldP spid="6" grpId="0" animBg="1"/>
      <p:bldP spid="9" grpId="0" animBg="1"/>
      <p:bldP spid="10" grpId="0" animBg="1"/>
      <p:bldP spid="11" grpId="0" animBg="1"/>
      <p:bldP spid="13" grpId="0" animBg="1"/>
      <p:bldP spid="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="" xmlns:a16="http://schemas.microsoft.com/office/drawing/2014/main" id="{DC3EB25E-53A5-D349-A80A-0C8402CC8745}"/>
              </a:ext>
            </a:extLst>
          </p:cNvPr>
          <p:cNvSpPr txBox="1"/>
          <p:nvPr/>
        </p:nvSpPr>
        <p:spPr>
          <a:xfrm>
            <a:off x="962991" y="2236366"/>
            <a:ext cx="431026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15000" dirty="0" smtClean="0">
                <a:solidFill>
                  <a:schemeClr val="bg1"/>
                </a:solidFill>
              </a:rPr>
              <a:t>一心</a:t>
            </a:r>
            <a:endParaRPr lang="ja-JP" altLang="en-US" sz="15000" dirty="0">
              <a:solidFill>
                <a:schemeClr val="bg1"/>
              </a:solidFill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="" xmlns:a16="http://schemas.microsoft.com/office/drawing/2014/main" id="{EE9DD464-436C-B547-82F0-CBF7B80E0E3C}"/>
              </a:ext>
            </a:extLst>
          </p:cNvPr>
          <p:cNvSpPr txBox="1"/>
          <p:nvPr/>
        </p:nvSpPr>
        <p:spPr>
          <a:xfrm>
            <a:off x="1531454" y="1664291"/>
            <a:ext cx="3349295" cy="89255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thaiDist"/>
            <a:r>
              <a:rPr lang="ja-JP" altLang="en-US" sz="5200" dirty="0" smtClean="0">
                <a:solidFill>
                  <a:schemeClr val="bg1"/>
                </a:solidFill>
              </a:rPr>
              <a:t>いっ　しん</a:t>
            </a:r>
            <a:endParaRPr lang="ja-JP" altLang="en-US" sz="5200" dirty="0">
              <a:solidFill>
                <a:schemeClr val="bg1"/>
              </a:solidFill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="" xmlns:a16="http://schemas.microsoft.com/office/drawing/2014/main" id="{2948B890-56D3-B04C-955A-7775CCECEBF8}"/>
              </a:ext>
            </a:extLst>
          </p:cNvPr>
          <p:cNvSpPr txBox="1"/>
          <p:nvPr/>
        </p:nvSpPr>
        <p:spPr>
          <a:xfrm>
            <a:off x="4880992" y="2274352"/>
            <a:ext cx="431026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15000" dirty="0" smtClean="0">
                <a:solidFill>
                  <a:schemeClr val="bg1"/>
                </a:solidFill>
              </a:rPr>
              <a:t>同体</a:t>
            </a:r>
            <a:endParaRPr lang="ja-JP" altLang="en-US" sz="15000" dirty="0">
              <a:solidFill>
                <a:schemeClr val="bg1"/>
              </a:solidFill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="" xmlns:a16="http://schemas.microsoft.com/office/drawing/2014/main" id="{F75876A9-D6E4-2C47-B8F7-C5C106352FCF}"/>
              </a:ext>
            </a:extLst>
          </p:cNvPr>
          <p:cNvSpPr txBox="1"/>
          <p:nvPr/>
        </p:nvSpPr>
        <p:spPr>
          <a:xfrm>
            <a:off x="5241032" y="1664291"/>
            <a:ext cx="4001883" cy="89255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thaiDist"/>
            <a:r>
              <a:rPr lang="ja-JP" altLang="en-US" sz="5200" dirty="0" smtClean="0">
                <a:solidFill>
                  <a:schemeClr val="bg1"/>
                </a:solidFill>
              </a:rPr>
              <a:t>どう　　たい</a:t>
            </a:r>
            <a:endParaRPr lang="ja-JP" altLang="en-US" sz="5200" dirty="0">
              <a:solidFill>
                <a:schemeClr val="bg1"/>
              </a:solidFill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="" xmlns:a16="http://schemas.microsoft.com/office/drawing/2014/main" id="{EE2D5026-87E1-404F-8DC7-646E98F60AFF}"/>
              </a:ext>
            </a:extLst>
          </p:cNvPr>
          <p:cNvSpPr txBox="1"/>
          <p:nvPr/>
        </p:nvSpPr>
        <p:spPr>
          <a:xfrm>
            <a:off x="879060" y="4914325"/>
            <a:ext cx="8147879" cy="1323439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4000" dirty="0"/>
              <a:t>二人以上の人が心も体も一つであるかのように固く結束</a:t>
            </a:r>
            <a:r>
              <a:rPr lang="ja-JP" altLang="en-US" sz="4000" dirty="0" smtClean="0"/>
              <a:t>する</a:t>
            </a:r>
            <a:r>
              <a:rPr lang="ja-JP" altLang="en-US" sz="4000" dirty="0"/>
              <a:t>こと。</a:t>
            </a:r>
            <a:endParaRPr lang="ja-JP" altLang="en-US" sz="39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362857" y="359886"/>
            <a:ext cx="7398229" cy="58477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四字熟語の後半の二文字を答えましょう。</a:t>
            </a:r>
            <a:endParaRPr kumimoji="1" lang="ja-JP" altLang="en-US" sz="3200" dirty="0"/>
          </a:p>
        </p:txBody>
      </p:sp>
      <p:sp>
        <p:nvSpPr>
          <p:cNvPr id="9" name="正方形/長方形 8"/>
          <p:cNvSpPr/>
          <p:nvPr/>
        </p:nvSpPr>
        <p:spPr>
          <a:xfrm>
            <a:off x="5025008" y="2555161"/>
            <a:ext cx="1800000" cy="1800000"/>
          </a:xfrm>
          <a:prstGeom prst="rect">
            <a:avLst/>
          </a:prstGeom>
          <a:solidFill>
            <a:srgbClr val="008E4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6969224" y="2560131"/>
            <a:ext cx="1800000" cy="1800000"/>
          </a:xfrm>
          <a:prstGeom prst="rect">
            <a:avLst/>
          </a:prstGeom>
          <a:solidFill>
            <a:srgbClr val="008E4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5025008" y="1700808"/>
            <a:ext cx="1800000" cy="720000"/>
          </a:xfrm>
          <a:prstGeom prst="rect">
            <a:avLst/>
          </a:prstGeom>
          <a:solidFill>
            <a:srgbClr val="008E40"/>
          </a:solidFill>
          <a:ln w="57150">
            <a:solidFill>
              <a:srgbClr val="008E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6969224" y="1700808"/>
            <a:ext cx="1800000" cy="720000"/>
          </a:xfrm>
          <a:prstGeom prst="rect">
            <a:avLst/>
          </a:prstGeom>
          <a:solidFill>
            <a:srgbClr val="008E40"/>
          </a:solidFill>
          <a:ln w="57150">
            <a:solidFill>
              <a:srgbClr val="008E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星 6 13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３</a:t>
            </a:r>
            <a:endParaRPr kumimoji="1" lang="ja-JP" altLang="en-US" sz="1600" dirty="0">
              <a:solidFill>
                <a:schemeClr val="tx1"/>
              </a:solidFill>
            </a:endParaRPr>
          </a:p>
        </p:txBody>
      </p:sp>
      <p:pic>
        <p:nvPicPr>
          <p:cNvPr id="15" name="カウントダウンタイマー５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235070" y="1169329"/>
            <a:ext cx="1127787" cy="845840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5274571" y="981161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986568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xit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xit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30" fill="hold" display="0">
                  <p:stCondLst>
                    <p:cond delay="indefinite"/>
                  </p:stCondLst>
                </p:cTn>
                <p:tgtEl>
                  <p:spTgt spid="15"/>
                </p:tgtEl>
              </p:cMediaNode>
            </p:video>
          </p:childTnLst>
        </p:cTn>
      </p:par>
    </p:tnLst>
    <p:bldLst>
      <p:bldP spid="6" grpId="0" animBg="1"/>
      <p:bldP spid="9" grpId="0" animBg="1"/>
      <p:bldP spid="10" grpId="0" animBg="1"/>
      <p:bldP spid="11" grpId="0" animBg="1"/>
      <p:bldP spid="13" grpId="0" animBg="1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="" xmlns:a16="http://schemas.microsoft.com/office/drawing/2014/main" id="{DC3EB25E-53A5-D349-A80A-0C8402CC8745}"/>
              </a:ext>
            </a:extLst>
          </p:cNvPr>
          <p:cNvSpPr txBox="1"/>
          <p:nvPr/>
        </p:nvSpPr>
        <p:spPr>
          <a:xfrm>
            <a:off x="962991" y="2236366"/>
            <a:ext cx="431026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15000" dirty="0" smtClean="0">
                <a:solidFill>
                  <a:schemeClr val="bg1"/>
                </a:solidFill>
              </a:rPr>
              <a:t>一石</a:t>
            </a:r>
            <a:endParaRPr lang="ja-JP" altLang="en-US" sz="15000" dirty="0">
              <a:solidFill>
                <a:schemeClr val="bg1"/>
              </a:solidFill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="" xmlns:a16="http://schemas.microsoft.com/office/drawing/2014/main" id="{EE9DD464-436C-B547-82F0-CBF7B80E0E3C}"/>
              </a:ext>
            </a:extLst>
          </p:cNvPr>
          <p:cNvSpPr txBox="1"/>
          <p:nvPr/>
        </p:nvSpPr>
        <p:spPr>
          <a:xfrm>
            <a:off x="1531454" y="1664291"/>
            <a:ext cx="3349295" cy="89255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thaiDist"/>
            <a:r>
              <a:rPr lang="ja-JP" altLang="en-US" sz="5200" dirty="0">
                <a:solidFill>
                  <a:schemeClr val="bg1"/>
                </a:solidFill>
              </a:rPr>
              <a:t>いっ　</a:t>
            </a:r>
            <a:r>
              <a:rPr lang="ja-JP" altLang="en-US" sz="5200" dirty="0" smtClean="0">
                <a:solidFill>
                  <a:schemeClr val="bg1"/>
                </a:solidFill>
              </a:rPr>
              <a:t>せき</a:t>
            </a:r>
            <a:endParaRPr lang="ja-JP" altLang="en-US" sz="5200" dirty="0">
              <a:solidFill>
                <a:schemeClr val="bg1"/>
              </a:solidFill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="" xmlns:a16="http://schemas.microsoft.com/office/drawing/2014/main" id="{2948B890-56D3-B04C-955A-7775CCECEBF8}"/>
              </a:ext>
            </a:extLst>
          </p:cNvPr>
          <p:cNvSpPr txBox="1"/>
          <p:nvPr/>
        </p:nvSpPr>
        <p:spPr>
          <a:xfrm>
            <a:off x="4880992" y="2274352"/>
            <a:ext cx="431026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15000" dirty="0" smtClean="0">
                <a:solidFill>
                  <a:schemeClr val="bg1"/>
                </a:solidFill>
              </a:rPr>
              <a:t>二鳥</a:t>
            </a:r>
            <a:endParaRPr lang="ja-JP" altLang="en-US" sz="15000" dirty="0">
              <a:solidFill>
                <a:schemeClr val="bg1"/>
              </a:solidFill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="" xmlns:a16="http://schemas.microsoft.com/office/drawing/2014/main" id="{F75876A9-D6E4-2C47-B8F7-C5C106352FCF}"/>
              </a:ext>
            </a:extLst>
          </p:cNvPr>
          <p:cNvSpPr txBox="1"/>
          <p:nvPr/>
        </p:nvSpPr>
        <p:spPr>
          <a:xfrm>
            <a:off x="5313040" y="1664291"/>
            <a:ext cx="4001883" cy="89255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thaiDist"/>
            <a:r>
              <a:rPr lang="ja-JP" altLang="en-US" sz="5200" dirty="0" smtClean="0">
                <a:solidFill>
                  <a:schemeClr val="bg1"/>
                </a:solidFill>
              </a:rPr>
              <a:t>に　　 ちょう</a:t>
            </a:r>
            <a:endParaRPr lang="ja-JP" altLang="en-US" sz="5200" dirty="0">
              <a:solidFill>
                <a:schemeClr val="bg1"/>
              </a:solidFill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="" xmlns:a16="http://schemas.microsoft.com/office/drawing/2014/main" id="{EE2D5026-87E1-404F-8DC7-646E98F60AFF}"/>
              </a:ext>
            </a:extLst>
          </p:cNvPr>
          <p:cNvSpPr txBox="1"/>
          <p:nvPr/>
        </p:nvSpPr>
        <p:spPr>
          <a:xfrm>
            <a:off x="879060" y="4945718"/>
            <a:ext cx="8147879" cy="1323439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4000" dirty="0"/>
              <a:t>ひとつの行いで同時にふたつの利益を得ること。</a:t>
            </a:r>
            <a:endParaRPr lang="ja-JP" altLang="en-US" sz="39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362857" y="359886"/>
            <a:ext cx="7398229" cy="58477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四字熟語の後半の二文字を答えましょう。</a:t>
            </a:r>
            <a:endParaRPr kumimoji="1" lang="ja-JP" altLang="en-US" sz="3200" dirty="0"/>
          </a:p>
        </p:txBody>
      </p:sp>
      <p:sp>
        <p:nvSpPr>
          <p:cNvPr id="9" name="正方形/長方形 8"/>
          <p:cNvSpPr/>
          <p:nvPr/>
        </p:nvSpPr>
        <p:spPr>
          <a:xfrm>
            <a:off x="5025008" y="2555161"/>
            <a:ext cx="1800000" cy="1800000"/>
          </a:xfrm>
          <a:prstGeom prst="rect">
            <a:avLst/>
          </a:prstGeom>
          <a:solidFill>
            <a:srgbClr val="008E4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6969224" y="2560131"/>
            <a:ext cx="1800000" cy="1800000"/>
          </a:xfrm>
          <a:prstGeom prst="rect">
            <a:avLst/>
          </a:prstGeom>
          <a:solidFill>
            <a:srgbClr val="008E4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5025008" y="1700808"/>
            <a:ext cx="1800000" cy="720000"/>
          </a:xfrm>
          <a:prstGeom prst="rect">
            <a:avLst/>
          </a:prstGeom>
          <a:solidFill>
            <a:srgbClr val="008E40"/>
          </a:solidFill>
          <a:ln w="57150">
            <a:solidFill>
              <a:srgbClr val="008E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6969224" y="1700808"/>
            <a:ext cx="1800000" cy="720000"/>
          </a:xfrm>
          <a:prstGeom prst="rect">
            <a:avLst/>
          </a:prstGeom>
          <a:solidFill>
            <a:srgbClr val="008E40"/>
          </a:solidFill>
          <a:ln w="57150">
            <a:solidFill>
              <a:srgbClr val="008E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星 6 13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４</a:t>
            </a:r>
            <a:endParaRPr kumimoji="1" lang="ja-JP" altLang="en-US" sz="1600" dirty="0">
              <a:solidFill>
                <a:schemeClr val="tx1"/>
              </a:solidFill>
            </a:endParaRPr>
          </a:p>
        </p:txBody>
      </p:sp>
      <p:pic>
        <p:nvPicPr>
          <p:cNvPr id="15" name="カウントダウンタイマー５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235070" y="1169329"/>
            <a:ext cx="1127787" cy="845840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5274571" y="981161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939590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xit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xit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30" fill="hold" display="0">
                  <p:stCondLst>
                    <p:cond delay="indefinite"/>
                  </p:stCondLst>
                </p:cTn>
                <p:tgtEl>
                  <p:spTgt spid="15"/>
                </p:tgtEl>
              </p:cMediaNode>
            </p:video>
          </p:childTnLst>
        </p:cTn>
      </p:par>
    </p:tnLst>
    <p:bldLst>
      <p:bldP spid="6" grpId="0" animBg="1"/>
      <p:bldP spid="9" grpId="0" animBg="1"/>
      <p:bldP spid="10" grpId="0" animBg="1"/>
      <p:bldP spid="11" grpId="0" animBg="1"/>
      <p:bldP spid="13" grpId="0" animBg="1"/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="" xmlns:a16="http://schemas.microsoft.com/office/drawing/2014/main" id="{DC3EB25E-53A5-D349-A80A-0C8402CC8745}"/>
              </a:ext>
            </a:extLst>
          </p:cNvPr>
          <p:cNvSpPr txBox="1"/>
          <p:nvPr/>
        </p:nvSpPr>
        <p:spPr>
          <a:xfrm>
            <a:off x="962991" y="2236366"/>
            <a:ext cx="431026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15000" dirty="0" smtClean="0">
                <a:solidFill>
                  <a:schemeClr val="bg1"/>
                </a:solidFill>
              </a:rPr>
              <a:t>因果</a:t>
            </a:r>
            <a:endParaRPr lang="ja-JP" altLang="en-US" sz="15000" dirty="0">
              <a:solidFill>
                <a:schemeClr val="bg1"/>
              </a:solidFill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="" xmlns:a16="http://schemas.microsoft.com/office/drawing/2014/main" id="{EE9DD464-436C-B547-82F0-CBF7B80E0E3C}"/>
              </a:ext>
            </a:extLst>
          </p:cNvPr>
          <p:cNvSpPr txBox="1"/>
          <p:nvPr/>
        </p:nvSpPr>
        <p:spPr>
          <a:xfrm>
            <a:off x="1531454" y="1664291"/>
            <a:ext cx="3349295" cy="89255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thaiDist"/>
            <a:r>
              <a:rPr lang="ja-JP" altLang="en-US" sz="5200" dirty="0" smtClean="0">
                <a:solidFill>
                  <a:schemeClr val="bg1"/>
                </a:solidFill>
              </a:rPr>
              <a:t>いん　 が</a:t>
            </a:r>
            <a:endParaRPr lang="ja-JP" altLang="en-US" sz="5200" dirty="0">
              <a:solidFill>
                <a:schemeClr val="bg1"/>
              </a:solidFill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="" xmlns:a16="http://schemas.microsoft.com/office/drawing/2014/main" id="{2948B890-56D3-B04C-955A-7775CCECEBF8}"/>
              </a:ext>
            </a:extLst>
          </p:cNvPr>
          <p:cNvSpPr txBox="1"/>
          <p:nvPr/>
        </p:nvSpPr>
        <p:spPr>
          <a:xfrm>
            <a:off x="4880992" y="2274352"/>
            <a:ext cx="431026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15000" dirty="0" smtClean="0">
                <a:solidFill>
                  <a:schemeClr val="bg1"/>
                </a:solidFill>
              </a:rPr>
              <a:t>応報</a:t>
            </a:r>
            <a:endParaRPr lang="ja-JP" altLang="en-US" sz="15000" dirty="0">
              <a:solidFill>
                <a:schemeClr val="bg1"/>
              </a:solidFill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="" xmlns:a16="http://schemas.microsoft.com/office/drawing/2014/main" id="{F75876A9-D6E4-2C47-B8F7-C5C106352FCF}"/>
              </a:ext>
            </a:extLst>
          </p:cNvPr>
          <p:cNvSpPr txBox="1"/>
          <p:nvPr/>
        </p:nvSpPr>
        <p:spPr>
          <a:xfrm>
            <a:off x="5241032" y="1664291"/>
            <a:ext cx="4001883" cy="89255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thaiDist"/>
            <a:r>
              <a:rPr lang="ja-JP" altLang="en-US" sz="5200" dirty="0" smtClean="0">
                <a:solidFill>
                  <a:schemeClr val="bg1"/>
                </a:solidFill>
              </a:rPr>
              <a:t>おう　　ほう</a:t>
            </a:r>
            <a:endParaRPr lang="ja-JP" altLang="en-US" sz="5200" dirty="0">
              <a:solidFill>
                <a:schemeClr val="bg1"/>
              </a:solidFill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="" xmlns:a16="http://schemas.microsoft.com/office/drawing/2014/main" id="{EE2D5026-87E1-404F-8DC7-646E98F60AFF}"/>
              </a:ext>
            </a:extLst>
          </p:cNvPr>
          <p:cNvSpPr txBox="1"/>
          <p:nvPr/>
        </p:nvSpPr>
        <p:spPr>
          <a:xfrm>
            <a:off x="879061" y="4944650"/>
            <a:ext cx="8147879" cy="1323439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4000" dirty="0"/>
              <a:t>善い行いや悪い行いをすると、それに応じた報いがある</a:t>
            </a:r>
            <a:r>
              <a:rPr lang="ja-JP" altLang="en-US" sz="4000" dirty="0" smtClean="0"/>
              <a:t>という</a:t>
            </a:r>
            <a:r>
              <a:rPr lang="ja-JP" altLang="en-US" sz="4000" dirty="0"/>
              <a:t>こと。</a:t>
            </a:r>
            <a:endParaRPr lang="ja-JP" altLang="en-US" sz="39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362857" y="359886"/>
            <a:ext cx="7398229" cy="58477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四字熟語の後半の二文字を答えましょう。</a:t>
            </a:r>
            <a:endParaRPr kumimoji="1" lang="ja-JP" altLang="en-US" sz="3200" dirty="0"/>
          </a:p>
        </p:txBody>
      </p:sp>
      <p:sp>
        <p:nvSpPr>
          <p:cNvPr id="9" name="正方形/長方形 8"/>
          <p:cNvSpPr/>
          <p:nvPr/>
        </p:nvSpPr>
        <p:spPr>
          <a:xfrm>
            <a:off x="5025008" y="2555161"/>
            <a:ext cx="1800000" cy="1800000"/>
          </a:xfrm>
          <a:prstGeom prst="rect">
            <a:avLst/>
          </a:prstGeom>
          <a:solidFill>
            <a:srgbClr val="008E4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6969224" y="2560131"/>
            <a:ext cx="1800000" cy="1800000"/>
          </a:xfrm>
          <a:prstGeom prst="rect">
            <a:avLst/>
          </a:prstGeom>
          <a:solidFill>
            <a:srgbClr val="008E4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5025008" y="1700808"/>
            <a:ext cx="1800000" cy="720000"/>
          </a:xfrm>
          <a:prstGeom prst="rect">
            <a:avLst/>
          </a:prstGeom>
          <a:solidFill>
            <a:srgbClr val="008E40"/>
          </a:solidFill>
          <a:ln w="57150">
            <a:solidFill>
              <a:srgbClr val="008E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6969224" y="1700808"/>
            <a:ext cx="1800000" cy="720000"/>
          </a:xfrm>
          <a:prstGeom prst="rect">
            <a:avLst/>
          </a:prstGeom>
          <a:solidFill>
            <a:srgbClr val="008E40"/>
          </a:solidFill>
          <a:ln w="57150">
            <a:solidFill>
              <a:srgbClr val="008E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星 6 13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５</a:t>
            </a:r>
            <a:endParaRPr kumimoji="1" lang="ja-JP" altLang="en-US" sz="1600" dirty="0">
              <a:solidFill>
                <a:schemeClr val="tx1"/>
              </a:solidFill>
            </a:endParaRPr>
          </a:p>
        </p:txBody>
      </p:sp>
      <p:pic>
        <p:nvPicPr>
          <p:cNvPr id="15" name="カウントダウンタイマー５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235070" y="1169329"/>
            <a:ext cx="1127787" cy="845840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5274571" y="981161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466564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xit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xit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30" fill="hold" display="0">
                  <p:stCondLst>
                    <p:cond delay="indefinite"/>
                  </p:stCondLst>
                </p:cTn>
                <p:tgtEl>
                  <p:spTgt spid="15"/>
                </p:tgtEl>
              </p:cMediaNode>
            </p:video>
          </p:childTnLst>
        </p:cTn>
      </p:par>
    </p:tnLst>
    <p:bldLst>
      <p:bldP spid="6" grpId="0" animBg="1"/>
      <p:bldP spid="9" grpId="0" animBg="1"/>
      <p:bldP spid="10" grpId="0" animBg="1"/>
      <p:bldP spid="11" grpId="0" animBg="1"/>
      <p:bldP spid="13" grpId="0" animBg="1"/>
      <p:bldP spid="1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="" xmlns:a16="http://schemas.microsoft.com/office/drawing/2014/main" id="{DC3EB25E-53A5-D349-A80A-0C8402CC8745}"/>
              </a:ext>
            </a:extLst>
          </p:cNvPr>
          <p:cNvSpPr txBox="1"/>
          <p:nvPr/>
        </p:nvSpPr>
        <p:spPr>
          <a:xfrm>
            <a:off x="962991" y="2236366"/>
            <a:ext cx="431026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15000" dirty="0" smtClean="0">
                <a:solidFill>
                  <a:schemeClr val="bg1"/>
                </a:solidFill>
              </a:rPr>
              <a:t>右往</a:t>
            </a:r>
            <a:endParaRPr lang="ja-JP" altLang="en-US" sz="15000" dirty="0">
              <a:solidFill>
                <a:schemeClr val="bg1"/>
              </a:solidFill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="" xmlns:a16="http://schemas.microsoft.com/office/drawing/2014/main" id="{EE9DD464-436C-B547-82F0-CBF7B80E0E3C}"/>
              </a:ext>
            </a:extLst>
          </p:cNvPr>
          <p:cNvSpPr txBox="1"/>
          <p:nvPr/>
        </p:nvSpPr>
        <p:spPr>
          <a:xfrm>
            <a:off x="1531454" y="1664291"/>
            <a:ext cx="3349295" cy="89255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thaiDist"/>
            <a:r>
              <a:rPr lang="ja-JP" altLang="en-US" sz="5200" dirty="0" smtClean="0">
                <a:solidFill>
                  <a:schemeClr val="bg1"/>
                </a:solidFill>
              </a:rPr>
              <a:t>う　　　おう</a:t>
            </a:r>
            <a:endParaRPr lang="ja-JP" altLang="en-US" sz="5200" dirty="0">
              <a:solidFill>
                <a:schemeClr val="bg1"/>
              </a:solidFill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="" xmlns:a16="http://schemas.microsoft.com/office/drawing/2014/main" id="{2948B890-56D3-B04C-955A-7775CCECEBF8}"/>
              </a:ext>
            </a:extLst>
          </p:cNvPr>
          <p:cNvSpPr txBox="1"/>
          <p:nvPr/>
        </p:nvSpPr>
        <p:spPr>
          <a:xfrm>
            <a:off x="4880992" y="2274352"/>
            <a:ext cx="431026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15000" dirty="0" smtClean="0">
                <a:solidFill>
                  <a:schemeClr val="bg1"/>
                </a:solidFill>
              </a:rPr>
              <a:t>左往</a:t>
            </a:r>
            <a:endParaRPr lang="ja-JP" altLang="en-US" sz="15000" dirty="0">
              <a:solidFill>
                <a:schemeClr val="bg1"/>
              </a:solidFill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="" xmlns:a16="http://schemas.microsoft.com/office/drawing/2014/main" id="{F75876A9-D6E4-2C47-B8F7-C5C106352FCF}"/>
              </a:ext>
            </a:extLst>
          </p:cNvPr>
          <p:cNvSpPr txBox="1"/>
          <p:nvPr/>
        </p:nvSpPr>
        <p:spPr>
          <a:xfrm>
            <a:off x="5241032" y="1664291"/>
            <a:ext cx="4001883" cy="89255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thaiDist"/>
            <a:r>
              <a:rPr lang="ja-JP" altLang="en-US" sz="5200" dirty="0" smtClean="0">
                <a:solidFill>
                  <a:schemeClr val="bg1"/>
                </a:solidFill>
              </a:rPr>
              <a:t>　さ　　おう</a:t>
            </a:r>
            <a:endParaRPr lang="ja-JP" altLang="en-US" sz="5200" dirty="0">
              <a:solidFill>
                <a:schemeClr val="bg1"/>
              </a:solidFill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="" xmlns:a16="http://schemas.microsoft.com/office/drawing/2014/main" id="{EE2D5026-87E1-404F-8DC7-646E98F60AFF}"/>
              </a:ext>
            </a:extLst>
          </p:cNvPr>
          <p:cNvSpPr txBox="1"/>
          <p:nvPr/>
        </p:nvSpPr>
        <p:spPr>
          <a:xfrm>
            <a:off x="879061" y="4944650"/>
            <a:ext cx="8147879" cy="1323439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4000" dirty="0"/>
              <a:t>うろたえ混乱して、あちらこちらに動き回ること。</a:t>
            </a:r>
            <a:endParaRPr lang="ja-JP" altLang="en-US" sz="39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362857" y="359886"/>
            <a:ext cx="7398229" cy="58477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四字熟語の後半の二文字を答えましょう。</a:t>
            </a:r>
            <a:endParaRPr kumimoji="1" lang="ja-JP" altLang="en-US" sz="3200" dirty="0"/>
          </a:p>
        </p:txBody>
      </p:sp>
      <p:sp>
        <p:nvSpPr>
          <p:cNvPr id="9" name="正方形/長方形 8"/>
          <p:cNvSpPr/>
          <p:nvPr/>
        </p:nvSpPr>
        <p:spPr>
          <a:xfrm>
            <a:off x="5025008" y="2555161"/>
            <a:ext cx="1800000" cy="1800000"/>
          </a:xfrm>
          <a:prstGeom prst="rect">
            <a:avLst/>
          </a:prstGeom>
          <a:solidFill>
            <a:srgbClr val="008E4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6969224" y="2560131"/>
            <a:ext cx="1800000" cy="1800000"/>
          </a:xfrm>
          <a:prstGeom prst="rect">
            <a:avLst/>
          </a:prstGeom>
          <a:solidFill>
            <a:srgbClr val="008E4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5025008" y="1700808"/>
            <a:ext cx="1800000" cy="720000"/>
          </a:xfrm>
          <a:prstGeom prst="rect">
            <a:avLst/>
          </a:prstGeom>
          <a:solidFill>
            <a:srgbClr val="008E40"/>
          </a:solidFill>
          <a:ln w="57150">
            <a:solidFill>
              <a:srgbClr val="008E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6969224" y="1700808"/>
            <a:ext cx="1800000" cy="720000"/>
          </a:xfrm>
          <a:prstGeom prst="rect">
            <a:avLst/>
          </a:prstGeom>
          <a:solidFill>
            <a:srgbClr val="008E40"/>
          </a:solidFill>
          <a:ln w="57150">
            <a:solidFill>
              <a:srgbClr val="008E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星 6 13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６</a:t>
            </a:r>
            <a:endParaRPr kumimoji="1" lang="ja-JP" altLang="en-US" sz="1600" dirty="0">
              <a:solidFill>
                <a:schemeClr val="tx1"/>
              </a:solidFill>
            </a:endParaRPr>
          </a:p>
        </p:txBody>
      </p:sp>
      <p:pic>
        <p:nvPicPr>
          <p:cNvPr id="15" name="カウントダウンタイマー５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235070" y="1169329"/>
            <a:ext cx="1127787" cy="845840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5274571" y="981161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312138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xit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xit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30" fill="hold" display="0">
                  <p:stCondLst>
                    <p:cond delay="indefinite"/>
                  </p:stCondLst>
                </p:cTn>
                <p:tgtEl>
                  <p:spTgt spid="15"/>
                </p:tgtEl>
              </p:cMediaNode>
            </p:video>
          </p:childTnLst>
        </p:cTn>
      </p:par>
    </p:tnLst>
    <p:bldLst>
      <p:bldP spid="6" grpId="0" animBg="1"/>
      <p:bldP spid="9" grpId="0" animBg="1"/>
      <p:bldP spid="10" grpId="0" animBg="1"/>
      <p:bldP spid="11" grpId="0" animBg="1"/>
      <p:bldP spid="13" grpId="0" animBg="1"/>
      <p:bldP spid="1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="" xmlns:a16="http://schemas.microsoft.com/office/drawing/2014/main" id="{DC3EB25E-53A5-D349-A80A-0C8402CC8745}"/>
              </a:ext>
            </a:extLst>
          </p:cNvPr>
          <p:cNvSpPr txBox="1"/>
          <p:nvPr/>
        </p:nvSpPr>
        <p:spPr>
          <a:xfrm>
            <a:off x="962991" y="2236366"/>
            <a:ext cx="431026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15000" dirty="0" smtClean="0">
                <a:solidFill>
                  <a:schemeClr val="bg1"/>
                </a:solidFill>
              </a:rPr>
              <a:t>海千</a:t>
            </a:r>
            <a:endParaRPr lang="ja-JP" altLang="en-US" sz="15000" dirty="0">
              <a:solidFill>
                <a:schemeClr val="bg1"/>
              </a:solidFill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="" xmlns:a16="http://schemas.microsoft.com/office/drawing/2014/main" id="{EE9DD464-436C-B547-82F0-CBF7B80E0E3C}"/>
              </a:ext>
            </a:extLst>
          </p:cNvPr>
          <p:cNvSpPr txBox="1"/>
          <p:nvPr/>
        </p:nvSpPr>
        <p:spPr>
          <a:xfrm>
            <a:off x="1531454" y="1664291"/>
            <a:ext cx="3349295" cy="89255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thaiDist"/>
            <a:r>
              <a:rPr lang="ja-JP" altLang="en-US" sz="5200" dirty="0" smtClean="0">
                <a:solidFill>
                  <a:schemeClr val="bg1"/>
                </a:solidFill>
              </a:rPr>
              <a:t>うみ　せん</a:t>
            </a:r>
            <a:endParaRPr lang="ja-JP" altLang="en-US" sz="5200" dirty="0">
              <a:solidFill>
                <a:schemeClr val="bg1"/>
              </a:solidFill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="" xmlns:a16="http://schemas.microsoft.com/office/drawing/2014/main" id="{2948B890-56D3-B04C-955A-7775CCECEBF8}"/>
              </a:ext>
            </a:extLst>
          </p:cNvPr>
          <p:cNvSpPr txBox="1"/>
          <p:nvPr/>
        </p:nvSpPr>
        <p:spPr>
          <a:xfrm>
            <a:off x="4880992" y="2274352"/>
            <a:ext cx="431026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15000" dirty="0" smtClean="0">
                <a:solidFill>
                  <a:schemeClr val="bg1"/>
                </a:solidFill>
              </a:rPr>
              <a:t>山千</a:t>
            </a:r>
            <a:endParaRPr lang="ja-JP" altLang="en-US" sz="15000" dirty="0">
              <a:solidFill>
                <a:schemeClr val="bg1"/>
              </a:solidFill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="" xmlns:a16="http://schemas.microsoft.com/office/drawing/2014/main" id="{F75876A9-D6E4-2C47-B8F7-C5C106352FCF}"/>
              </a:ext>
            </a:extLst>
          </p:cNvPr>
          <p:cNvSpPr txBox="1"/>
          <p:nvPr/>
        </p:nvSpPr>
        <p:spPr>
          <a:xfrm>
            <a:off x="5097016" y="1664291"/>
            <a:ext cx="4001883" cy="89255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thaiDist"/>
            <a:r>
              <a:rPr lang="ja-JP" altLang="en-US" sz="5200" dirty="0" smtClean="0">
                <a:solidFill>
                  <a:schemeClr val="bg1"/>
                </a:solidFill>
              </a:rPr>
              <a:t>やま　　せん</a:t>
            </a:r>
            <a:endParaRPr lang="ja-JP" altLang="en-US" sz="5200" dirty="0">
              <a:solidFill>
                <a:schemeClr val="bg1"/>
              </a:solidFill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="" xmlns:a16="http://schemas.microsoft.com/office/drawing/2014/main" id="{EE2D5026-87E1-404F-8DC7-646E98F60AFF}"/>
              </a:ext>
            </a:extLst>
          </p:cNvPr>
          <p:cNvSpPr txBox="1"/>
          <p:nvPr/>
        </p:nvSpPr>
        <p:spPr>
          <a:xfrm>
            <a:off x="879061" y="4653136"/>
            <a:ext cx="8147879" cy="1923604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4000" dirty="0"/>
              <a:t>長年さまざまなことを経験して、ずるがしこく、</a:t>
            </a:r>
            <a:r>
              <a:rPr lang="ja-JP" altLang="en-US" sz="4000" dirty="0" smtClean="0"/>
              <a:t>したたかに</a:t>
            </a:r>
            <a:r>
              <a:rPr lang="ja-JP" altLang="en-US" sz="4000" dirty="0"/>
              <a:t>なっている人のこと。</a:t>
            </a:r>
            <a:endParaRPr lang="ja-JP" altLang="en-US" sz="39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362857" y="359886"/>
            <a:ext cx="7398229" cy="58477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四字熟語の後半の二文字を答えましょう。</a:t>
            </a:r>
            <a:endParaRPr kumimoji="1" lang="ja-JP" altLang="en-US" sz="3200" dirty="0"/>
          </a:p>
        </p:txBody>
      </p:sp>
      <p:sp>
        <p:nvSpPr>
          <p:cNvPr id="9" name="正方形/長方形 8"/>
          <p:cNvSpPr/>
          <p:nvPr/>
        </p:nvSpPr>
        <p:spPr>
          <a:xfrm>
            <a:off x="5025008" y="2555161"/>
            <a:ext cx="1800000" cy="1800000"/>
          </a:xfrm>
          <a:prstGeom prst="rect">
            <a:avLst/>
          </a:prstGeom>
          <a:solidFill>
            <a:srgbClr val="008E4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6969224" y="2560131"/>
            <a:ext cx="1800000" cy="1800000"/>
          </a:xfrm>
          <a:prstGeom prst="rect">
            <a:avLst/>
          </a:prstGeom>
          <a:solidFill>
            <a:srgbClr val="008E4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5025008" y="1700808"/>
            <a:ext cx="1800000" cy="720000"/>
          </a:xfrm>
          <a:prstGeom prst="rect">
            <a:avLst/>
          </a:prstGeom>
          <a:solidFill>
            <a:srgbClr val="008E40"/>
          </a:solidFill>
          <a:ln w="57150">
            <a:solidFill>
              <a:srgbClr val="008E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6969224" y="1700808"/>
            <a:ext cx="1800000" cy="720000"/>
          </a:xfrm>
          <a:prstGeom prst="rect">
            <a:avLst/>
          </a:prstGeom>
          <a:solidFill>
            <a:srgbClr val="008E40"/>
          </a:solidFill>
          <a:ln w="57150">
            <a:solidFill>
              <a:srgbClr val="008E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星 6 13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７</a:t>
            </a:r>
            <a:endParaRPr kumimoji="1" lang="ja-JP" altLang="en-US" sz="1600" dirty="0">
              <a:solidFill>
                <a:schemeClr val="tx1"/>
              </a:solidFill>
            </a:endParaRPr>
          </a:p>
        </p:txBody>
      </p:sp>
      <p:pic>
        <p:nvPicPr>
          <p:cNvPr id="15" name="カウントダウンタイマー５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235070" y="1169329"/>
            <a:ext cx="1127787" cy="845840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5274571" y="981161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104221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xit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xit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30" fill="hold" display="0">
                  <p:stCondLst>
                    <p:cond delay="indefinite"/>
                  </p:stCondLst>
                </p:cTn>
                <p:tgtEl>
                  <p:spTgt spid="15"/>
                </p:tgtEl>
              </p:cMediaNode>
            </p:video>
          </p:childTnLst>
        </p:cTn>
      </p:par>
    </p:tnLst>
    <p:bldLst>
      <p:bldP spid="6" grpId="0" animBg="1"/>
      <p:bldP spid="9" grpId="0" animBg="1"/>
      <p:bldP spid="10" grpId="0" animBg="1"/>
      <p:bldP spid="11" grpId="0" animBg="1"/>
      <p:bldP spid="13" grpId="0" animBg="1"/>
      <p:bldP spid="1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="" xmlns:a16="http://schemas.microsoft.com/office/drawing/2014/main" id="{DC3EB25E-53A5-D349-A80A-0C8402CC8745}"/>
              </a:ext>
            </a:extLst>
          </p:cNvPr>
          <p:cNvSpPr txBox="1"/>
          <p:nvPr/>
        </p:nvSpPr>
        <p:spPr>
          <a:xfrm>
            <a:off x="962991" y="2236366"/>
            <a:ext cx="431026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15000" dirty="0" smtClean="0">
                <a:solidFill>
                  <a:schemeClr val="bg1"/>
                </a:solidFill>
              </a:rPr>
              <a:t>岡目</a:t>
            </a:r>
            <a:endParaRPr lang="ja-JP" altLang="en-US" sz="15000" dirty="0">
              <a:solidFill>
                <a:schemeClr val="bg1"/>
              </a:solidFill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="" xmlns:a16="http://schemas.microsoft.com/office/drawing/2014/main" id="{EE9DD464-436C-B547-82F0-CBF7B80E0E3C}"/>
              </a:ext>
            </a:extLst>
          </p:cNvPr>
          <p:cNvSpPr txBox="1"/>
          <p:nvPr/>
        </p:nvSpPr>
        <p:spPr>
          <a:xfrm>
            <a:off x="1531454" y="1664291"/>
            <a:ext cx="3349295" cy="89255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thaiDist"/>
            <a:r>
              <a:rPr lang="ja-JP" altLang="en-US" sz="5200" dirty="0" smtClean="0">
                <a:solidFill>
                  <a:schemeClr val="bg1"/>
                </a:solidFill>
              </a:rPr>
              <a:t>おか　 め</a:t>
            </a:r>
            <a:endParaRPr lang="ja-JP" altLang="en-US" sz="5200" dirty="0">
              <a:solidFill>
                <a:schemeClr val="bg1"/>
              </a:solidFill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="" xmlns:a16="http://schemas.microsoft.com/office/drawing/2014/main" id="{2948B890-56D3-B04C-955A-7775CCECEBF8}"/>
              </a:ext>
            </a:extLst>
          </p:cNvPr>
          <p:cNvSpPr txBox="1"/>
          <p:nvPr/>
        </p:nvSpPr>
        <p:spPr>
          <a:xfrm>
            <a:off x="4880992" y="2274352"/>
            <a:ext cx="431026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15000" dirty="0" smtClean="0">
                <a:solidFill>
                  <a:schemeClr val="bg1"/>
                </a:solidFill>
              </a:rPr>
              <a:t>八目</a:t>
            </a:r>
            <a:endParaRPr lang="ja-JP" altLang="en-US" sz="15000" dirty="0">
              <a:solidFill>
                <a:schemeClr val="bg1"/>
              </a:solidFill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="" xmlns:a16="http://schemas.microsoft.com/office/drawing/2014/main" id="{F75876A9-D6E4-2C47-B8F7-C5C106352FCF}"/>
              </a:ext>
            </a:extLst>
          </p:cNvPr>
          <p:cNvSpPr txBox="1"/>
          <p:nvPr/>
        </p:nvSpPr>
        <p:spPr>
          <a:xfrm>
            <a:off x="5241032" y="1664291"/>
            <a:ext cx="4001883" cy="89255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thaiDist"/>
            <a:r>
              <a:rPr lang="ja-JP" altLang="en-US" sz="5200" dirty="0" smtClean="0">
                <a:solidFill>
                  <a:schemeClr val="bg1"/>
                </a:solidFill>
              </a:rPr>
              <a:t>はち　　もく</a:t>
            </a:r>
            <a:endParaRPr lang="ja-JP" altLang="en-US" sz="5200" dirty="0">
              <a:solidFill>
                <a:schemeClr val="bg1"/>
              </a:solidFill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="" xmlns:a16="http://schemas.microsoft.com/office/drawing/2014/main" id="{EE2D5026-87E1-404F-8DC7-646E98F60AFF}"/>
              </a:ext>
            </a:extLst>
          </p:cNvPr>
          <p:cNvSpPr txBox="1"/>
          <p:nvPr/>
        </p:nvSpPr>
        <p:spPr>
          <a:xfrm>
            <a:off x="879061" y="4653136"/>
            <a:ext cx="8147879" cy="1923604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4000" dirty="0"/>
              <a:t>関係のない第三者のほうが、当事者よりも物事を正しく</a:t>
            </a:r>
            <a:r>
              <a:rPr lang="ja-JP" altLang="en-US" sz="4000" dirty="0" smtClean="0"/>
              <a:t>判断</a:t>
            </a:r>
            <a:r>
              <a:rPr lang="ja-JP" altLang="en-US" sz="4000" dirty="0"/>
              <a:t>できるということ。</a:t>
            </a:r>
            <a:endParaRPr lang="ja-JP" altLang="en-US" sz="39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362857" y="359886"/>
            <a:ext cx="7398229" cy="58477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四字熟語の後半の二文字を答えましょう。</a:t>
            </a:r>
            <a:endParaRPr kumimoji="1" lang="ja-JP" altLang="en-US" sz="3200" dirty="0"/>
          </a:p>
        </p:txBody>
      </p:sp>
      <p:sp>
        <p:nvSpPr>
          <p:cNvPr id="9" name="正方形/長方形 8"/>
          <p:cNvSpPr/>
          <p:nvPr/>
        </p:nvSpPr>
        <p:spPr>
          <a:xfrm>
            <a:off x="5025008" y="2555161"/>
            <a:ext cx="1800000" cy="1800000"/>
          </a:xfrm>
          <a:prstGeom prst="rect">
            <a:avLst/>
          </a:prstGeom>
          <a:solidFill>
            <a:srgbClr val="008E4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6969224" y="2560131"/>
            <a:ext cx="1800000" cy="1800000"/>
          </a:xfrm>
          <a:prstGeom prst="rect">
            <a:avLst/>
          </a:prstGeom>
          <a:solidFill>
            <a:srgbClr val="008E4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5025008" y="1700808"/>
            <a:ext cx="1800000" cy="720000"/>
          </a:xfrm>
          <a:prstGeom prst="rect">
            <a:avLst/>
          </a:prstGeom>
          <a:solidFill>
            <a:srgbClr val="008E40"/>
          </a:solidFill>
          <a:ln w="57150">
            <a:solidFill>
              <a:srgbClr val="008E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6969224" y="1700808"/>
            <a:ext cx="1800000" cy="720000"/>
          </a:xfrm>
          <a:prstGeom prst="rect">
            <a:avLst/>
          </a:prstGeom>
          <a:solidFill>
            <a:srgbClr val="008E40"/>
          </a:solidFill>
          <a:ln w="57150">
            <a:solidFill>
              <a:srgbClr val="008E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星 6 13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８</a:t>
            </a:r>
            <a:endParaRPr kumimoji="1" lang="ja-JP" altLang="en-US" sz="1600" dirty="0">
              <a:solidFill>
                <a:schemeClr val="tx1"/>
              </a:solidFill>
            </a:endParaRPr>
          </a:p>
        </p:txBody>
      </p:sp>
      <p:pic>
        <p:nvPicPr>
          <p:cNvPr id="15" name="カウントダウンタイマー５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235070" y="1169329"/>
            <a:ext cx="1127787" cy="845840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5274571" y="981161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067183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xit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xit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30" fill="hold" display="0">
                  <p:stCondLst>
                    <p:cond delay="indefinite"/>
                  </p:stCondLst>
                </p:cTn>
                <p:tgtEl>
                  <p:spTgt spid="15"/>
                </p:tgtEl>
              </p:cMediaNode>
            </p:video>
          </p:childTnLst>
        </p:cTn>
      </p:par>
    </p:tnLst>
    <p:bldLst>
      <p:bldP spid="6" grpId="0" animBg="1"/>
      <p:bldP spid="9" grpId="0" animBg="1"/>
      <p:bldP spid="10" grpId="0" animBg="1"/>
      <p:bldP spid="11" grpId="0" animBg="1"/>
      <p:bldP spid="13" grpId="0" animBg="1"/>
      <p:bldP spid="1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heme/theme1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FFFF66"/>
        </a:solidFill>
        <a:ln>
          <a:solidFill>
            <a:schemeClr val="tx1"/>
          </a:solidFill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4563</TotalTime>
  <Words>499</Words>
  <Application>Microsoft Office PowerPoint</Application>
  <PresentationFormat>A4 210 x 297 mm</PresentationFormat>
  <Paragraphs>126</Paragraphs>
  <Slides>16</Slides>
  <Notes>1</Notes>
  <HiddenSlides>0</HiddenSlides>
  <MMClips>15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16</vt:i4>
      </vt:variant>
    </vt:vector>
  </HeadingPairs>
  <TitlesOfParts>
    <vt:vector size="23" baseType="lpstr">
      <vt:lpstr>AR P教科書体M</vt:lpstr>
      <vt:lpstr>ＭＳ Ｐゴシック</vt:lpstr>
      <vt:lpstr>ＭＳ Ｐ明朝</vt:lpstr>
      <vt:lpstr>Arial</vt:lpstr>
      <vt:lpstr>Calibri</vt:lpstr>
      <vt:lpstr>Calibri Light</vt:lpstr>
      <vt:lpstr>デザインの設定</vt:lpstr>
      <vt:lpstr>小学生 四字熟語クイズ Part２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小泉 浩</dc:creator>
  <cp:lastModifiedBy>小泉 浩</cp:lastModifiedBy>
  <cp:revision>308</cp:revision>
  <dcterms:created xsi:type="dcterms:W3CDTF">2008-01-09T07:37:16Z</dcterms:created>
  <dcterms:modified xsi:type="dcterms:W3CDTF">2020-06-15T05:23:58Z</dcterms:modified>
</cp:coreProperties>
</file>