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8"/>
  </p:notesMasterIdLst>
  <p:sldIdLst>
    <p:sldId id="258" r:id="rId2"/>
    <p:sldId id="264" r:id="rId3"/>
    <p:sldId id="274" r:id="rId4"/>
    <p:sldId id="275" r:id="rId5"/>
    <p:sldId id="277" r:id="rId6"/>
    <p:sldId id="278" r:id="rId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  <p:embeddedFont>
      <p:font typeface="HG丸ｺﾞｼｯｸM-PRO" panose="020F0600000000000000" pitchFamily="50" charset="-128"/>
      <p:regular r:id="rId13"/>
    </p:embeddedFont>
    <p:embeddedFont>
      <p:font typeface="AR P丸ゴシック体E" panose="020F0900000000000000" pitchFamily="50" charset="-128"/>
      <p:regular r:id="rId14"/>
    </p:embeddedFont>
    <p:embeddedFont>
      <p:font typeface="AR P教科書体M" panose="03000600000000000000" pitchFamily="66" charset="-128"/>
      <p:regular r:id="rId15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DAA600"/>
    <a:srgbClr val="AC8300"/>
    <a:srgbClr val="D09E00"/>
    <a:srgbClr val="E6AF00"/>
    <a:srgbClr val="CBBE9A"/>
    <a:srgbClr val="FCECC0"/>
    <a:srgbClr val="FF99FF"/>
    <a:srgbClr val="FFFF99"/>
    <a:srgbClr val="00B8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78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7203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84263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79054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73125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0716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290079"/>
            <a:ext cx="8579296" cy="2272648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>
            <a:scene3d>
              <a:camera prst="isometricRightUp"/>
              <a:lightRig rig="threePt" dir="t"/>
            </a:scene3d>
          </a:bodyPr>
          <a:lstStyle/>
          <a:p>
            <a:r>
              <a:rPr kumimoji="1"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4</a:t>
            </a:r>
            <a:r>
              <a:rPr kumimoji="1"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年生算数</a:t>
            </a:r>
            <a:r>
              <a:rPr lang="en-US" altLang="ja-JP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kumimoji="1" lang="ja-JP" alt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立方体と直方体</a:t>
            </a:r>
            <a:endParaRPr kumimoji="1" lang="ja-JP" alt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528638" y="2742759"/>
            <a:ext cx="8229600" cy="1138138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面や辺の垂直、平行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5" name="直方体 34"/>
          <p:cNvSpPr>
            <a:spLocks noChangeAspect="1"/>
          </p:cNvSpPr>
          <p:nvPr/>
        </p:nvSpPr>
        <p:spPr>
          <a:xfrm>
            <a:off x="1043608" y="4078089"/>
            <a:ext cx="2158088" cy="2158088"/>
          </a:xfrm>
          <a:prstGeom prst="cube">
            <a:avLst>
              <a:gd name="adj" fmla="val 32987"/>
            </a:avLst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直方体 35"/>
          <p:cNvSpPr>
            <a:spLocks noChangeAspect="1"/>
          </p:cNvSpPr>
          <p:nvPr/>
        </p:nvSpPr>
        <p:spPr>
          <a:xfrm>
            <a:off x="4139952" y="4060929"/>
            <a:ext cx="3528392" cy="2158088"/>
          </a:xfrm>
          <a:prstGeom prst="cube">
            <a:avLst>
              <a:gd name="adj" fmla="val 32987"/>
            </a:avLst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4" name="直線コネクタ 3"/>
          <p:cNvCxnSpPr/>
          <p:nvPr/>
        </p:nvCxnSpPr>
        <p:spPr>
          <a:xfrm>
            <a:off x="1763688" y="4078089"/>
            <a:ext cx="0" cy="144000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1763688" y="5532603"/>
            <a:ext cx="1440000" cy="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 flipH="1">
            <a:off x="1043608" y="5532603"/>
            <a:ext cx="720080" cy="68641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4857959" y="4049737"/>
            <a:ext cx="0" cy="144000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4857958" y="5504251"/>
            <a:ext cx="2808000" cy="1383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flipH="1">
            <a:off x="4137879" y="5504251"/>
            <a:ext cx="720080" cy="68641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平行四辺形 65"/>
          <p:cNvSpPr/>
          <p:nvPr/>
        </p:nvSpPr>
        <p:spPr>
          <a:xfrm rot="5400000" flipV="1">
            <a:off x="4395392" y="3262409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DAA600">
              <a:alpha val="84706"/>
            </a:srgbClr>
          </a:solidFill>
          <a:ln w="28575"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7" name="平行四辺形 66"/>
          <p:cNvSpPr/>
          <p:nvPr/>
        </p:nvSpPr>
        <p:spPr>
          <a:xfrm>
            <a:off x="5111684" y="3986632"/>
            <a:ext cx="3538763" cy="709100"/>
          </a:xfrm>
          <a:prstGeom prst="parallelogram">
            <a:avLst>
              <a:gd name="adj" fmla="val 102839"/>
            </a:avLst>
          </a:prstGeom>
          <a:solidFill>
            <a:srgbClr val="FFC000">
              <a:alpha val="75000"/>
            </a:srgbClr>
          </a:solidFill>
          <a:ln w="28575" cap="rnd"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2" name="グループ化 1"/>
          <p:cNvGrpSpPr/>
          <p:nvPr/>
        </p:nvGrpSpPr>
        <p:grpSpPr>
          <a:xfrm>
            <a:off x="5116249" y="2531217"/>
            <a:ext cx="3530465" cy="2169280"/>
            <a:chOff x="4281895" y="1975146"/>
            <a:chExt cx="3530465" cy="2169280"/>
          </a:xfrm>
          <a:solidFill>
            <a:schemeClr val="bg1">
              <a:alpha val="25000"/>
            </a:schemeClr>
          </a:solidFill>
        </p:grpSpPr>
        <p:sp>
          <p:nvSpPr>
            <p:cNvPr id="32" name="直方体 31"/>
            <p:cNvSpPr>
              <a:spLocks noChangeAspect="1"/>
            </p:cNvSpPr>
            <p:nvPr/>
          </p:nvSpPr>
          <p:spPr>
            <a:xfrm>
              <a:off x="4283968" y="1986338"/>
              <a:ext cx="3528392" cy="2158088"/>
            </a:xfrm>
            <a:prstGeom prst="cube">
              <a:avLst>
                <a:gd name="adj" fmla="val 32987"/>
              </a:avLst>
            </a:prstGeom>
            <a:grpFill/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37" name="直線コネクタ 36"/>
            <p:cNvCxnSpPr/>
            <p:nvPr/>
          </p:nvCxnSpPr>
          <p:spPr>
            <a:xfrm>
              <a:off x="5001975" y="1975146"/>
              <a:ext cx="0" cy="144000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>
              <a:off x="5001974" y="3429660"/>
              <a:ext cx="2808000" cy="13838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>
            <a:xfrm flipH="1">
              <a:off x="4281895" y="3429660"/>
              <a:ext cx="720080" cy="686414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正方形/長方形 39"/>
          <p:cNvSpPr/>
          <p:nvPr/>
        </p:nvSpPr>
        <p:spPr>
          <a:xfrm>
            <a:off x="254919" y="260648"/>
            <a:ext cx="8709569" cy="584775"/>
          </a:xfrm>
          <a:prstGeom prst="rect">
            <a:avLst/>
          </a:prstGeom>
          <a:solidFill>
            <a:srgbClr val="FCECC0"/>
          </a:solidFill>
          <a:ln w="28575" cap="rnd">
            <a:solidFill>
              <a:schemeClr val="tx1"/>
            </a:solidFill>
            <a:bevel/>
          </a:ln>
        </p:spPr>
        <p:txBody>
          <a:bodyPr wrap="square">
            <a:spAutoFit/>
          </a:bodyPr>
          <a:lstStyle/>
          <a:p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直方体の面と面の交わり方やならび方を調べましょう。</a:t>
            </a:r>
            <a:endParaRPr lang="ja-JP" altLang="en-US" dirty="0"/>
          </a:p>
        </p:txBody>
      </p:sp>
      <p:sp>
        <p:nvSpPr>
          <p:cNvPr id="7" name="円/楕円 6"/>
          <p:cNvSpPr/>
          <p:nvPr/>
        </p:nvSpPr>
        <p:spPr>
          <a:xfrm>
            <a:off x="6508345" y="2712142"/>
            <a:ext cx="432048" cy="432048"/>
          </a:xfrm>
          <a:prstGeom prst="ellipse">
            <a:avLst/>
          </a:prstGeom>
          <a:noFill/>
          <a:ln w="12700">
            <a:solidFill>
              <a:schemeClr val="tx1"/>
            </a:solidFill>
            <a:miter lim="800000"/>
          </a:ln>
          <a:scene3d>
            <a:camera prst="orthographicFront">
              <a:rot lat="17999998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ysClr val="windowText" lastClr="000000"/>
                </a:solidFill>
              </a:rPr>
              <a:t>あ</a:t>
            </a:r>
            <a:endParaRPr kumimoji="1" lang="ja-JP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44" name="円/楕円 43"/>
          <p:cNvSpPr/>
          <p:nvPr/>
        </p:nvSpPr>
        <p:spPr>
          <a:xfrm>
            <a:off x="6508345" y="4161815"/>
            <a:ext cx="432048" cy="432048"/>
          </a:xfrm>
          <a:prstGeom prst="ellipse">
            <a:avLst/>
          </a:prstGeom>
          <a:noFill/>
          <a:ln w="19050">
            <a:solidFill>
              <a:schemeClr val="bg2"/>
            </a:solidFill>
            <a:miter lim="800000"/>
          </a:ln>
          <a:scene3d>
            <a:camera prst="orthographicFront">
              <a:rot lat="17999998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bg1">
                    <a:lumMod val="50000"/>
                  </a:schemeClr>
                </a:solidFill>
              </a:rPr>
              <a:t>い</a:t>
            </a:r>
            <a:endParaRPr kumimoji="1" lang="ja-JP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4" name="円/楕円 53"/>
          <p:cNvSpPr/>
          <p:nvPr/>
        </p:nvSpPr>
        <p:spPr>
          <a:xfrm>
            <a:off x="7060505" y="2891257"/>
            <a:ext cx="360000" cy="360000"/>
          </a:xfrm>
          <a:prstGeom prst="ellipse">
            <a:avLst/>
          </a:prstGeom>
          <a:noFill/>
          <a:ln w="12700">
            <a:solidFill>
              <a:schemeClr val="bg2"/>
            </a:solidFill>
            <a:miter lim="800000"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bg1">
                    <a:lumMod val="50000"/>
                  </a:schemeClr>
                </a:solidFill>
              </a:rPr>
              <a:t>え</a:t>
            </a:r>
            <a:endParaRPr kumimoji="1" lang="ja-JP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5" name="円/楕円 54"/>
          <p:cNvSpPr/>
          <p:nvPr/>
        </p:nvSpPr>
        <p:spPr>
          <a:xfrm>
            <a:off x="6453947" y="3525743"/>
            <a:ext cx="360000" cy="360000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schemeClr val="dk1"/>
                </a:solidFill>
              </a:rPr>
              <a:t>か</a:t>
            </a:r>
            <a:endParaRPr lang="ja-JP" altLang="en-US" sz="2400" dirty="0">
              <a:solidFill>
                <a:schemeClr val="dk1"/>
              </a:solidFill>
            </a:endParaRPr>
          </a:p>
        </p:txBody>
      </p:sp>
      <p:sp>
        <p:nvSpPr>
          <p:cNvPr id="10" name="円/楕円 9"/>
          <p:cNvSpPr/>
          <p:nvPr/>
        </p:nvSpPr>
        <p:spPr>
          <a:xfrm rot="20091344">
            <a:off x="8156160" y="3437245"/>
            <a:ext cx="356785" cy="288032"/>
          </a:xfrm>
          <a:prstGeom prst="ellipse">
            <a:avLst/>
          </a:prstGeom>
          <a:noFill/>
          <a:ln w="12700">
            <a:solidFill>
              <a:schemeClr val="tx1"/>
            </a:solidFill>
            <a:miter lim="800000"/>
          </a:ln>
          <a:scene3d>
            <a:camera prst="orthographicFront">
              <a:rot lat="0" lon="2700000" rev="2065843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</a:rPr>
              <a:t>う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59" name="円/楕円 58"/>
          <p:cNvSpPr/>
          <p:nvPr/>
        </p:nvSpPr>
        <p:spPr>
          <a:xfrm rot="20091344">
            <a:off x="5322259" y="3477436"/>
            <a:ext cx="356785" cy="288032"/>
          </a:xfrm>
          <a:prstGeom prst="ellipse">
            <a:avLst/>
          </a:prstGeom>
          <a:noFill/>
          <a:ln w="12700">
            <a:solidFill>
              <a:schemeClr val="bg2"/>
            </a:solidFill>
            <a:miter lim="800000"/>
          </a:ln>
          <a:scene3d>
            <a:camera prst="orthographicFront">
              <a:rot lat="0" lon="2700000" rev="2065843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bg2"/>
                </a:solidFill>
              </a:rPr>
              <a:t>お</a:t>
            </a:r>
            <a:endParaRPr kumimoji="1" lang="ja-JP" altLang="en-US" sz="2000" dirty="0">
              <a:solidFill>
                <a:schemeClr val="bg2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254919" y="984047"/>
            <a:ext cx="6345007" cy="461665"/>
          </a:xfrm>
          <a:prstGeom prst="rect">
            <a:avLst/>
          </a:prstGeom>
          <a:solidFill>
            <a:schemeClr val="bg1"/>
          </a:solidFill>
          <a:ln w="28575" cap="rnd">
            <a:solidFill>
              <a:srgbClr val="00B050"/>
            </a:solidFill>
            <a:bevel/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直方体の面と面の</a:t>
            </a:r>
            <a:r>
              <a:rPr lang="en-US" altLang="ja-JP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､</a:t>
            </a:r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垂直や平行の関係を調べよう。</a:t>
            </a:r>
            <a:endParaRPr lang="ja-JP" altLang="en-US" sz="1400" dirty="0"/>
          </a:p>
        </p:txBody>
      </p:sp>
      <p:sp>
        <p:nvSpPr>
          <p:cNvPr id="61" name="角丸四角形吹き出し 60"/>
          <p:cNvSpPr/>
          <p:nvPr/>
        </p:nvSpPr>
        <p:spPr>
          <a:xfrm>
            <a:off x="1259319" y="1640226"/>
            <a:ext cx="7416824" cy="691779"/>
          </a:xfrm>
          <a:prstGeom prst="wedgeRoundRectCallout">
            <a:avLst>
              <a:gd name="adj1" fmla="val -51725"/>
              <a:gd name="adj2" fmla="val 43016"/>
              <a:gd name="adj3" fmla="val 16667"/>
            </a:avLst>
          </a:prstGeom>
          <a:noFill/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 smtClean="0">
                <a:solidFill>
                  <a:sysClr val="windowText" lastClr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となり合った面　　と面　　は、　垂直 であるといいます。</a:t>
            </a:r>
            <a:endParaRPr kumimoji="1" lang="ja-JP" altLang="en-US" sz="2400" dirty="0">
              <a:solidFill>
                <a:sysClr val="windowText" lastClr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62" name="Picture 5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12" y="1867328"/>
            <a:ext cx="829334" cy="88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3" name="円/楕円 62"/>
          <p:cNvSpPr/>
          <p:nvPr/>
        </p:nvSpPr>
        <p:spPr>
          <a:xfrm>
            <a:off x="3144492" y="1808467"/>
            <a:ext cx="360000" cy="3600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い</a:t>
            </a:r>
            <a:endParaRPr kumimoji="1" lang="ja-JP" altLang="en-US" dirty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4" name="円/楕円 63"/>
          <p:cNvSpPr/>
          <p:nvPr/>
        </p:nvSpPr>
        <p:spPr>
          <a:xfrm>
            <a:off x="4269437" y="1811043"/>
            <a:ext cx="360000" cy="3600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お</a:t>
            </a:r>
            <a:endParaRPr kumimoji="1" lang="ja-JP" altLang="en-US" dirty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5" name="メモ 64"/>
          <p:cNvSpPr/>
          <p:nvPr/>
        </p:nvSpPr>
        <p:spPr>
          <a:xfrm flipH="1">
            <a:off x="5360600" y="1818266"/>
            <a:ext cx="843699" cy="385392"/>
          </a:xfrm>
          <a:prstGeom prst="foldedCorner">
            <a:avLst/>
          </a:prstGeom>
          <a:solidFill>
            <a:srgbClr val="FF99F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1074546" y="1561171"/>
            <a:ext cx="7690313" cy="95900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V="1">
            <a:off x="4928703" y="3727111"/>
            <a:ext cx="971550" cy="971550"/>
          </a:xfrm>
          <a:prstGeom prst="rect">
            <a:avLst/>
          </a:prstGeom>
        </p:spPr>
      </p:pic>
      <p:sp>
        <p:nvSpPr>
          <p:cNvPr id="68" name="平行四辺形 67"/>
          <p:cNvSpPr/>
          <p:nvPr/>
        </p:nvSpPr>
        <p:spPr>
          <a:xfrm>
            <a:off x="2665536" y="5739171"/>
            <a:ext cx="3538763" cy="709100"/>
          </a:xfrm>
          <a:prstGeom prst="parallelogram">
            <a:avLst>
              <a:gd name="adj" fmla="val 102839"/>
            </a:avLst>
          </a:prstGeom>
          <a:solidFill>
            <a:srgbClr val="FFC000">
              <a:alpha val="75000"/>
            </a:srgbClr>
          </a:solidFill>
          <a:ln cap="rnd"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9" name="平行四辺形 68"/>
          <p:cNvSpPr/>
          <p:nvPr/>
        </p:nvSpPr>
        <p:spPr>
          <a:xfrm rot="5400000" flipV="1">
            <a:off x="3354917" y="5008271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DAA600">
              <a:alpha val="84706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pic>
        <p:nvPicPr>
          <p:cNvPr id="70" name="図 6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V="1">
            <a:off x="3876937" y="5466700"/>
            <a:ext cx="971550" cy="971550"/>
          </a:xfrm>
          <a:prstGeom prst="rect">
            <a:avLst/>
          </a:prstGeom>
        </p:spPr>
      </p:pic>
      <p:sp>
        <p:nvSpPr>
          <p:cNvPr id="71" name="角丸四角形吹き出し 70"/>
          <p:cNvSpPr/>
          <p:nvPr/>
        </p:nvSpPr>
        <p:spPr>
          <a:xfrm>
            <a:off x="325537" y="4263911"/>
            <a:ext cx="3079825" cy="1137361"/>
          </a:xfrm>
          <a:prstGeom prst="wedgeRoundRectCallout">
            <a:avLst>
              <a:gd name="adj1" fmla="val 60107"/>
              <a:gd name="adj2" fmla="val 41676"/>
              <a:gd name="adj3" fmla="val 16667"/>
            </a:avLst>
          </a:prstGeom>
          <a:noFill/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面と面が垂直であるとき、三角定規はどこに動かしても、面と面の作る角は９０度です。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8797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5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0.07778 -0.1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89" y="-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65" grpId="0" animBg="1"/>
      <p:bldP spid="12" grpId="0" animBg="1"/>
      <p:bldP spid="68" grpId="0" animBg="1"/>
      <p:bldP spid="69" grpId="0" animBg="1"/>
      <p:bldP spid="7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平行四辺形 65" hidden="1"/>
          <p:cNvSpPr/>
          <p:nvPr/>
        </p:nvSpPr>
        <p:spPr>
          <a:xfrm rot="5400000" flipV="1">
            <a:off x="4395392" y="3262409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DAA600">
              <a:alpha val="84706"/>
            </a:srgbClr>
          </a:solidFill>
          <a:ln w="28575"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7" name="平行四辺形 66"/>
          <p:cNvSpPr/>
          <p:nvPr/>
        </p:nvSpPr>
        <p:spPr>
          <a:xfrm>
            <a:off x="4830544" y="4009358"/>
            <a:ext cx="3538763" cy="709100"/>
          </a:xfrm>
          <a:prstGeom prst="parallelogram">
            <a:avLst>
              <a:gd name="adj" fmla="val 102839"/>
            </a:avLst>
          </a:prstGeom>
          <a:solidFill>
            <a:srgbClr val="FFC000">
              <a:alpha val="75000"/>
            </a:srgbClr>
          </a:solidFill>
          <a:ln w="28575" cap="rnd"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2" name="グループ化 1"/>
          <p:cNvGrpSpPr/>
          <p:nvPr/>
        </p:nvGrpSpPr>
        <p:grpSpPr>
          <a:xfrm>
            <a:off x="4835109" y="2553943"/>
            <a:ext cx="3530465" cy="2169280"/>
            <a:chOff x="4281895" y="1975146"/>
            <a:chExt cx="3530465" cy="2169280"/>
          </a:xfrm>
          <a:solidFill>
            <a:schemeClr val="bg1">
              <a:alpha val="25000"/>
            </a:schemeClr>
          </a:solidFill>
        </p:grpSpPr>
        <p:sp>
          <p:nvSpPr>
            <p:cNvPr id="32" name="直方体 31"/>
            <p:cNvSpPr>
              <a:spLocks noChangeAspect="1"/>
            </p:cNvSpPr>
            <p:nvPr/>
          </p:nvSpPr>
          <p:spPr>
            <a:xfrm>
              <a:off x="4283968" y="1986338"/>
              <a:ext cx="3528392" cy="2158088"/>
            </a:xfrm>
            <a:prstGeom prst="cube">
              <a:avLst>
                <a:gd name="adj" fmla="val 32987"/>
              </a:avLst>
            </a:prstGeom>
            <a:grpFill/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37" name="直線コネクタ 36"/>
            <p:cNvCxnSpPr/>
            <p:nvPr/>
          </p:nvCxnSpPr>
          <p:spPr>
            <a:xfrm>
              <a:off x="5001975" y="1975146"/>
              <a:ext cx="0" cy="144000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>
              <a:off x="5001974" y="3429660"/>
              <a:ext cx="2808000" cy="13838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>
            <a:xfrm flipH="1">
              <a:off x="4281895" y="3429660"/>
              <a:ext cx="720080" cy="686414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正方形/長方形 39"/>
          <p:cNvSpPr/>
          <p:nvPr/>
        </p:nvSpPr>
        <p:spPr>
          <a:xfrm>
            <a:off x="254919" y="260648"/>
            <a:ext cx="8709569" cy="584775"/>
          </a:xfrm>
          <a:prstGeom prst="rect">
            <a:avLst/>
          </a:prstGeom>
          <a:solidFill>
            <a:srgbClr val="FCECC0"/>
          </a:solidFill>
          <a:ln w="28575" cap="rnd">
            <a:solidFill>
              <a:schemeClr val="tx1"/>
            </a:solidFill>
            <a:bevel/>
          </a:ln>
        </p:spPr>
        <p:txBody>
          <a:bodyPr wrap="square">
            <a:spAutoFit/>
          </a:bodyPr>
          <a:lstStyle/>
          <a:p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直方体の面と面の交わり方やならび方を調べましょう。</a:t>
            </a:r>
            <a:endParaRPr lang="ja-JP" altLang="en-US" dirty="0"/>
          </a:p>
        </p:txBody>
      </p:sp>
      <p:sp>
        <p:nvSpPr>
          <p:cNvPr id="54" name="円/楕円 53"/>
          <p:cNvSpPr/>
          <p:nvPr/>
        </p:nvSpPr>
        <p:spPr>
          <a:xfrm>
            <a:off x="6779365" y="2913983"/>
            <a:ext cx="360000" cy="360000"/>
          </a:xfrm>
          <a:prstGeom prst="ellipse">
            <a:avLst/>
          </a:prstGeom>
          <a:noFill/>
          <a:ln w="12700">
            <a:solidFill>
              <a:schemeClr val="bg2"/>
            </a:solidFill>
            <a:miter lim="800000"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bg1">
                    <a:lumMod val="50000"/>
                  </a:schemeClr>
                </a:solidFill>
              </a:rPr>
              <a:t>え</a:t>
            </a:r>
            <a:endParaRPr kumimoji="1" lang="ja-JP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8" name="平行四辺形 27"/>
          <p:cNvSpPr/>
          <p:nvPr/>
        </p:nvSpPr>
        <p:spPr>
          <a:xfrm>
            <a:off x="4830544" y="2562405"/>
            <a:ext cx="3538763" cy="709100"/>
          </a:xfrm>
          <a:prstGeom prst="parallelogram">
            <a:avLst>
              <a:gd name="adj" fmla="val 102839"/>
            </a:avLst>
          </a:prstGeom>
          <a:solidFill>
            <a:srgbClr val="FFC000">
              <a:alpha val="75000"/>
            </a:srgbClr>
          </a:solidFill>
          <a:ln w="28575" cap="rnd"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7" name="円/楕円 6"/>
          <p:cNvSpPr/>
          <p:nvPr/>
        </p:nvSpPr>
        <p:spPr>
          <a:xfrm>
            <a:off x="6227205" y="2734868"/>
            <a:ext cx="432048" cy="432048"/>
          </a:xfrm>
          <a:prstGeom prst="ellipse">
            <a:avLst/>
          </a:prstGeom>
          <a:noFill/>
          <a:ln w="12700">
            <a:solidFill>
              <a:schemeClr val="tx1"/>
            </a:solidFill>
            <a:miter lim="800000"/>
          </a:ln>
          <a:scene3d>
            <a:camera prst="orthographicFront">
              <a:rot lat="17999998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ysClr val="windowText" lastClr="000000"/>
                </a:solidFill>
              </a:rPr>
              <a:t>あ</a:t>
            </a:r>
            <a:endParaRPr kumimoji="1" lang="ja-JP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55" name="円/楕円 54"/>
          <p:cNvSpPr/>
          <p:nvPr/>
        </p:nvSpPr>
        <p:spPr>
          <a:xfrm>
            <a:off x="6172807" y="3548469"/>
            <a:ext cx="360000" cy="360000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schemeClr val="dk1"/>
                </a:solidFill>
              </a:rPr>
              <a:t>か</a:t>
            </a:r>
            <a:endParaRPr lang="ja-JP" altLang="en-US" sz="2400" dirty="0">
              <a:solidFill>
                <a:schemeClr val="dk1"/>
              </a:solidFill>
            </a:endParaRPr>
          </a:p>
        </p:txBody>
      </p:sp>
      <p:sp>
        <p:nvSpPr>
          <p:cNvPr id="10" name="円/楕円 9"/>
          <p:cNvSpPr/>
          <p:nvPr/>
        </p:nvSpPr>
        <p:spPr>
          <a:xfrm rot="20091344">
            <a:off x="7875020" y="3459971"/>
            <a:ext cx="356785" cy="288032"/>
          </a:xfrm>
          <a:prstGeom prst="ellipse">
            <a:avLst/>
          </a:prstGeom>
          <a:noFill/>
          <a:ln w="12700">
            <a:solidFill>
              <a:schemeClr val="tx1"/>
            </a:solidFill>
            <a:miter lim="800000"/>
          </a:ln>
          <a:scene3d>
            <a:camera prst="orthographicFront">
              <a:rot lat="0" lon="2700000" rev="2065843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</a:rPr>
              <a:t>う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59" name="円/楕円 58"/>
          <p:cNvSpPr/>
          <p:nvPr/>
        </p:nvSpPr>
        <p:spPr>
          <a:xfrm rot="20091344">
            <a:off x="5041119" y="3500162"/>
            <a:ext cx="356785" cy="288032"/>
          </a:xfrm>
          <a:prstGeom prst="ellipse">
            <a:avLst/>
          </a:prstGeom>
          <a:noFill/>
          <a:ln w="12700">
            <a:solidFill>
              <a:schemeClr val="bg2"/>
            </a:solidFill>
            <a:miter lim="800000"/>
          </a:ln>
          <a:scene3d>
            <a:camera prst="orthographicFront">
              <a:rot lat="0" lon="2700000" rev="2065843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bg2"/>
                </a:solidFill>
              </a:rPr>
              <a:t>お</a:t>
            </a:r>
            <a:endParaRPr kumimoji="1" lang="ja-JP" altLang="en-US" sz="2000" dirty="0">
              <a:solidFill>
                <a:schemeClr val="bg2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254919" y="984047"/>
            <a:ext cx="6345007" cy="461665"/>
          </a:xfrm>
          <a:prstGeom prst="rect">
            <a:avLst/>
          </a:prstGeom>
          <a:solidFill>
            <a:schemeClr val="bg1"/>
          </a:solidFill>
          <a:ln w="28575" cap="rnd">
            <a:solidFill>
              <a:srgbClr val="00B050"/>
            </a:solidFill>
            <a:bevel/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直方体の面と面の</a:t>
            </a:r>
            <a:r>
              <a:rPr lang="en-US" altLang="ja-JP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､</a:t>
            </a:r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垂直や平行の関係を調べよう。</a:t>
            </a:r>
            <a:endParaRPr lang="ja-JP" altLang="en-US" sz="1400" dirty="0"/>
          </a:p>
        </p:txBody>
      </p:sp>
      <p:sp>
        <p:nvSpPr>
          <p:cNvPr id="61" name="角丸四角形吹き出し 60"/>
          <p:cNvSpPr/>
          <p:nvPr/>
        </p:nvSpPr>
        <p:spPr>
          <a:xfrm>
            <a:off x="1259319" y="1640226"/>
            <a:ext cx="7416824" cy="691779"/>
          </a:xfrm>
          <a:prstGeom prst="wedgeRoundRectCallout">
            <a:avLst>
              <a:gd name="adj1" fmla="val -51725"/>
              <a:gd name="adj2" fmla="val 43016"/>
              <a:gd name="adj3" fmla="val 16667"/>
            </a:avLst>
          </a:prstGeom>
          <a:noFill/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 smtClean="0">
                <a:solidFill>
                  <a:sysClr val="windowText" lastClr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むかい合った面　　と面　　は、 平行 であるといいます。</a:t>
            </a:r>
            <a:endParaRPr kumimoji="1" lang="ja-JP" altLang="en-US" sz="2400" dirty="0">
              <a:solidFill>
                <a:sysClr val="windowText" lastClr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62" name="Picture 5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12" y="1867328"/>
            <a:ext cx="829334" cy="88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3" name="円/楕円 62"/>
          <p:cNvSpPr/>
          <p:nvPr/>
        </p:nvSpPr>
        <p:spPr>
          <a:xfrm>
            <a:off x="3247422" y="1818516"/>
            <a:ext cx="360000" cy="3600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</a:t>
            </a:r>
            <a:endParaRPr kumimoji="1" lang="ja-JP" altLang="en-US" dirty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4" name="円/楕円 63"/>
          <p:cNvSpPr/>
          <p:nvPr/>
        </p:nvSpPr>
        <p:spPr>
          <a:xfrm>
            <a:off x="4369935" y="1824800"/>
            <a:ext cx="360000" cy="3600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い</a:t>
            </a:r>
            <a:endParaRPr kumimoji="1" lang="ja-JP" altLang="en-US" dirty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5" name="メモ 64"/>
          <p:cNvSpPr/>
          <p:nvPr/>
        </p:nvSpPr>
        <p:spPr>
          <a:xfrm flipH="1">
            <a:off x="5427121" y="1818516"/>
            <a:ext cx="745686" cy="385392"/>
          </a:xfrm>
          <a:prstGeom prst="foldedCorner">
            <a:avLst/>
          </a:prstGeom>
          <a:solidFill>
            <a:srgbClr val="FF99F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1074546" y="1561171"/>
            <a:ext cx="7690313" cy="95900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6681540" y="3957333"/>
            <a:ext cx="971550" cy="971550"/>
          </a:xfrm>
          <a:prstGeom prst="rect">
            <a:avLst/>
          </a:prstGeom>
        </p:spPr>
      </p:pic>
      <p:sp>
        <p:nvSpPr>
          <p:cNvPr id="71" name="角丸四角形吹き出し 70"/>
          <p:cNvSpPr/>
          <p:nvPr/>
        </p:nvSpPr>
        <p:spPr>
          <a:xfrm>
            <a:off x="4687292" y="5043553"/>
            <a:ext cx="3773140" cy="1137361"/>
          </a:xfrm>
          <a:prstGeom prst="wedgeRoundRectCallout">
            <a:avLst>
              <a:gd name="adj1" fmla="val -58923"/>
              <a:gd name="adj2" fmla="val -37445"/>
              <a:gd name="adj3" fmla="val 16667"/>
            </a:avLst>
          </a:prstGeom>
          <a:noFill/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上の面と下の面を取り出すと平行であることがよくわかります。</a:t>
            </a:r>
            <a:endParaRPr kumimoji="1" lang="en-US" altLang="ja-JP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下じきと机の面で平行を表してみよう。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44" name="円/楕円 43"/>
          <p:cNvSpPr/>
          <p:nvPr/>
        </p:nvSpPr>
        <p:spPr>
          <a:xfrm>
            <a:off x="6227205" y="4184541"/>
            <a:ext cx="432048" cy="432048"/>
          </a:xfrm>
          <a:prstGeom prst="ellipse">
            <a:avLst/>
          </a:prstGeom>
          <a:noFill/>
          <a:ln w="19050">
            <a:solidFill>
              <a:schemeClr val="tx1"/>
            </a:solidFill>
            <a:miter lim="800000"/>
          </a:ln>
          <a:scene3d>
            <a:camera prst="orthographicFront">
              <a:rot lat="17999998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</a:rPr>
              <a:t>い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29" name="図 28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677806" y="3089205"/>
            <a:ext cx="972000" cy="972000"/>
          </a:xfrm>
          <a:prstGeom prst="rect">
            <a:avLst/>
          </a:prstGeom>
        </p:spPr>
      </p:pic>
      <p:grpSp>
        <p:nvGrpSpPr>
          <p:cNvPr id="3" name="グループ化 2"/>
          <p:cNvGrpSpPr/>
          <p:nvPr/>
        </p:nvGrpSpPr>
        <p:grpSpPr>
          <a:xfrm>
            <a:off x="626404" y="4016044"/>
            <a:ext cx="3538763" cy="709100"/>
            <a:chOff x="626404" y="4016044"/>
            <a:chExt cx="3538763" cy="709100"/>
          </a:xfrm>
        </p:grpSpPr>
        <p:sp>
          <p:nvSpPr>
            <p:cNvPr id="31" name="平行四辺形 30"/>
            <p:cNvSpPr/>
            <p:nvPr/>
          </p:nvSpPr>
          <p:spPr>
            <a:xfrm>
              <a:off x="626404" y="4016044"/>
              <a:ext cx="3538763" cy="709100"/>
            </a:xfrm>
            <a:prstGeom prst="parallelogram">
              <a:avLst>
                <a:gd name="adj" fmla="val 102839"/>
              </a:avLst>
            </a:prstGeom>
            <a:solidFill>
              <a:srgbClr val="FFC000">
                <a:alpha val="75000"/>
              </a:srgbClr>
            </a:solidFill>
            <a:ln w="28575" cap="rnd">
              <a:solidFill>
                <a:schemeClr val="tx1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円/楕円 32"/>
            <p:cNvSpPr/>
            <p:nvPr/>
          </p:nvSpPr>
          <p:spPr>
            <a:xfrm>
              <a:off x="2051720" y="4154570"/>
              <a:ext cx="432048" cy="43204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miter lim="800000"/>
            </a:ln>
            <a:scene3d>
              <a:camera prst="orthographicFront">
                <a:rot lat="17999998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2000" dirty="0" smtClean="0">
                  <a:solidFill>
                    <a:sysClr val="windowText" lastClr="000000"/>
                  </a:solidFill>
                </a:rPr>
                <a:t>あ</a:t>
              </a:r>
              <a:endParaRPr kumimoji="1" lang="ja-JP" altLang="en-US" sz="16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626404" y="5173861"/>
            <a:ext cx="3538763" cy="709100"/>
            <a:chOff x="626404" y="5173861"/>
            <a:chExt cx="3538763" cy="709100"/>
          </a:xfrm>
        </p:grpSpPr>
        <p:sp>
          <p:nvSpPr>
            <p:cNvPr id="30" name="平行四辺形 29"/>
            <p:cNvSpPr/>
            <p:nvPr/>
          </p:nvSpPr>
          <p:spPr>
            <a:xfrm>
              <a:off x="626404" y="5173861"/>
              <a:ext cx="3538763" cy="709100"/>
            </a:xfrm>
            <a:prstGeom prst="parallelogram">
              <a:avLst>
                <a:gd name="adj" fmla="val 102839"/>
              </a:avLst>
            </a:prstGeom>
            <a:solidFill>
              <a:srgbClr val="FFC000">
                <a:alpha val="75000"/>
              </a:srgbClr>
            </a:solidFill>
            <a:ln w="28575" cap="rnd">
              <a:solidFill>
                <a:schemeClr val="tx1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4" name="円/楕円 33"/>
            <p:cNvSpPr/>
            <p:nvPr/>
          </p:nvSpPr>
          <p:spPr>
            <a:xfrm>
              <a:off x="2051720" y="5312387"/>
              <a:ext cx="432048" cy="43204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miter lim="800000"/>
            </a:ln>
            <a:scene3d>
              <a:camera prst="orthographicFront">
                <a:rot lat="17999998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2000" dirty="0" smtClean="0">
                  <a:solidFill>
                    <a:schemeClr val="tx1"/>
                  </a:solidFill>
                </a:rPr>
                <a:t>い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330926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28" grpId="0" animBg="1"/>
      <p:bldP spid="65" grpId="0" animBg="1"/>
      <p:bldP spid="12" grpId="0" animBg="1"/>
      <p:bldP spid="7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平行四辺形 65" hidden="1"/>
          <p:cNvSpPr/>
          <p:nvPr/>
        </p:nvSpPr>
        <p:spPr>
          <a:xfrm rot="5400000" flipV="1">
            <a:off x="4395392" y="3262409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DAA600">
              <a:alpha val="84706"/>
            </a:srgbClr>
          </a:solidFill>
          <a:ln w="28575"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7" name="平行四辺形 66" hidden="1"/>
          <p:cNvSpPr/>
          <p:nvPr/>
        </p:nvSpPr>
        <p:spPr>
          <a:xfrm>
            <a:off x="4830544" y="4009358"/>
            <a:ext cx="3538763" cy="709100"/>
          </a:xfrm>
          <a:prstGeom prst="parallelogram">
            <a:avLst>
              <a:gd name="adj" fmla="val 102839"/>
            </a:avLst>
          </a:prstGeom>
          <a:solidFill>
            <a:srgbClr val="FFC000">
              <a:alpha val="75000"/>
            </a:srgbClr>
          </a:solidFill>
          <a:ln w="28575" cap="rnd"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cxnSp>
        <p:nvCxnSpPr>
          <p:cNvPr id="37" name="直線コネクタ 36"/>
          <p:cNvCxnSpPr/>
          <p:nvPr/>
        </p:nvCxnSpPr>
        <p:spPr>
          <a:xfrm>
            <a:off x="5555189" y="2553943"/>
            <a:ext cx="0" cy="1440000"/>
          </a:xfrm>
          <a:prstGeom prst="line">
            <a:avLst/>
          </a:prstGeom>
          <a:solidFill>
            <a:schemeClr val="bg1">
              <a:alpha val="25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5544467" y="2576718"/>
            <a:ext cx="2808000" cy="1449280"/>
          </a:xfrm>
          <a:prstGeom prst="rect">
            <a:avLst/>
          </a:prstGeom>
          <a:solidFill>
            <a:srgbClr val="66FFFF">
              <a:alpha val="74000"/>
            </a:srgbClr>
          </a:solidFill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cxnSp>
        <p:nvCxnSpPr>
          <p:cNvPr id="38" name="直線コネクタ 37"/>
          <p:cNvCxnSpPr/>
          <p:nvPr/>
        </p:nvCxnSpPr>
        <p:spPr>
          <a:xfrm>
            <a:off x="5555188" y="4008457"/>
            <a:ext cx="2808000" cy="13838"/>
          </a:xfrm>
          <a:prstGeom prst="line">
            <a:avLst/>
          </a:prstGeom>
          <a:solidFill>
            <a:schemeClr val="bg1">
              <a:alpha val="25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 flipH="1">
            <a:off x="4835109" y="4008457"/>
            <a:ext cx="720080" cy="686414"/>
          </a:xfrm>
          <a:prstGeom prst="line">
            <a:avLst/>
          </a:prstGeom>
          <a:solidFill>
            <a:schemeClr val="bg1">
              <a:alpha val="25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直方体 31"/>
          <p:cNvSpPr>
            <a:spLocks noChangeAspect="1"/>
          </p:cNvSpPr>
          <p:nvPr/>
        </p:nvSpPr>
        <p:spPr>
          <a:xfrm>
            <a:off x="4837182" y="2565135"/>
            <a:ext cx="3528392" cy="2158088"/>
          </a:xfrm>
          <a:prstGeom prst="cube">
            <a:avLst>
              <a:gd name="adj" fmla="val 32987"/>
            </a:avLst>
          </a:prstGeom>
          <a:solidFill>
            <a:schemeClr val="bg1">
              <a:alpha val="25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254919" y="260648"/>
            <a:ext cx="8709569" cy="584775"/>
          </a:xfrm>
          <a:prstGeom prst="rect">
            <a:avLst/>
          </a:prstGeom>
          <a:solidFill>
            <a:srgbClr val="FCECC0"/>
          </a:solidFill>
          <a:ln w="28575" cap="rnd">
            <a:solidFill>
              <a:schemeClr val="tx1"/>
            </a:solidFill>
            <a:bevel/>
          </a:ln>
        </p:spPr>
        <p:txBody>
          <a:bodyPr wrap="square">
            <a:spAutoFit/>
          </a:bodyPr>
          <a:lstStyle/>
          <a:p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直方体の面と面の交わり方やならび方を調べましょう。</a:t>
            </a:r>
            <a:endParaRPr lang="ja-JP" altLang="en-US" dirty="0"/>
          </a:p>
        </p:txBody>
      </p:sp>
      <p:sp>
        <p:nvSpPr>
          <p:cNvPr id="54" name="円/楕円 53"/>
          <p:cNvSpPr/>
          <p:nvPr/>
        </p:nvSpPr>
        <p:spPr>
          <a:xfrm>
            <a:off x="6779365" y="2913983"/>
            <a:ext cx="360000" cy="360000"/>
          </a:xfrm>
          <a:prstGeom prst="ellipse">
            <a:avLst/>
          </a:prstGeom>
          <a:noFill/>
          <a:ln w="12700">
            <a:solidFill>
              <a:schemeClr val="bg2"/>
            </a:solidFill>
            <a:miter lim="800000"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bg1">
                    <a:lumMod val="50000"/>
                  </a:schemeClr>
                </a:solidFill>
              </a:rPr>
              <a:t>え</a:t>
            </a:r>
            <a:endParaRPr kumimoji="1" lang="ja-JP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8" name="平行四辺形 27" hidden="1"/>
          <p:cNvSpPr/>
          <p:nvPr/>
        </p:nvSpPr>
        <p:spPr>
          <a:xfrm>
            <a:off x="4830544" y="2562405"/>
            <a:ext cx="3538763" cy="709100"/>
          </a:xfrm>
          <a:prstGeom prst="parallelogram">
            <a:avLst>
              <a:gd name="adj" fmla="val 102839"/>
            </a:avLst>
          </a:prstGeom>
          <a:solidFill>
            <a:srgbClr val="FFC000">
              <a:alpha val="75000"/>
            </a:srgbClr>
          </a:solidFill>
          <a:ln w="28575" cap="rnd"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7" name="円/楕円 6"/>
          <p:cNvSpPr/>
          <p:nvPr/>
        </p:nvSpPr>
        <p:spPr>
          <a:xfrm>
            <a:off x="6227205" y="2734868"/>
            <a:ext cx="432048" cy="432048"/>
          </a:xfrm>
          <a:prstGeom prst="ellipse">
            <a:avLst/>
          </a:prstGeom>
          <a:noFill/>
          <a:ln w="12700">
            <a:solidFill>
              <a:schemeClr val="tx1"/>
            </a:solidFill>
            <a:miter lim="800000"/>
          </a:ln>
          <a:scene3d>
            <a:camera prst="orthographicFront">
              <a:rot lat="17999998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ysClr val="windowText" lastClr="000000"/>
                </a:solidFill>
              </a:rPr>
              <a:t>あ</a:t>
            </a:r>
            <a:endParaRPr kumimoji="1" lang="ja-JP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10" name="円/楕円 9"/>
          <p:cNvSpPr/>
          <p:nvPr/>
        </p:nvSpPr>
        <p:spPr>
          <a:xfrm rot="20091344">
            <a:off x="7875020" y="3459971"/>
            <a:ext cx="356785" cy="288032"/>
          </a:xfrm>
          <a:prstGeom prst="ellipse">
            <a:avLst/>
          </a:prstGeom>
          <a:noFill/>
          <a:ln w="12700">
            <a:solidFill>
              <a:schemeClr val="tx1"/>
            </a:solidFill>
            <a:miter lim="800000"/>
          </a:ln>
          <a:scene3d>
            <a:camera prst="orthographicFront">
              <a:rot lat="0" lon="2700000" rev="2065843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</a:rPr>
              <a:t>う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59" name="円/楕円 58"/>
          <p:cNvSpPr/>
          <p:nvPr/>
        </p:nvSpPr>
        <p:spPr>
          <a:xfrm rot="20091344">
            <a:off x="5041119" y="3500162"/>
            <a:ext cx="356785" cy="288032"/>
          </a:xfrm>
          <a:prstGeom prst="ellipse">
            <a:avLst/>
          </a:prstGeom>
          <a:noFill/>
          <a:ln w="12700">
            <a:solidFill>
              <a:schemeClr val="bg2"/>
            </a:solidFill>
            <a:miter lim="800000"/>
          </a:ln>
          <a:scene3d>
            <a:camera prst="orthographicFront">
              <a:rot lat="0" lon="2700000" rev="2065843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bg2"/>
                </a:solidFill>
              </a:rPr>
              <a:t>お</a:t>
            </a:r>
            <a:endParaRPr kumimoji="1" lang="ja-JP" altLang="en-US" sz="2000" dirty="0">
              <a:solidFill>
                <a:schemeClr val="bg2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254919" y="984047"/>
            <a:ext cx="6345007" cy="461665"/>
          </a:xfrm>
          <a:prstGeom prst="rect">
            <a:avLst/>
          </a:prstGeom>
          <a:solidFill>
            <a:schemeClr val="bg1"/>
          </a:solidFill>
          <a:ln w="28575" cap="rnd">
            <a:solidFill>
              <a:srgbClr val="00B050"/>
            </a:solidFill>
            <a:bevel/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直方体の面と面の</a:t>
            </a:r>
            <a:r>
              <a:rPr lang="en-US" altLang="ja-JP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､</a:t>
            </a:r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垂直や平行の関係を調べよう。</a:t>
            </a:r>
            <a:endParaRPr lang="ja-JP" altLang="en-US" sz="1400" dirty="0"/>
          </a:p>
        </p:txBody>
      </p:sp>
      <p:sp>
        <p:nvSpPr>
          <p:cNvPr id="61" name="角丸四角形吹き出し 60"/>
          <p:cNvSpPr/>
          <p:nvPr/>
        </p:nvSpPr>
        <p:spPr>
          <a:xfrm>
            <a:off x="1259319" y="1640226"/>
            <a:ext cx="4464809" cy="691779"/>
          </a:xfrm>
          <a:prstGeom prst="wedgeRoundRectCallout">
            <a:avLst>
              <a:gd name="adj1" fmla="val -51725"/>
              <a:gd name="adj2" fmla="val 43016"/>
              <a:gd name="adj3" fmla="val 16667"/>
            </a:avLst>
          </a:prstGeom>
          <a:noFill/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 smtClean="0">
                <a:solidFill>
                  <a:sysClr val="windowText" lastClr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面　　に平行な面はどれですか。</a:t>
            </a:r>
            <a:endParaRPr kumimoji="1" lang="ja-JP" altLang="en-US" sz="2400" dirty="0">
              <a:solidFill>
                <a:sysClr val="windowText" lastClr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62" name="Picture 5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12" y="1867328"/>
            <a:ext cx="829334" cy="88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3" name="円/楕円 62"/>
          <p:cNvSpPr/>
          <p:nvPr/>
        </p:nvSpPr>
        <p:spPr>
          <a:xfrm>
            <a:off x="1763688" y="1838382"/>
            <a:ext cx="360000" cy="3600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</a:t>
            </a:r>
            <a:endParaRPr kumimoji="1" lang="ja-JP" altLang="en-US" dirty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4" name="円/楕円 43"/>
          <p:cNvSpPr/>
          <p:nvPr/>
        </p:nvSpPr>
        <p:spPr>
          <a:xfrm>
            <a:off x="6227205" y="4184541"/>
            <a:ext cx="432048" cy="432048"/>
          </a:xfrm>
          <a:prstGeom prst="ellipse">
            <a:avLst/>
          </a:prstGeom>
          <a:noFill/>
          <a:ln w="19050">
            <a:solidFill>
              <a:schemeClr val="tx1"/>
            </a:solidFill>
            <a:miter lim="800000"/>
          </a:ln>
          <a:scene3d>
            <a:camera prst="orthographicFront">
              <a:rot lat="17999998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</a:rPr>
              <a:t>い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835109" y="3273943"/>
            <a:ext cx="2808000" cy="1449280"/>
          </a:xfrm>
          <a:prstGeom prst="rect">
            <a:avLst/>
          </a:prstGeom>
          <a:solidFill>
            <a:srgbClr val="66FFFF">
              <a:alpha val="74000"/>
            </a:srgbClr>
          </a:solidFill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/>
          <p:cNvGrpSpPr/>
          <p:nvPr/>
        </p:nvGrpSpPr>
        <p:grpSpPr>
          <a:xfrm>
            <a:off x="1697748" y="4022295"/>
            <a:ext cx="2808000" cy="1449280"/>
            <a:chOff x="1636886" y="3765691"/>
            <a:chExt cx="2808000" cy="1449280"/>
          </a:xfrm>
        </p:grpSpPr>
        <p:sp>
          <p:nvSpPr>
            <p:cNvPr id="43" name="正方形/長方形 42"/>
            <p:cNvSpPr/>
            <p:nvPr/>
          </p:nvSpPr>
          <p:spPr>
            <a:xfrm>
              <a:off x="1636886" y="3765691"/>
              <a:ext cx="2808000" cy="1449280"/>
            </a:xfrm>
            <a:prstGeom prst="rect">
              <a:avLst/>
            </a:prstGeom>
            <a:solidFill>
              <a:srgbClr val="66FFFF">
                <a:alpha val="74000"/>
              </a:srgbClr>
            </a:solidFill>
            <a:ln w="28575"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5" name="円/楕円 44"/>
            <p:cNvSpPr/>
            <p:nvPr/>
          </p:nvSpPr>
          <p:spPr>
            <a:xfrm>
              <a:off x="2860886" y="4055833"/>
              <a:ext cx="360000" cy="360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miter lim="800000"/>
            </a:ln>
            <a:scene3d>
              <a:camera prst="orthographicFront">
                <a:rot lat="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2000" dirty="0" smtClean="0">
                  <a:solidFill>
                    <a:schemeClr val="tx1"/>
                  </a:solidFill>
                </a:rPr>
                <a:t>え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55" name="円/楕円 54"/>
          <p:cNvSpPr/>
          <p:nvPr/>
        </p:nvSpPr>
        <p:spPr>
          <a:xfrm>
            <a:off x="6172807" y="3548469"/>
            <a:ext cx="360000" cy="360000"/>
          </a:xfrm>
          <a:prstGeom prst="ellipse">
            <a:avLst/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schemeClr val="dk1"/>
                </a:solidFill>
              </a:rPr>
              <a:t>か</a:t>
            </a:r>
            <a:endParaRPr lang="ja-JP" altLang="en-US" sz="2400" dirty="0">
              <a:solidFill>
                <a:schemeClr val="dk1"/>
              </a:solidFill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971600" y="4723223"/>
            <a:ext cx="2833235" cy="1449280"/>
            <a:chOff x="971600" y="4723223"/>
            <a:chExt cx="2833235" cy="1449280"/>
          </a:xfrm>
        </p:grpSpPr>
        <p:sp>
          <p:nvSpPr>
            <p:cNvPr id="35" name="正方形/長方形 34"/>
            <p:cNvSpPr/>
            <p:nvPr/>
          </p:nvSpPr>
          <p:spPr>
            <a:xfrm>
              <a:off x="971600" y="4723223"/>
              <a:ext cx="2833235" cy="1449280"/>
            </a:xfrm>
            <a:prstGeom prst="rect">
              <a:avLst/>
            </a:prstGeom>
            <a:solidFill>
              <a:srgbClr val="66FFFF">
                <a:alpha val="74000"/>
              </a:srgbClr>
            </a:solidFill>
            <a:ln w="28575"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円/楕円 35"/>
            <p:cNvSpPr/>
            <p:nvPr/>
          </p:nvSpPr>
          <p:spPr>
            <a:xfrm>
              <a:off x="2208217" y="5282039"/>
              <a:ext cx="360000" cy="360000"/>
            </a:xfrm>
            <a:prstGeom prst="ellipse">
              <a:avLst/>
            </a:prstGeom>
            <a:noFill/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2000" dirty="0">
                  <a:solidFill>
                    <a:schemeClr val="dk1"/>
                  </a:solidFill>
                </a:rPr>
                <a:t>か</a:t>
              </a:r>
              <a:endParaRPr lang="ja-JP" altLang="en-US" sz="2400" dirty="0">
                <a:solidFill>
                  <a:schemeClr val="dk1"/>
                </a:solidFill>
              </a:endParaRPr>
            </a:p>
          </p:txBody>
        </p:sp>
      </p:grpSp>
      <p:sp>
        <p:nvSpPr>
          <p:cNvPr id="42" name="正方形/長方形 41"/>
          <p:cNvSpPr/>
          <p:nvPr/>
        </p:nvSpPr>
        <p:spPr>
          <a:xfrm>
            <a:off x="1074546" y="1561171"/>
            <a:ext cx="7690313" cy="95900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4585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250"/>
                            </p:stCondLst>
                            <p:childTnLst>
                              <p:par>
                                <p:cTn id="22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41" grpId="0" animBg="1"/>
      <p:bldP spid="28" grpId="0" animBg="1"/>
      <p:bldP spid="5" grpId="0" animBg="1"/>
      <p:bldP spid="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平行四辺形 65" hidden="1"/>
          <p:cNvSpPr/>
          <p:nvPr/>
        </p:nvSpPr>
        <p:spPr>
          <a:xfrm rot="5400000" flipV="1">
            <a:off x="4395392" y="3262409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DAA600">
              <a:alpha val="84706"/>
            </a:srgbClr>
          </a:solidFill>
          <a:ln w="28575"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7" name="平行四辺形 66" hidden="1"/>
          <p:cNvSpPr/>
          <p:nvPr/>
        </p:nvSpPr>
        <p:spPr>
          <a:xfrm>
            <a:off x="4830544" y="4009358"/>
            <a:ext cx="3538763" cy="709100"/>
          </a:xfrm>
          <a:prstGeom prst="parallelogram">
            <a:avLst>
              <a:gd name="adj" fmla="val 102839"/>
            </a:avLst>
          </a:prstGeom>
          <a:solidFill>
            <a:srgbClr val="FFC000">
              <a:alpha val="75000"/>
            </a:srgbClr>
          </a:solidFill>
          <a:ln w="28575" cap="rnd"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cxnSp>
        <p:nvCxnSpPr>
          <p:cNvPr id="37" name="直線コネクタ 36"/>
          <p:cNvCxnSpPr/>
          <p:nvPr/>
        </p:nvCxnSpPr>
        <p:spPr>
          <a:xfrm>
            <a:off x="5886763" y="1261986"/>
            <a:ext cx="0" cy="1440000"/>
          </a:xfrm>
          <a:prstGeom prst="line">
            <a:avLst/>
          </a:prstGeom>
          <a:solidFill>
            <a:schemeClr val="bg1">
              <a:alpha val="25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5876041" y="1284761"/>
            <a:ext cx="2808000" cy="1449280"/>
          </a:xfrm>
          <a:prstGeom prst="rect">
            <a:avLst/>
          </a:prstGeom>
          <a:solidFill>
            <a:srgbClr val="66FFFF">
              <a:alpha val="74000"/>
            </a:srgbClr>
          </a:solidFill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9" name="平行四辺形 28"/>
          <p:cNvSpPr/>
          <p:nvPr/>
        </p:nvSpPr>
        <p:spPr>
          <a:xfrm>
            <a:off x="5148064" y="2719900"/>
            <a:ext cx="3538763" cy="709100"/>
          </a:xfrm>
          <a:prstGeom prst="parallelogram">
            <a:avLst>
              <a:gd name="adj" fmla="val 102839"/>
            </a:avLst>
          </a:prstGeom>
          <a:solidFill>
            <a:srgbClr val="FFC000">
              <a:alpha val="75000"/>
            </a:srgbClr>
          </a:solidFill>
          <a:ln w="28575" cap="rnd"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cxnSp>
        <p:nvCxnSpPr>
          <p:cNvPr id="38" name="直線コネクタ 37"/>
          <p:cNvCxnSpPr/>
          <p:nvPr/>
        </p:nvCxnSpPr>
        <p:spPr>
          <a:xfrm>
            <a:off x="5886762" y="2716500"/>
            <a:ext cx="2808000" cy="13838"/>
          </a:xfrm>
          <a:prstGeom prst="line">
            <a:avLst/>
          </a:prstGeom>
          <a:solidFill>
            <a:schemeClr val="bg1">
              <a:alpha val="25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 flipH="1">
            <a:off x="5166683" y="2716500"/>
            <a:ext cx="720080" cy="686414"/>
          </a:xfrm>
          <a:prstGeom prst="line">
            <a:avLst/>
          </a:prstGeom>
          <a:solidFill>
            <a:schemeClr val="bg1">
              <a:alpha val="25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直方体 31"/>
          <p:cNvSpPr>
            <a:spLocks noChangeAspect="1"/>
          </p:cNvSpPr>
          <p:nvPr/>
        </p:nvSpPr>
        <p:spPr>
          <a:xfrm>
            <a:off x="5168756" y="1273178"/>
            <a:ext cx="3528392" cy="2158088"/>
          </a:xfrm>
          <a:prstGeom prst="cube">
            <a:avLst>
              <a:gd name="adj" fmla="val 32987"/>
            </a:avLst>
          </a:prstGeom>
          <a:solidFill>
            <a:schemeClr val="bg1">
              <a:alpha val="25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4" name="円/楕円 53"/>
          <p:cNvSpPr/>
          <p:nvPr/>
        </p:nvSpPr>
        <p:spPr>
          <a:xfrm>
            <a:off x="7110939" y="1622026"/>
            <a:ext cx="360000" cy="360000"/>
          </a:xfrm>
          <a:prstGeom prst="ellipse">
            <a:avLst/>
          </a:prstGeom>
          <a:noFill/>
          <a:ln w="12700">
            <a:solidFill>
              <a:schemeClr val="bg2"/>
            </a:solidFill>
            <a:miter lim="800000"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bg1">
                    <a:lumMod val="50000"/>
                  </a:schemeClr>
                </a:solidFill>
              </a:rPr>
              <a:t>え</a:t>
            </a:r>
            <a:endParaRPr kumimoji="1" lang="ja-JP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8" name="平行四辺形 27" hidden="1"/>
          <p:cNvSpPr/>
          <p:nvPr/>
        </p:nvSpPr>
        <p:spPr>
          <a:xfrm>
            <a:off x="4830544" y="2562405"/>
            <a:ext cx="3538763" cy="709100"/>
          </a:xfrm>
          <a:prstGeom prst="parallelogram">
            <a:avLst>
              <a:gd name="adj" fmla="val 102839"/>
            </a:avLst>
          </a:prstGeom>
          <a:solidFill>
            <a:srgbClr val="FFC000">
              <a:alpha val="75000"/>
            </a:srgbClr>
          </a:solidFill>
          <a:ln w="28575" cap="rnd"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0" name="平行四辺形 29"/>
          <p:cNvSpPr/>
          <p:nvPr/>
        </p:nvSpPr>
        <p:spPr>
          <a:xfrm>
            <a:off x="5148064" y="1272947"/>
            <a:ext cx="3538763" cy="709100"/>
          </a:xfrm>
          <a:prstGeom prst="parallelogram">
            <a:avLst>
              <a:gd name="adj" fmla="val 102839"/>
            </a:avLst>
          </a:prstGeom>
          <a:solidFill>
            <a:srgbClr val="FFC000">
              <a:alpha val="75000"/>
            </a:srgbClr>
          </a:solidFill>
          <a:ln w="28575" cap="rnd"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7" name="円/楕円 6"/>
          <p:cNvSpPr/>
          <p:nvPr/>
        </p:nvSpPr>
        <p:spPr>
          <a:xfrm>
            <a:off x="6558779" y="1442911"/>
            <a:ext cx="432048" cy="432048"/>
          </a:xfrm>
          <a:prstGeom prst="ellipse">
            <a:avLst/>
          </a:prstGeom>
          <a:noFill/>
          <a:ln w="12700">
            <a:solidFill>
              <a:schemeClr val="tx1"/>
            </a:solidFill>
            <a:miter lim="800000"/>
          </a:ln>
          <a:scene3d>
            <a:camera prst="orthographicFront">
              <a:rot lat="17999998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ysClr val="windowText" lastClr="000000"/>
                </a:solidFill>
              </a:rPr>
              <a:t>あ</a:t>
            </a:r>
            <a:endParaRPr kumimoji="1" lang="ja-JP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10" name="円/楕円 9"/>
          <p:cNvSpPr/>
          <p:nvPr/>
        </p:nvSpPr>
        <p:spPr>
          <a:xfrm rot="20091344">
            <a:off x="8206594" y="2168014"/>
            <a:ext cx="356785" cy="288032"/>
          </a:xfrm>
          <a:prstGeom prst="ellipse">
            <a:avLst/>
          </a:prstGeom>
          <a:noFill/>
          <a:ln w="12700">
            <a:solidFill>
              <a:schemeClr val="tx1"/>
            </a:solidFill>
            <a:miter lim="800000"/>
          </a:ln>
          <a:scene3d>
            <a:camera prst="orthographicFront">
              <a:rot lat="0" lon="2700000" rev="2065843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</a:rPr>
              <a:t>う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59" name="円/楕円 58"/>
          <p:cNvSpPr/>
          <p:nvPr/>
        </p:nvSpPr>
        <p:spPr>
          <a:xfrm rot="20091344">
            <a:off x="5372693" y="2208205"/>
            <a:ext cx="356785" cy="288032"/>
          </a:xfrm>
          <a:prstGeom prst="ellipse">
            <a:avLst/>
          </a:prstGeom>
          <a:noFill/>
          <a:ln w="12700">
            <a:solidFill>
              <a:schemeClr val="bg2"/>
            </a:solidFill>
            <a:miter lim="800000"/>
          </a:ln>
          <a:scene3d>
            <a:camera prst="orthographicFront">
              <a:rot lat="0" lon="2700000" rev="2065843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bg2"/>
                </a:solidFill>
              </a:rPr>
              <a:t>お</a:t>
            </a:r>
            <a:endParaRPr kumimoji="1" lang="ja-JP" altLang="en-US" sz="2000" dirty="0">
              <a:solidFill>
                <a:schemeClr val="bg2"/>
              </a:solidFill>
            </a:endParaRPr>
          </a:p>
        </p:txBody>
      </p:sp>
      <p:sp>
        <p:nvSpPr>
          <p:cNvPr id="61" name="角丸四角形吹き出し 60"/>
          <p:cNvSpPr/>
          <p:nvPr/>
        </p:nvSpPr>
        <p:spPr>
          <a:xfrm>
            <a:off x="1445251" y="404664"/>
            <a:ext cx="6120993" cy="691779"/>
          </a:xfrm>
          <a:prstGeom prst="wedgeRoundRectCallout">
            <a:avLst>
              <a:gd name="adj1" fmla="val -51725"/>
              <a:gd name="adj2" fmla="val 43016"/>
              <a:gd name="adj3" fmla="val 16667"/>
            </a:avLst>
          </a:prstGeom>
          <a:noFill/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 smtClean="0">
                <a:solidFill>
                  <a:sysClr val="windowText" lastClr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直方体には平行な</a:t>
            </a:r>
            <a:r>
              <a:rPr lang="en-US" altLang="ja-JP" sz="2400" dirty="0" smtClean="0">
                <a:solidFill>
                  <a:sysClr val="windowText" lastClr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lang="ja-JP" altLang="en-US" sz="2400" dirty="0" err="1" smtClean="0">
                <a:solidFill>
                  <a:sysClr val="windowText" lastClr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つの</a:t>
            </a:r>
            <a:r>
              <a:rPr lang="ja-JP" altLang="en-US" sz="2400" dirty="0" smtClean="0">
                <a:solidFill>
                  <a:sysClr val="windowText" lastClr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面が何組ありますか。</a:t>
            </a:r>
            <a:endParaRPr kumimoji="1" lang="ja-JP" altLang="en-US" sz="2400" dirty="0">
              <a:solidFill>
                <a:sysClr val="windowText" lastClr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62" name="Picture 5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33" y="404664"/>
            <a:ext cx="829334" cy="88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円/楕円 43"/>
          <p:cNvSpPr/>
          <p:nvPr/>
        </p:nvSpPr>
        <p:spPr>
          <a:xfrm>
            <a:off x="6558779" y="2892584"/>
            <a:ext cx="432048" cy="432048"/>
          </a:xfrm>
          <a:prstGeom prst="ellipse">
            <a:avLst/>
          </a:prstGeom>
          <a:noFill/>
          <a:ln w="19050">
            <a:solidFill>
              <a:schemeClr val="tx1"/>
            </a:solidFill>
            <a:miter lim="800000"/>
          </a:ln>
          <a:scene3d>
            <a:camera prst="orthographicFront">
              <a:rot lat="17999998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</a:rPr>
              <a:t>い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166683" y="1981986"/>
            <a:ext cx="2808000" cy="1449280"/>
          </a:xfrm>
          <a:prstGeom prst="rect">
            <a:avLst/>
          </a:prstGeom>
          <a:solidFill>
            <a:srgbClr val="66FFFF">
              <a:alpha val="74000"/>
            </a:srgbClr>
          </a:solidFill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/>
          <p:cNvGrpSpPr/>
          <p:nvPr/>
        </p:nvGrpSpPr>
        <p:grpSpPr>
          <a:xfrm>
            <a:off x="1445251" y="4293096"/>
            <a:ext cx="2808000" cy="1449280"/>
            <a:chOff x="1636886" y="3765691"/>
            <a:chExt cx="2808000" cy="1449280"/>
          </a:xfrm>
        </p:grpSpPr>
        <p:sp>
          <p:nvSpPr>
            <p:cNvPr id="43" name="正方形/長方形 42"/>
            <p:cNvSpPr/>
            <p:nvPr/>
          </p:nvSpPr>
          <p:spPr>
            <a:xfrm>
              <a:off x="1636886" y="3765691"/>
              <a:ext cx="2808000" cy="1449280"/>
            </a:xfrm>
            <a:prstGeom prst="rect">
              <a:avLst/>
            </a:prstGeom>
            <a:solidFill>
              <a:srgbClr val="66FFFF">
                <a:alpha val="74000"/>
              </a:srgbClr>
            </a:solidFill>
            <a:ln w="28575"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5" name="円/楕円 44"/>
            <p:cNvSpPr/>
            <p:nvPr/>
          </p:nvSpPr>
          <p:spPr>
            <a:xfrm>
              <a:off x="2860886" y="4055833"/>
              <a:ext cx="360000" cy="360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miter lim="800000"/>
            </a:ln>
            <a:scene3d>
              <a:camera prst="orthographicFront">
                <a:rot lat="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2000" dirty="0" smtClean="0">
                  <a:solidFill>
                    <a:schemeClr val="tx1"/>
                  </a:solidFill>
                </a:rPr>
                <a:t>え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55" name="円/楕円 54"/>
          <p:cNvSpPr/>
          <p:nvPr/>
        </p:nvSpPr>
        <p:spPr>
          <a:xfrm>
            <a:off x="6504381" y="2256512"/>
            <a:ext cx="360000" cy="360000"/>
          </a:xfrm>
          <a:prstGeom prst="ellipse">
            <a:avLst/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schemeClr val="dk1"/>
                </a:solidFill>
              </a:rPr>
              <a:t>か</a:t>
            </a:r>
            <a:endParaRPr lang="ja-JP" altLang="en-US" sz="2400" dirty="0">
              <a:solidFill>
                <a:schemeClr val="dk1"/>
              </a:solidFill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719103" y="4994024"/>
            <a:ext cx="2833235" cy="1449280"/>
            <a:chOff x="971600" y="4723223"/>
            <a:chExt cx="2833235" cy="1449280"/>
          </a:xfrm>
        </p:grpSpPr>
        <p:sp>
          <p:nvSpPr>
            <p:cNvPr id="35" name="正方形/長方形 34"/>
            <p:cNvSpPr/>
            <p:nvPr/>
          </p:nvSpPr>
          <p:spPr>
            <a:xfrm>
              <a:off x="971600" y="4723223"/>
              <a:ext cx="2833235" cy="1449280"/>
            </a:xfrm>
            <a:prstGeom prst="rect">
              <a:avLst/>
            </a:prstGeom>
            <a:solidFill>
              <a:srgbClr val="66FFFF">
                <a:alpha val="74000"/>
              </a:srgbClr>
            </a:solidFill>
            <a:ln w="28575"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円/楕円 35"/>
            <p:cNvSpPr/>
            <p:nvPr/>
          </p:nvSpPr>
          <p:spPr>
            <a:xfrm>
              <a:off x="2208217" y="5282039"/>
              <a:ext cx="360000" cy="360000"/>
            </a:xfrm>
            <a:prstGeom prst="ellipse">
              <a:avLst/>
            </a:prstGeom>
            <a:noFill/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2000" dirty="0">
                  <a:solidFill>
                    <a:schemeClr val="dk1"/>
                  </a:solidFill>
                </a:rPr>
                <a:t>か</a:t>
              </a:r>
              <a:endParaRPr lang="ja-JP" altLang="en-US" sz="2400" dirty="0">
                <a:solidFill>
                  <a:schemeClr val="dk1"/>
                </a:solidFill>
              </a:endParaRPr>
            </a:p>
          </p:txBody>
        </p:sp>
      </p:grpSp>
      <p:sp>
        <p:nvSpPr>
          <p:cNvPr id="42" name="正方形/長方形 41" hidden="1"/>
          <p:cNvSpPr/>
          <p:nvPr/>
        </p:nvSpPr>
        <p:spPr>
          <a:xfrm>
            <a:off x="1074546" y="1561171"/>
            <a:ext cx="7690313" cy="95900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2" name="グループ化 1"/>
          <p:cNvGrpSpPr/>
          <p:nvPr/>
        </p:nvGrpSpPr>
        <p:grpSpPr>
          <a:xfrm>
            <a:off x="838096" y="1655259"/>
            <a:ext cx="3538763" cy="709100"/>
            <a:chOff x="838096" y="1655259"/>
            <a:chExt cx="3538763" cy="709100"/>
          </a:xfrm>
        </p:grpSpPr>
        <p:sp>
          <p:nvSpPr>
            <p:cNvPr id="33" name="平行四辺形 32"/>
            <p:cNvSpPr/>
            <p:nvPr/>
          </p:nvSpPr>
          <p:spPr>
            <a:xfrm>
              <a:off x="838096" y="1655259"/>
              <a:ext cx="3538763" cy="709100"/>
            </a:xfrm>
            <a:prstGeom prst="parallelogram">
              <a:avLst>
                <a:gd name="adj" fmla="val 102839"/>
              </a:avLst>
            </a:prstGeom>
            <a:solidFill>
              <a:srgbClr val="FFC000">
                <a:alpha val="75000"/>
              </a:srgbClr>
            </a:solidFill>
            <a:ln w="28575" cap="rnd">
              <a:solidFill>
                <a:schemeClr val="tx1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4" name="円/楕円 33"/>
            <p:cNvSpPr/>
            <p:nvPr/>
          </p:nvSpPr>
          <p:spPr>
            <a:xfrm>
              <a:off x="2396063" y="1793214"/>
              <a:ext cx="432048" cy="43204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miter lim="800000"/>
            </a:ln>
            <a:scene3d>
              <a:camera prst="orthographicFront">
                <a:rot lat="17999998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2000" dirty="0" smtClean="0">
                  <a:solidFill>
                    <a:sysClr val="windowText" lastClr="000000"/>
                  </a:solidFill>
                </a:rPr>
                <a:t>あ</a:t>
              </a:r>
              <a:endParaRPr kumimoji="1" lang="ja-JP" altLang="en-US" sz="16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838096" y="3102212"/>
            <a:ext cx="3538763" cy="709100"/>
            <a:chOff x="838096" y="3102212"/>
            <a:chExt cx="3538763" cy="709100"/>
          </a:xfrm>
        </p:grpSpPr>
        <p:sp>
          <p:nvSpPr>
            <p:cNvPr id="31" name="平行四辺形 30"/>
            <p:cNvSpPr/>
            <p:nvPr/>
          </p:nvSpPr>
          <p:spPr>
            <a:xfrm>
              <a:off x="838096" y="3102212"/>
              <a:ext cx="3538763" cy="709100"/>
            </a:xfrm>
            <a:prstGeom prst="parallelogram">
              <a:avLst>
                <a:gd name="adj" fmla="val 102839"/>
              </a:avLst>
            </a:prstGeom>
            <a:solidFill>
              <a:srgbClr val="FFC000">
                <a:alpha val="75000"/>
              </a:srgbClr>
            </a:solidFill>
            <a:ln w="28575" cap="rnd">
              <a:solidFill>
                <a:schemeClr val="tx1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6" name="円/楕円 45"/>
            <p:cNvSpPr/>
            <p:nvPr/>
          </p:nvSpPr>
          <p:spPr>
            <a:xfrm>
              <a:off x="2391069" y="3240738"/>
              <a:ext cx="432048" cy="43204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miter lim="800000"/>
            </a:ln>
            <a:scene3d>
              <a:camera prst="orthographicFront">
                <a:rot lat="17999998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2000" dirty="0" smtClean="0">
                  <a:solidFill>
                    <a:schemeClr val="tx1"/>
                  </a:solidFill>
                </a:rPr>
                <a:t>い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47" name="平行四辺形 46"/>
          <p:cNvSpPr/>
          <p:nvPr/>
        </p:nvSpPr>
        <p:spPr>
          <a:xfrm rot="5400000" flipV="1">
            <a:off x="4447995" y="1992392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FF0000">
              <a:alpha val="43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8" name="平行四辺形 47"/>
          <p:cNvSpPr/>
          <p:nvPr/>
        </p:nvSpPr>
        <p:spPr>
          <a:xfrm rot="5400000" flipV="1">
            <a:off x="7255915" y="2002849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FF0000">
              <a:alpha val="43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9" name="グループ化 8"/>
          <p:cNvGrpSpPr/>
          <p:nvPr/>
        </p:nvGrpSpPr>
        <p:grpSpPr>
          <a:xfrm>
            <a:off x="7917555" y="3673124"/>
            <a:ext cx="720000" cy="2160000"/>
            <a:chOff x="7788015" y="4283304"/>
            <a:chExt cx="720000" cy="2160000"/>
          </a:xfrm>
        </p:grpSpPr>
        <p:sp>
          <p:nvSpPr>
            <p:cNvPr id="50" name="平行四辺形 49"/>
            <p:cNvSpPr/>
            <p:nvPr/>
          </p:nvSpPr>
          <p:spPr>
            <a:xfrm rot="5400000" flipV="1">
              <a:off x="7068015" y="5003304"/>
              <a:ext cx="2160000" cy="720000"/>
            </a:xfrm>
            <a:prstGeom prst="parallelogram">
              <a:avLst>
                <a:gd name="adj" fmla="val 99661"/>
              </a:avLst>
            </a:prstGeom>
            <a:solidFill>
              <a:srgbClr val="FF0000">
                <a:alpha val="43000"/>
              </a:srgbClr>
            </a:solidFill>
            <a:ln>
              <a:solidFill>
                <a:schemeClr val="tx1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2" name="円/楕円 51"/>
            <p:cNvSpPr/>
            <p:nvPr/>
          </p:nvSpPr>
          <p:spPr>
            <a:xfrm rot="20091344">
              <a:off x="8018972" y="5199101"/>
              <a:ext cx="356785" cy="28803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miter lim="800000"/>
            </a:ln>
            <a:scene3d>
              <a:camera prst="orthographicFront">
                <a:rot lat="0" lon="2700000" rev="20658439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2000" dirty="0" smtClean="0">
                  <a:solidFill>
                    <a:schemeClr val="tx1"/>
                  </a:solidFill>
                </a:rPr>
                <a:t>う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5109635" y="3662667"/>
            <a:ext cx="720000" cy="2160000"/>
            <a:chOff x="4980095" y="4272847"/>
            <a:chExt cx="720000" cy="2160000"/>
          </a:xfrm>
        </p:grpSpPr>
        <p:sp>
          <p:nvSpPr>
            <p:cNvPr id="49" name="平行四辺形 48"/>
            <p:cNvSpPr/>
            <p:nvPr/>
          </p:nvSpPr>
          <p:spPr>
            <a:xfrm rot="5400000" flipV="1">
              <a:off x="4260095" y="4992847"/>
              <a:ext cx="2160000" cy="720000"/>
            </a:xfrm>
            <a:prstGeom prst="parallelogram">
              <a:avLst>
                <a:gd name="adj" fmla="val 99661"/>
              </a:avLst>
            </a:prstGeom>
            <a:solidFill>
              <a:srgbClr val="FF0000">
                <a:alpha val="43000"/>
              </a:srgbClr>
            </a:solidFill>
            <a:ln>
              <a:solidFill>
                <a:schemeClr val="tx1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1" name="円/楕円 50"/>
            <p:cNvSpPr/>
            <p:nvPr/>
          </p:nvSpPr>
          <p:spPr>
            <a:xfrm rot="20091344">
              <a:off x="5161702" y="5219288"/>
              <a:ext cx="356785" cy="28803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miter lim="800000"/>
            </a:ln>
            <a:scene3d>
              <a:camera prst="orthographicFront">
                <a:rot lat="0" lon="2700000" rev="20658439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2000" dirty="0" smtClean="0">
                  <a:solidFill>
                    <a:schemeClr val="tx1"/>
                  </a:solidFill>
                </a:rPr>
                <a:t>お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6416226" y="6074982"/>
            <a:ext cx="21333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u="sng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答え　　３組</a:t>
            </a:r>
            <a:endParaRPr kumimoji="1" lang="ja-JP" altLang="en-US" sz="2400" u="sng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9074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250"/>
                            </p:stCondLst>
                            <p:childTnLst>
                              <p:par>
                                <p:cTn id="26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41" grpId="0" animBg="1"/>
      <p:bldP spid="29" grpId="0" animBg="1"/>
      <p:bldP spid="28" grpId="0" animBg="1"/>
      <p:bldP spid="30" grpId="0" animBg="1"/>
      <p:bldP spid="61" grpId="0" animBg="1"/>
      <p:bldP spid="5" grpId="0" animBg="1"/>
      <p:bldP spid="42" grpId="0" animBg="1"/>
      <p:bldP spid="47" grpId="0" animBg="1"/>
      <p:bldP spid="48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平行四辺形 65"/>
          <p:cNvSpPr/>
          <p:nvPr/>
        </p:nvSpPr>
        <p:spPr>
          <a:xfrm rot="5400000" flipV="1">
            <a:off x="-104732" y="4125214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DAA600">
              <a:alpha val="84706"/>
            </a:srgbClr>
          </a:solidFill>
          <a:ln w="28575"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7" name="平行四辺形 66"/>
          <p:cNvSpPr/>
          <p:nvPr/>
        </p:nvSpPr>
        <p:spPr>
          <a:xfrm>
            <a:off x="611560" y="4849437"/>
            <a:ext cx="3538763" cy="709100"/>
          </a:xfrm>
          <a:prstGeom prst="parallelogram">
            <a:avLst>
              <a:gd name="adj" fmla="val 102839"/>
            </a:avLst>
          </a:prstGeom>
          <a:solidFill>
            <a:srgbClr val="FFC000">
              <a:alpha val="75000"/>
            </a:srgbClr>
          </a:solidFill>
          <a:ln w="28575" cap="rnd"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2" name="グループ化 1"/>
          <p:cNvGrpSpPr/>
          <p:nvPr/>
        </p:nvGrpSpPr>
        <p:grpSpPr>
          <a:xfrm>
            <a:off x="616125" y="3394022"/>
            <a:ext cx="3530465" cy="2169280"/>
            <a:chOff x="4281895" y="1975146"/>
            <a:chExt cx="3530465" cy="2169280"/>
          </a:xfrm>
          <a:solidFill>
            <a:schemeClr val="bg1">
              <a:alpha val="25000"/>
            </a:schemeClr>
          </a:solidFill>
        </p:grpSpPr>
        <p:sp>
          <p:nvSpPr>
            <p:cNvPr id="32" name="直方体 31"/>
            <p:cNvSpPr>
              <a:spLocks noChangeAspect="1"/>
            </p:cNvSpPr>
            <p:nvPr/>
          </p:nvSpPr>
          <p:spPr>
            <a:xfrm>
              <a:off x="4283968" y="1986338"/>
              <a:ext cx="3528392" cy="2158088"/>
            </a:xfrm>
            <a:prstGeom prst="cube">
              <a:avLst>
                <a:gd name="adj" fmla="val 32987"/>
              </a:avLst>
            </a:prstGeom>
            <a:grpFill/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37" name="直線コネクタ 36"/>
            <p:cNvCxnSpPr/>
            <p:nvPr/>
          </p:nvCxnSpPr>
          <p:spPr>
            <a:xfrm>
              <a:off x="5001975" y="1975146"/>
              <a:ext cx="0" cy="144000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>
              <a:off x="5001974" y="3429660"/>
              <a:ext cx="2808000" cy="13838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>
            <a:xfrm flipH="1">
              <a:off x="4281895" y="3429660"/>
              <a:ext cx="720080" cy="686414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正方形/長方形 39"/>
          <p:cNvSpPr/>
          <p:nvPr/>
        </p:nvSpPr>
        <p:spPr>
          <a:xfrm>
            <a:off x="254919" y="260648"/>
            <a:ext cx="8709569" cy="584775"/>
          </a:xfrm>
          <a:prstGeom prst="rect">
            <a:avLst/>
          </a:prstGeom>
          <a:solidFill>
            <a:srgbClr val="FCECC0"/>
          </a:solidFill>
          <a:ln w="28575" cap="rnd">
            <a:solidFill>
              <a:schemeClr val="tx1"/>
            </a:solidFill>
            <a:bevel/>
          </a:ln>
        </p:spPr>
        <p:txBody>
          <a:bodyPr wrap="square">
            <a:spAutoFit/>
          </a:bodyPr>
          <a:lstStyle/>
          <a:p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直方体の面と面の交わり方やならび方を調べましょう。</a:t>
            </a:r>
            <a:endParaRPr lang="ja-JP" altLang="en-US" dirty="0"/>
          </a:p>
        </p:txBody>
      </p:sp>
      <p:sp>
        <p:nvSpPr>
          <p:cNvPr id="7" name="円/楕円 6"/>
          <p:cNvSpPr/>
          <p:nvPr/>
        </p:nvSpPr>
        <p:spPr>
          <a:xfrm>
            <a:off x="2008221" y="3574947"/>
            <a:ext cx="432048" cy="432048"/>
          </a:xfrm>
          <a:prstGeom prst="ellipse">
            <a:avLst/>
          </a:prstGeom>
          <a:noFill/>
          <a:ln w="12700">
            <a:solidFill>
              <a:schemeClr val="tx1"/>
            </a:solidFill>
            <a:miter lim="800000"/>
          </a:ln>
          <a:scene3d>
            <a:camera prst="orthographicFront">
              <a:rot lat="17999998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ysClr val="windowText" lastClr="000000"/>
                </a:solidFill>
              </a:rPr>
              <a:t>あ</a:t>
            </a:r>
            <a:endParaRPr kumimoji="1" lang="ja-JP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44" name="円/楕円 43"/>
          <p:cNvSpPr/>
          <p:nvPr/>
        </p:nvSpPr>
        <p:spPr>
          <a:xfrm>
            <a:off x="2008221" y="5024620"/>
            <a:ext cx="432048" cy="432048"/>
          </a:xfrm>
          <a:prstGeom prst="ellipse">
            <a:avLst/>
          </a:prstGeom>
          <a:noFill/>
          <a:ln w="19050">
            <a:solidFill>
              <a:schemeClr val="bg2"/>
            </a:solidFill>
            <a:miter lim="800000"/>
          </a:ln>
          <a:scene3d>
            <a:camera prst="orthographicFront">
              <a:rot lat="17999998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bg1">
                    <a:lumMod val="50000"/>
                  </a:schemeClr>
                </a:solidFill>
              </a:rPr>
              <a:t>い</a:t>
            </a:r>
            <a:endParaRPr kumimoji="1" lang="ja-JP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4" name="円/楕円 53"/>
          <p:cNvSpPr/>
          <p:nvPr/>
        </p:nvSpPr>
        <p:spPr>
          <a:xfrm>
            <a:off x="2560381" y="3754062"/>
            <a:ext cx="360000" cy="360000"/>
          </a:xfrm>
          <a:prstGeom prst="ellipse">
            <a:avLst/>
          </a:prstGeom>
          <a:noFill/>
          <a:ln w="12700">
            <a:solidFill>
              <a:schemeClr val="bg2"/>
            </a:solidFill>
            <a:miter lim="800000"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bg1">
                    <a:lumMod val="50000"/>
                  </a:schemeClr>
                </a:solidFill>
              </a:rPr>
              <a:t>え</a:t>
            </a:r>
            <a:endParaRPr kumimoji="1" lang="ja-JP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5" name="円/楕円 54"/>
          <p:cNvSpPr/>
          <p:nvPr/>
        </p:nvSpPr>
        <p:spPr>
          <a:xfrm>
            <a:off x="1953823" y="4388548"/>
            <a:ext cx="360000" cy="360000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schemeClr val="dk1"/>
                </a:solidFill>
              </a:rPr>
              <a:t>か</a:t>
            </a:r>
            <a:endParaRPr lang="ja-JP" altLang="en-US" sz="2400" dirty="0">
              <a:solidFill>
                <a:schemeClr val="dk1"/>
              </a:solidFill>
            </a:endParaRPr>
          </a:p>
        </p:txBody>
      </p:sp>
      <p:sp>
        <p:nvSpPr>
          <p:cNvPr id="10" name="円/楕円 9"/>
          <p:cNvSpPr/>
          <p:nvPr/>
        </p:nvSpPr>
        <p:spPr>
          <a:xfrm rot="20091344">
            <a:off x="3656036" y="4300050"/>
            <a:ext cx="356785" cy="288032"/>
          </a:xfrm>
          <a:prstGeom prst="ellipse">
            <a:avLst/>
          </a:prstGeom>
          <a:noFill/>
          <a:ln w="12700">
            <a:solidFill>
              <a:schemeClr val="tx1"/>
            </a:solidFill>
            <a:miter lim="800000"/>
          </a:ln>
          <a:scene3d>
            <a:camera prst="orthographicFront">
              <a:rot lat="0" lon="2700000" rev="2065843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</a:rPr>
              <a:t>う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59" name="円/楕円 58"/>
          <p:cNvSpPr/>
          <p:nvPr/>
        </p:nvSpPr>
        <p:spPr>
          <a:xfrm rot="20091344">
            <a:off x="822135" y="4340241"/>
            <a:ext cx="356785" cy="288032"/>
          </a:xfrm>
          <a:prstGeom prst="ellipse">
            <a:avLst/>
          </a:prstGeom>
          <a:noFill/>
          <a:ln w="12700">
            <a:solidFill>
              <a:schemeClr val="bg2"/>
            </a:solidFill>
            <a:miter lim="800000"/>
          </a:ln>
          <a:scene3d>
            <a:camera prst="orthographicFront">
              <a:rot lat="0" lon="2700000" rev="2065843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bg2"/>
                </a:solidFill>
              </a:rPr>
              <a:t>お</a:t>
            </a:r>
            <a:endParaRPr kumimoji="1" lang="ja-JP" altLang="en-US" sz="2000" dirty="0">
              <a:solidFill>
                <a:schemeClr val="bg2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254919" y="984047"/>
            <a:ext cx="6345007" cy="461665"/>
          </a:xfrm>
          <a:prstGeom prst="rect">
            <a:avLst/>
          </a:prstGeom>
          <a:solidFill>
            <a:schemeClr val="bg1"/>
          </a:solidFill>
          <a:ln w="28575" cap="rnd">
            <a:solidFill>
              <a:srgbClr val="00B050"/>
            </a:solidFill>
            <a:bevel/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直方体の面と面の</a:t>
            </a:r>
            <a:r>
              <a:rPr lang="en-US" altLang="ja-JP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､</a:t>
            </a:r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垂直や平行の関係を調べよう。</a:t>
            </a:r>
            <a:endParaRPr lang="ja-JP" altLang="en-US" sz="1400" dirty="0"/>
          </a:p>
        </p:txBody>
      </p:sp>
      <p:sp>
        <p:nvSpPr>
          <p:cNvPr id="61" name="角丸四角形吹き出し 60"/>
          <p:cNvSpPr/>
          <p:nvPr/>
        </p:nvSpPr>
        <p:spPr>
          <a:xfrm>
            <a:off x="1259319" y="1640226"/>
            <a:ext cx="6409025" cy="912255"/>
          </a:xfrm>
          <a:prstGeom prst="wedgeRoundRectCallout">
            <a:avLst>
              <a:gd name="adj1" fmla="val -51725"/>
              <a:gd name="adj2" fmla="val 43016"/>
              <a:gd name="adj3" fmla="val 16667"/>
            </a:avLst>
          </a:prstGeom>
          <a:noFill/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 smtClean="0">
                <a:solidFill>
                  <a:sysClr val="windowText" lastClr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直方体の面と面でも、四角形の辺と辺と同じように</a:t>
            </a:r>
            <a:endParaRPr lang="en-US" altLang="ja-JP" sz="2400" dirty="0" smtClean="0">
              <a:solidFill>
                <a:sysClr val="windowText" lastClr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400" dirty="0" smtClean="0">
                <a:solidFill>
                  <a:sysClr val="windowText" lastClr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垂直 や平行の 関係 を考えることができるね。</a:t>
            </a:r>
            <a:endParaRPr kumimoji="1" lang="ja-JP" altLang="en-US" sz="2400" dirty="0">
              <a:solidFill>
                <a:sysClr val="windowText" lastClr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62" name="Picture 5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12" y="1867328"/>
            <a:ext cx="829334" cy="88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5" name="メモ 64"/>
          <p:cNvSpPr/>
          <p:nvPr/>
        </p:nvSpPr>
        <p:spPr>
          <a:xfrm flipH="1">
            <a:off x="1380545" y="2105015"/>
            <a:ext cx="627675" cy="385392"/>
          </a:xfrm>
          <a:prstGeom prst="foldedCorner">
            <a:avLst/>
          </a:prstGeom>
          <a:solidFill>
            <a:srgbClr val="FF99F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V="1">
            <a:off x="428579" y="4589916"/>
            <a:ext cx="971550" cy="971550"/>
          </a:xfrm>
          <a:prstGeom prst="rect">
            <a:avLst/>
          </a:prstGeom>
        </p:spPr>
      </p:pic>
      <p:sp>
        <p:nvSpPr>
          <p:cNvPr id="29" name="平行四辺形 28"/>
          <p:cNvSpPr/>
          <p:nvPr/>
        </p:nvSpPr>
        <p:spPr>
          <a:xfrm>
            <a:off x="4933455" y="4821085"/>
            <a:ext cx="3538763" cy="709100"/>
          </a:xfrm>
          <a:prstGeom prst="parallelogram">
            <a:avLst>
              <a:gd name="adj" fmla="val 102839"/>
            </a:avLst>
          </a:prstGeom>
          <a:solidFill>
            <a:srgbClr val="66FFFF">
              <a:alpha val="75000"/>
            </a:srgbClr>
          </a:solidFill>
          <a:ln w="28575" cap="rnd"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30" name="グループ化 29"/>
          <p:cNvGrpSpPr/>
          <p:nvPr/>
        </p:nvGrpSpPr>
        <p:grpSpPr>
          <a:xfrm>
            <a:off x="4938020" y="3365670"/>
            <a:ext cx="3530465" cy="2169280"/>
            <a:chOff x="4281895" y="1975146"/>
            <a:chExt cx="3530465" cy="2169280"/>
          </a:xfrm>
          <a:solidFill>
            <a:schemeClr val="bg1">
              <a:alpha val="25000"/>
            </a:schemeClr>
          </a:solidFill>
        </p:grpSpPr>
        <p:sp>
          <p:nvSpPr>
            <p:cNvPr id="31" name="直方体 30"/>
            <p:cNvSpPr>
              <a:spLocks noChangeAspect="1"/>
            </p:cNvSpPr>
            <p:nvPr/>
          </p:nvSpPr>
          <p:spPr>
            <a:xfrm>
              <a:off x="4283968" y="1986338"/>
              <a:ext cx="3528392" cy="2158088"/>
            </a:xfrm>
            <a:prstGeom prst="cube">
              <a:avLst>
                <a:gd name="adj" fmla="val 32987"/>
              </a:avLst>
            </a:prstGeom>
            <a:grpFill/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33" name="直線コネクタ 32"/>
            <p:cNvCxnSpPr/>
            <p:nvPr/>
          </p:nvCxnSpPr>
          <p:spPr>
            <a:xfrm>
              <a:off x="5001975" y="1975146"/>
              <a:ext cx="0" cy="144000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>
              <a:off x="5001974" y="3429660"/>
              <a:ext cx="2808000" cy="13838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/>
            <p:cNvCxnSpPr/>
            <p:nvPr/>
          </p:nvCxnSpPr>
          <p:spPr>
            <a:xfrm flipH="1">
              <a:off x="4281895" y="3429660"/>
              <a:ext cx="720080" cy="686414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円/楕円 40"/>
          <p:cNvSpPr/>
          <p:nvPr/>
        </p:nvSpPr>
        <p:spPr>
          <a:xfrm>
            <a:off x="6330116" y="4996268"/>
            <a:ext cx="432048" cy="432048"/>
          </a:xfrm>
          <a:prstGeom prst="ellipse">
            <a:avLst/>
          </a:prstGeom>
          <a:noFill/>
          <a:ln w="19050">
            <a:solidFill>
              <a:schemeClr val="bg2"/>
            </a:solidFill>
            <a:miter lim="800000"/>
          </a:ln>
          <a:scene3d>
            <a:camera prst="orthographicFront">
              <a:rot lat="17999998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bg1">
                    <a:lumMod val="50000"/>
                  </a:schemeClr>
                </a:solidFill>
              </a:rPr>
              <a:t>い</a:t>
            </a:r>
            <a:endParaRPr kumimoji="1" lang="ja-JP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2" name="円/楕円 41"/>
          <p:cNvSpPr/>
          <p:nvPr/>
        </p:nvSpPr>
        <p:spPr>
          <a:xfrm>
            <a:off x="6882276" y="3725710"/>
            <a:ext cx="360000" cy="360000"/>
          </a:xfrm>
          <a:prstGeom prst="ellipse">
            <a:avLst/>
          </a:prstGeom>
          <a:noFill/>
          <a:ln w="12700">
            <a:solidFill>
              <a:schemeClr val="bg2"/>
            </a:solidFill>
            <a:miter lim="800000"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bg1">
                    <a:lumMod val="50000"/>
                  </a:schemeClr>
                </a:solidFill>
              </a:rPr>
              <a:t>え</a:t>
            </a:r>
            <a:endParaRPr kumimoji="1" lang="ja-JP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3" name="円/楕円 42"/>
          <p:cNvSpPr/>
          <p:nvPr/>
        </p:nvSpPr>
        <p:spPr>
          <a:xfrm>
            <a:off x="6275718" y="4360196"/>
            <a:ext cx="360000" cy="360000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schemeClr val="dk1"/>
                </a:solidFill>
              </a:rPr>
              <a:t>か</a:t>
            </a:r>
            <a:endParaRPr lang="ja-JP" altLang="en-US" sz="2400" dirty="0">
              <a:solidFill>
                <a:schemeClr val="dk1"/>
              </a:solidFill>
            </a:endParaRPr>
          </a:p>
        </p:txBody>
      </p:sp>
      <p:sp>
        <p:nvSpPr>
          <p:cNvPr id="45" name="円/楕円 44"/>
          <p:cNvSpPr/>
          <p:nvPr/>
        </p:nvSpPr>
        <p:spPr>
          <a:xfrm rot="20091344">
            <a:off x="7977931" y="4271698"/>
            <a:ext cx="356785" cy="288032"/>
          </a:xfrm>
          <a:prstGeom prst="ellipse">
            <a:avLst/>
          </a:prstGeom>
          <a:noFill/>
          <a:ln w="12700">
            <a:solidFill>
              <a:schemeClr val="tx1"/>
            </a:solidFill>
            <a:miter lim="800000"/>
          </a:ln>
          <a:scene3d>
            <a:camera prst="orthographicFront">
              <a:rot lat="0" lon="2700000" rev="2065843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</a:rPr>
              <a:t>う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46" name="円/楕円 45"/>
          <p:cNvSpPr/>
          <p:nvPr/>
        </p:nvSpPr>
        <p:spPr>
          <a:xfrm rot="20091344">
            <a:off x="5144030" y="4311889"/>
            <a:ext cx="356785" cy="288032"/>
          </a:xfrm>
          <a:prstGeom prst="ellipse">
            <a:avLst/>
          </a:prstGeom>
          <a:noFill/>
          <a:ln w="12700">
            <a:solidFill>
              <a:schemeClr val="bg2"/>
            </a:solidFill>
            <a:miter lim="800000"/>
          </a:ln>
          <a:scene3d>
            <a:camera prst="orthographicFront">
              <a:rot lat="0" lon="2700000" rev="2065843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bg2"/>
                </a:solidFill>
              </a:rPr>
              <a:t>お</a:t>
            </a:r>
            <a:endParaRPr kumimoji="1" lang="ja-JP" altLang="en-US" sz="2000" dirty="0">
              <a:solidFill>
                <a:schemeClr val="bg2"/>
              </a:solidFill>
            </a:endParaRPr>
          </a:p>
        </p:txBody>
      </p:sp>
      <p:sp>
        <p:nvSpPr>
          <p:cNvPr id="48" name="メモ 47"/>
          <p:cNvSpPr/>
          <p:nvPr/>
        </p:nvSpPr>
        <p:spPr>
          <a:xfrm flipH="1">
            <a:off x="3297910" y="2117502"/>
            <a:ext cx="627675" cy="385392"/>
          </a:xfrm>
          <a:prstGeom prst="foldedCorner">
            <a:avLst/>
          </a:prstGeom>
          <a:solidFill>
            <a:srgbClr val="FF99F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49" name="グループ化 48"/>
          <p:cNvGrpSpPr/>
          <p:nvPr/>
        </p:nvGrpSpPr>
        <p:grpSpPr>
          <a:xfrm>
            <a:off x="4916610" y="3382459"/>
            <a:ext cx="3538763" cy="709100"/>
            <a:chOff x="838096" y="1655259"/>
            <a:chExt cx="3538763" cy="709100"/>
          </a:xfrm>
          <a:solidFill>
            <a:srgbClr val="66FFFF">
              <a:alpha val="75000"/>
            </a:srgbClr>
          </a:solidFill>
        </p:grpSpPr>
        <p:sp>
          <p:nvSpPr>
            <p:cNvPr id="50" name="平行四辺形 49"/>
            <p:cNvSpPr/>
            <p:nvPr/>
          </p:nvSpPr>
          <p:spPr>
            <a:xfrm>
              <a:off x="838096" y="1655259"/>
              <a:ext cx="3538763" cy="709100"/>
            </a:xfrm>
            <a:prstGeom prst="parallelogram">
              <a:avLst>
                <a:gd name="adj" fmla="val 102839"/>
              </a:avLst>
            </a:prstGeom>
            <a:grpFill/>
            <a:ln w="28575" cap="rnd">
              <a:solidFill>
                <a:schemeClr val="tx1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1" name="円/楕円 50"/>
            <p:cNvSpPr/>
            <p:nvPr/>
          </p:nvSpPr>
          <p:spPr>
            <a:xfrm>
              <a:off x="2396063" y="1793214"/>
              <a:ext cx="432048" cy="432048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miter lim="800000"/>
            </a:ln>
            <a:scene3d>
              <a:camera prst="orthographicFront">
                <a:rot lat="17999998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2000" dirty="0" smtClean="0">
                  <a:solidFill>
                    <a:sysClr val="windowText" lastClr="000000"/>
                  </a:solidFill>
                </a:rPr>
                <a:t>あ</a:t>
              </a:r>
              <a:endParaRPr kumimoji="1" lang="ja-JP" altLang="en-US" sz="1600" dirty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52" name="正方形/長方形 51" hidden="1"/>
          <p:cNvSpPr/>
          <p:nvPr/>
        </p:nvSpPr>
        <p:spPr>
          <a:xfrm>
            <a:off x="1122574" y="1632980"/>
            <a:ext cx="7690313" cy="1088466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7251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65" grpId="0" animBg="1"/>
      <p:bldP spid="29" grpId="0" animBg="1"/>
      <p:bldP spid="48" grpId="0" animBg="1"/>
      <p:bldP spid="5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4|4.5|2.8|3.7|3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3.6|4.2|2.9|2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2.8|5.3|2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1.9|1.8|2|1.7|2|1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3.6|1.8|2.6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miter lim="800000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  <a:prstDash val="soli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4850</TotalTime>
  <Words>283</Words>
  <Application>Microsoft Office PowerPoint</Application>
  <PresentationFormat>画面に合わせる (4:3)</PresentationFormat>
  <Paragraphs>77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Calibri</vt:lpstr>
      <vt:lpstr>ＭＳ Ｐゴシック</vt:lpstr>
      <vt:lpstr>HG丸ｺﾞｼｯｸM-PRO</vt:lpstr>
      <vt:lpstr>AR P丸ゴシック体E</vt:lpstr>
      <vt:lpstr>Arial</vt:lpstr>
      <vt:lpstr>AR P教科書体M</vt:lpstr>
      <vt:lpstr>フラッシュ１</vt:lpstr>
      <vt:lpstr>4年生算数 立方体と直方体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160</cp:revision>
  <dcterms:created xsi:type="dcterms:W3CDTF">2015-06-25T04:58:05Z</dcterms:created>
  <dcterms:modified xsi:type="dcterms:W3CDTF">2020-07-06T08:45:40Z</dcterms:modified>
</cp:coreProperties>
</file>