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tags/tag5.xml" ContentType="application/vnd.openxmlformats-officedocument.presentationml.tags+xml"/>
  <Override PartName="/ppt/notesSlides/notesSlide5.xml" ContentType="application/vnd.openxmlformats-officedocument.presentationml.notesSlide+xml"/>
  <Override PartName="/ppt/tags/tag6.xml" ContentType="application/vnd.openxmlformats-officedocument.presentationml.tags+xml"/>
  <Override PartName="/ppt/notesSlides/notesSlide6.xml" ContentType="application/vnd.openxmlformats-officedocument.presentationml.notesSlide+xml"/>
  <Override PartName="/ppt/tags/tag7.xml" ContentType="application/vnd.openxmlformats-officedocument.presentationml.tags+xml"/>
  <Override PartName="/ppt/notesSlides/notesSlide7.xml" ContentType="application/vnd.openxmlformats-officedocument.presentationml.notesSlide+xml"/>
  <Override PartName="/ppt/tags/tag8.xml" ContentType="application/vnd.openxmlformats-officedocument.presentationml.tags+xml"/>
  <Override PartName="/ppt/notesSlides/notesSlide8.xml" ContentType="application/vnd.openxmlformats-officedocument.presentationml.notesSlide+xml"/>
  <Override PartName="/ppt/tags/tag9.xml" ContentType="application/vnd.openxmlformats-officedocument.presentationml.tags+xml"/>
  <Override PartName="/ppt/notesSlides/notesSlide9.xml" ContentType="application/vnd.openxmlformats-officedocument.presentationml.notesSlide+xml"/>
  <Override PartName="/ppt/tags/tag10.xml" ContentType="application/vnd.openxmlformats-officedocument.presentationml.tags+xml"/>
  <Override PartName="/ppt/notesSlides/notesSlide10.xml" ContentType="application/vnd.openxmlformats-officedocument.presentationml.notesSlide+xml"/>
  <Override PartName="/ppt/tags/tag11.xml" ContentType="application/vnd.openxmlformats-officedocument.presentationml.tags+xml"/>
  <Override PartName="/ppt/notesSlides/notesSlide11.xml" ContentType="application/vnd.openxmlformats-officedocument.presentationml.notesSlide+xml"/>
  <Override PartName="/ppt/tags/tag12.xml" ContentType="application/vnd.openxmlformats-officedocument.presentationml.tags+xml"/>
  <Override PartName="/ppt/notesSlides/notesSlide12.xml" ContentType="application/vnd.openxmlformats-officedocument.presentationml.notesSlide+xml"/>
  <Override PartName="/ppt/tags/tag13.xml" ContentType="application/vnd.openxmlformats-officedocument.presentationml.tags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15"/>
  </p:notesMasterIdLst>
  <p:sldIdLst>
    <p:sldId id="288" r:id="rId2"/>
    <p:sldId id="289" r:id="rId3"/>
    <p:sldId id="312" r:id="rId4"/>
    <p:sldId id="315" r:id="rId5"/>
    <p:sldId id="316" r:id="rId6"/>
    <p:sldId id="317" r:id="rId7"/>
    <p:sldId id="320" r:id="rId8"/>
    <p:sldId id="321" r:id="rId9"/>
    <p:sldId id="322" r:id="rId10"/>
    <p:sldId id="323" r:id="rId11"/>
    <p:sldId id="324" r:id="rId12"/>
    <p:sldId id="325" r:id="rId13"/>
    <p:sldId id="326" r:id="rId14"/>
  </p:sldIdLst>
  <p:sldSz cx="9144000" cy="6858000" type="screen4x3"/>
  <p:notesSz cx="6858000" cy="9144000"/>
  <p:embeddedFontLst>
    <p:embeddedFont>
      <p:font typeface="AR P丸ゴシック体E" panose="020F0900000000000000" pitchFamily="50" charset="-128"/>
      <p:regular r:id="rId16"/>
    </p:embeddedFont>
    <p:embeddedFont>
      <p:font typeface="AR丸ゴシック体M" panose="020F0609000000000000" pitchFamily="49" charset="-128"/>
      <p:regular r:id="rId17"/>
    </p:embeddedFont>
    <p:embeddedFont>
      <p:font typeface="Calibri" panose="020F0502020204030204" pitchFamily="34" charset="0"/>
      <p:regular r:id="rId18"/>
      <p:bold r:id="rId19"/>
      <p:italic r:id="rId20"/>
      <p:boldItalic r:id="rId21"/>
    </p:embeddedFont>
    <p:embeddedFont>
      <p:font typeface="HG丸ｺﾞｼｯｸM-PRO" panose="020F0600000000000000" pitchFamily="50" charset="-128"/>
      <p:regular r:id="rId22"/>
    </p:embeddedFont>
    <p:embeddedFont>
      <p:font typeface="AR P丸ゴシック体M" panose="020F0600000000000000" pitchFamily="50" charset="-128"/>
      <p:regular r:id="rId23"/>
    </p:embeddedFont>
  </p:embeddedFontLst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3198" userDrawn="1">
          <p15:clr>
            <a:srgbClr val="A4A3A4"/>
          </p15:clr>
        </p15:guide>
        <p15:guide id="3" orient="horz" pos="175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  <a:srgbClr val="FFFF99"/>
    <a:srgbClr val="CCFFFF"/>
    <a:srgbClr val="FFCCFF"/>
    <a:srgbClr val="FFD9FF"/>
    <a:srgbClr val="66FFFF"/>
    <a:srgbClr val="4BD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255" autoAdjust="0"/>
    <p:restoredTop sz="94424" autoAdjust="0"/>
  </p:normalViewPr>
  <p:slideViewPr>
    <p:cSldViewPr>
      <p:cViewPr varScale="1">
        <p:scale>
          <a:sx n="66" d="100"/>
          <a:sy n="66" d="100"/>
        </p:scale>
        <p:origin x="336" y="78"/>
      </p:cViewPr>
      <p:guideLst>
        <p:guide pos="3198"/>
        <p:guide orient="horz" pos="175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5" d="100"/>
        <a:sy n="125" d="100"/>
      </p:scale>
      <p:origin x="0" y="-676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3.fntdata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font" Target="fonts/font6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2.fntdata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font" Target="fonts/font1.fntdata"/><Relationship Id="rId20" Type="http://schemas.openxmlformats.org/officeDocument/2006/relationships/font" Target="fonts/font5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3" Type="http://schemas.openxmlformats.org/officeDocument/2006/relationships/font" Target="fonts/font8.fntdata"/><Relationship Id="rId10" Type="http://schemas.openxmlformats.org/officeDocument/2006/relationships/slide" Target="slides/slide9.xml"/><Relationship Id="rId19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7.fntdata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F11D78-99EB-45F5-BE76-59F7C1EE38A1}" type="datetimeFigureOut">
              <a:rPr kumimoji="1" lang="ja-JP" altLang="en-US" smtClean="0"/>
              <a:pPr/>
              <a:t>2020/9/4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38D5A8-10A7-4DCC-953B-A0DFE8C090F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9418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ja-JP" altLang="en-US" dirty="0" smtClean="0">
              <a:ea typeface="HG丸ｺﾞｼｯｸM-PRO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7456710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10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5754217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11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777397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12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2950123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13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602929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2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297719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3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857105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4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566326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5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065763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6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643381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7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724984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8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505932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9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215268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AE9A76-35C8-4A70-8067-20351694DD7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5423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A3108E-37EE-40F3-A7E9-6899F63596D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2432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4C405E-A102-49B9-B3A2-80B02F81FEA4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8381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401B0B-99D3-471D-BBED-1E118E17361D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51555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4077BF-9493-434C-A213-3E7224163A57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2059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491BFB-C57D-477A-B859-9DE19005477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6802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9D2E8A-C900-43AA-BE49-B445B7D41B7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4321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6A0A67-8D7F-4FCB-9834-DDEA8D66E98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5826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8FED89-17F0-4FF8-996E-FF4865A50D40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28201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9DE7F0-2060-4D18-807E-4E41A775D239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3852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9BDCEA-35AD-4F34-8DCA-7B11E83D078F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3939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4C2060B-D9AE-4BD5-AEED-56855F7B1BB8}" type="slidenum">
              <a:rPr lang="en-US" altLang="ja-JP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フレーム 7"/>
          <p:cNvSpPr/>
          <p:nvPr userDrawn="1"/>
        </p:nvSpPr>
        <p:spPr>
          <a:xfrm>
            <a:off x="0" y="0"/>
            <a:ext cx="9144000" cy="6858000"/>
          </a:xfrm>
          <a:prstGeom prst="frame">
            <a:avLst>
              <a:gd name="adj1" fmla="val 3249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4562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10.xml"/><Relationship Id="rId3" Type="http://schemas.openxmlformats.org/officeDocument/2006/relationships/notesSlide" Target="../notesSlides/notesSlide1.xml"/><Relationship Id="rId7" Type="http://schemas.openxmlformats.org/officeDocument/2006/relationships/slide" Target="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6" Type="http://schemas.openxmlformats.org/officeDocument/2006/relationships/slide" Target="slide6.xml"/><Relationship Id="rId5" Type="http://schemas.openxmlformats.org/officeDocument/2006/relationships/slide" Target="slide4.xml"/><Relationship Id="rId4" Type="http://schemas.openxmlformats.org/officeDocument/2006/relationships/slide" Target="slide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9189" y="932014"/>
            <a:ext cx="8848498" cy="1482737"/>
          </a:xfrm>
          <a:scene3d>
            <a:camera prst="orthographicFront">
              <a:rot lat="0" lon="0" rev="0"/>
            </a:camera>
            <a:lightRig rig="threePt" dir="t"/>
          </a:scene3d>
        </p:spPr>
        <p:txBody>
          <a:bodyPr anchor="t">
            <a:scene3d>
              <a:camera prst="isometricRightUp"/>
              <a:lightRig rig="threePt" dir="t"/>
            </a:scene3d>
          </a:bodyPr>
          <a:lstStyle/>
          <a:p>
            <a:r>
              <a:rPr kumimoji="1" lang="ja-JP" altLang="en-US" sz="6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４年「わり算の筆算</a:t>
            </a:r>
            <a:r>
              <a:rPr kumimoji="1" lang="ja-JP" altLang="en-US" sz="6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」②</a:t>
            </a:r>
            <a:endParaRPr kumimoji="1" lang="ja-JP" altLang="en-US" sz="6600" b="1" dirty="0">
              <a:ln w="95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56" name="フレーム 55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3249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6055016" y="3990044"/>
            <a:ext cx="2088232" cy="646331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各スライドへリンクされています。</a:t>
            </a:r>
            <a:endParaRPr kumimoji="1" lang="ja-JP" altLang="en-US" dirty="0"/>
          </a:p>
        </p:txBody>
      </p:sp>
      <p:sp>
        <p:nvSpPr>
          <p:cNvPr id="9" name="角丸四角形吹き出し 8">
            <a:hlinkClick r:id="rId4" action="ppaction://hlinksldjump"/>
          </p:cNvPr>
          <p:cNvSpPr/>
          <p:nvPr/>
        </p:nvSpPr>
        <p:spPr>
          <a:xfrm>
            <a:off x="978542" y="2276872"/>
            <a:ext cx="3679768" cy="576063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lvl="0">
              <a:defRPr/>
            </a:pP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８４</a:t>
            </a:r>
            <a:r>
              <a:rPr kumimoji="0" lang="en-US" altLang="ja-JP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÷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２１　の筆算のしかた</a:t>
            </a:r>
            <a:endParaRPr kumimoji="0" lang="en-US" altLang="ja-JP" sz="2400" b="1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0" name="角丸四角形吹き出し 9">
            <a:hlinkClick r:id="rId5" action="ppaction://hlinksldjump"/>
          </p:cNvPr>
          <p:cNvSpPr/>
          <p:nvPr/>
        </p:nvSpPr>
        <p:spPr>
          <a:xfrm>
            <a:off x="963670" y="3183546"/>
            <a:ext cx="3679768" cy="576063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lvl="0">
              <a:defRPr/>
            </a:pP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８７</a:t>
            </a:r>
            <a:r>
              <a:rPr kumimoji="0" lang="en-US" altLang="ja-JP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÷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２１　の筆算のしかた</a:t>
            </a:r>
            <a:endParaRPr kumimoji="0" lang="en-US" altLang="ja-JP" sz="2400" b="1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1" name="角丸四角形吹き出し 10">
            <a:hlinkClick r:id="rId6" action="ppaction://hlinksldjump"/>
          </p:cNvPr>
          <p:cNvSpPr/>
          <p:nvPr/>
        </p:nvSpPr>
        <p:spPr>
          <a:xfrm>
            <a:off x="963670" y="4090220"/>
            <a:ext cx="3679768" cy="576063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lvl="0">
              <a:defRPr/>
            </a:pP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８６</a:t>
            </a:r>
            <a:r>
              <a:rPr kumimoji="0" lang="en-US" altLang="ja-JP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÷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２３　の筆算のしかた</a:t>
            </a:r>
            <a:endParaRPr kumimoji="0" lang="en-US" altLang="ja-JP" sz="2400" b="1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2" name="角丸四角形吹き出し 11">
            <a:hlinkClick r:id="rId7" action="ppaction://hlinksldjump"/>
          </p:cNvPr>
          <p:cNvSpPr/>
          <p:nvPr/>
        </p:nvSpPr>
        <p:spPr>
          <a:xfrm>
            <a:off x="978542" y="4996894"/>
            <a:ext cx="3679768" cy="576063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lvl="0">
              <a:defRPr/>
            </a:pPr>
            <a:r>
              <a:rPr kumimoji="0" lang="en-US" altLang="ja-JP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78÷19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　の筆算のしかた</a:t>
            </a:r>
            <a:endParaRPr kumimoji="0" lang="en-US" altLang="ja-JP" sz="2400" b="1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3" name="角丸四角形吹き出し 12">
            <a:hlinkClick r:id="rId8" action="ppaction://hlinksldjump"/>
          </p:cNvPr>
          <p:cNvSpPr/>
          <p:nvPr/>
        </p:nvSpPr>
        <p:spPr>
          <a:xfrm>
            <a:off x="978542" y="5903568"/>
            <a:ext cx="3679768" cy="576063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lvl="0">
              <a:defRPr/>
            </a:pP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８７</a:t>
            </a:r>
            <a:r>
              <a:rPr kumimoji="0" lang="en-US" altLang="ja-JP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÷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２５　の筆算のしかた</a:t>
            </a:r>
            <a:endParaRPr kumimoji="0" lang="en-US" altLang="ja-JP" sz="2400" b="1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670029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正方形/長方形 19"/>
          <p:cNvSpPr/>
          <p:nvPr/>
        </p:nvSpPr>
        <p:spPr>
          <a:xfrm>
            <a:off x="2126162" y="1349158"/>
            <a:ext cx="576000" cy="900000"/>
          </a:xfrm>
          <a:prstGeom prst="rect">
            <a:avLst/>
          </a:prstGeom>
          <a:solidFill>
            <a:srgbClr val="FF99FF">
              <a:alpha val="50000"/>
            </a:srgbClr>
          </a:soli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9"/>
            <a:ext cx="707379" cy="988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角丸四角形吹き出し 8"/>
          <p:cNvSpPr/>
          <p:nvPr/>
        </p:nvSpPr>
        <p:spPr>
          <a:xfrm>
            <a:off x="1324280" y="260649"/>
            <a:ext cx="3679768" cy="576063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lvl="0">
              <a:defRPr/>
            </a:pP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８７</a:t>
            </a:r>
            <a:r>
              <a:rPr kumimoji="0" lang="en-US" altLang="ja-JP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÷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２５　の筆算のしかた</a:t>
            </a:r>
            <a:endParaRPr kumimoji="0" lang="en-US" altLang="ja-JP" sz="2400" b="1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graphicFrame>
        <p:nvGraphicFramePr>
          <p:cNvPr id="29" name="表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0959273"/>
              </p:ext>
            </p:extLst>
          </p:nvPr>
        </p:nvGraphicFramePr>
        <p:xfrm>
          <a:off x="397906" y="1349158"/>
          <a:ext cx="2304000" cy="360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00"/>
                <a:gridCol w="576000"/>
                <a:gridCol w="576000"/>
                <a:gridCol w="576000"/>
              </a:tblGrid>
              <a:tr h="900000">
                <a:tc>
                  <a:txBody>
                    <a:bodyPr/>
                    <a:lstStyle/>
                    <a:p>
                      <a:pPr algn="ctr"/>
                      <a:endParaRPr kumimoji="1" lang="ja-JP" altLang="en-US" sz="44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4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4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4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0000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44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２</a:t>
                      </a:r>
                      <a:endParaRPr kumimoji="1" lang="ja-JP" altLang="en-US" sz="44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44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５</a:t>
                      </a:r>
                      <a:endParaRPr kumimoji="1" lang="ja-JP" altLang="en-US" sz="44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44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８</a:t>
                      </a:r>
                      <a:endParaRPr kumimoji="1" lang="ja-JP" altLang="en-US" sz="44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44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７</a:t>
                      </a:r>
                      <a:endParaRPr kumimoji="1" lang="ja-JP" altLang="en-US" sz="44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00000">
                <a:tc>
                  <a:txBody>
                    <a:bodyPr/>
                    <a:lstStyle/>
                    <a:p>
                      <a:pPr algn="ctr"/>
                      <a:endParaRPr kumimoji="1" lang="ja-JP" altLang="en-US" sz="4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00000">
                <a:tc>
                  <a:txBody>
                    <a:bodyPr/>
                    <a:lstStyle/>
                    <a:p>
                      <a:pPr algn="ctr"/>
                      <a:endParaRPr kumimoji="1" lang="ja-JP" altLang="en-US" sz="4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13" name="直線コネクタ 12"/>
          <p:cNvCxnSpPr/>
          <p:nvPr/>
        </p:nvCxnSpPr>
        <p:spPr>
          <a:xfrm flipV="1">
            <a:off x="1535392" y="2249158"/>
            <a:ext cx="1152000" cy="7507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図 17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334" t="22260" r="40000" b="24316"/>
          <a:stretch/>
        </p:blipFill>
        <p:spPr>
          <a:xfrm>
            <a:off x="1452200" y="2188484"/>
            <a:ext cx="261463" cy="1152000"/>
          </a:xfrm>
          <a:prstGeom prst="rect">
            <a:avLst/>
          </a:prstGeom>
        </p:spPr>
      </p:pic>
      <p:sp>
        <p:nvSpPr>
          <p:cNvPr id="30" name="正方形/長方形 29"/>
          <p:cNvSpPr/>
          <p:nvPr/>
        </p:nvSpPr>
        <p:spPr>
          <a:xfrm>
            <a:off x="5962387" y="1340768"/>
            <a:ext cx="1080000" cy="432000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たてる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5962387" y="2763525"/>
            <a:ext cx="1080000" cy="432000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かける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5962387" y="3883851"/>
            <a:ext cx="1080000" cy="432000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ひ　</a:t>
            </a:r>
            <a:r>
              <a:rPr lang="ja-JP" altLang="en-US" sz="2400" b="1" dirty="0" err="1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く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5634304" y="1885599"/>
            <a:ext cx="326243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25</a:t>
            </a:r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を</a:t>
            </a:r>
            <a:r>
              <a:rPr lang="en-US" altLang="ja-JP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20</a:t>
            </a:r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と見当をつけて</a:t>
            </a:r>
            <a:endParaRPr lang="en-US" altLang="ja-JP" sz="2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400" dirty="0" smtClean="0">
                <a:solidFill>
                  <a:srgbClr val="FF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かりの商</a:t>
            </a:r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４をたてる</a:t>
            </a:r>
            <a:endParaRPr lang="ja-JP" altLang="en-US" sz="24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35" name="正方形/長方形 34"/>
          <p:cNvSpPr/>
          <p:nvPr/>
        </p:nvSpPr>
        <p:spPr>
          <a:xfrm>
            <a:off x="2142480" y="1501738"/>
            <a:ext cx="546945" cy="769441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４</a:t>
            </a:r>
            <a:endParaRPr lang="ja-JP" altLang="en-US" sz="4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5634304" y="3265387"/>
            <a:ext cx="233910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25</a:t>
            </a:r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と４をかける</a:t>
            </a:r>
            <a:endParaRPr lang="ja-JP" altLang="en-US" sz="24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37" name="正方形/長方形 36"/>
          <p:cNvSpPr/>
          <p:nvPr/>
        </p:nvSpPr>
        <p:spPr>
          <a:xfrm>
            <a:off x="5436096" y="4427470"/>
            <a:ext cx="341632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87</a:t>
            </a:r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から</a:t>
            </a:r>
            <a:r>
              <a:rPr lang="en-US" altLang="ja-JP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100</a:t>
            </a:r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はひけない！</a:t>
            </a:r>
            <a:endParaRPr lang="ja-JP" altLang="en-US" sz="24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1575588" y="3286868"/>
            <a:ext cx="546945" cy="769441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０</a:t>
            </a:r>
            <a:endParaRPr lang="ja-JP" altLang="en-US" sz="4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4" name="正方形/長方形 43"/>
          <p:cNvSpPr/>
          <p:nvPr/>
        </p:nvSpPr>
        <p:spPr>
          <a:xfrm>
            <a:off x="5573989" y="727558"/>
            <a:ext cx="2021707" cy="461665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一の位の計算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2149834" y="3286868"/>
            <a:ext cx="546945" cy="769441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０</a:t>
            </a:r>
            <a:endParaRPr lang="ja-JP" altLang="en-US" sz="4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7" name="角丸四角形吹き出し 26"/>
          <p:cNvSpPr/>
          <p:nvPr/>
        </p:nvSpPr>
        <p:spPr>
          <a:xfrm>
            <a:off x="251520" y="1349585"/>
            <a:ext cx="1474681" cy="859456"/>
          </a:xfrm>
          <a:prstGeom prst="wedgeRoundRectCallout">
            <a:avLst>
              <a:gd name="adj1" fmla="val 66714"/>
              <a:gd name="adj2" fmla="val 22928"/>
              <a:gd name="adj3" fmla="val 16667"/>
            </a:avLst>
          </a:prstGeom>
          <a:gradFill>
            <a:gsLst>
              <a:gs pos="0">
                <a:srgbClr val="FF99FF"/>
              </a:gs>
              <a:gs pos="35000">
                <a:srgbClr val="FFCCFF"/>
              </a:gs>
              <a:gs pos="100000">
                <a:srgbClr val="FFD9FF"/>
              </a:gs>
            </a:gsLst>
          </a:gra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lvl="0">
              <a:defRPr/>
            </a:pPr>
            <a:r>
              <a:rPr kumimoji="0" lang="ja-JP" altLang="en-US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商が大きすぎました</a:t>
            </a:r>
            <a:endParaRPr kumimoji="0" lang="en-US" altLang="ja-JP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1088483" y="3286868"/>
            <a:ext cx="405880" cy="769441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１</a:t>
            </a:r>
            <a:endParaRPr lang="ja-JP" altLang="en-US" sz="4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3" name="角丸四角形吹き出し 22"/>
          <p:cNvSpPr/>
          <p:nvPr/>
        </p:nvSpPr>
        <p:spPr>
          <a:xfrm>
            <a:off x="235115" y="4067440"/>
            <a:ext cx="1507489" cy="484191"/>
          </a:xfrm>
          <a:prstGeom prst="wedgeRoundRectCallout">
            <a:avLst>
              <a:gd name="adj1" fmla="val 40883"/>
              <a:gd name="adj2" fmla="val -97948"/>
              <a:gd name="adj3" fmla="val 16667"/>
            </a:avLst>
          </a:prstGeom>
          <a:gradFill>
            <a:gsLst>
              <a:gs pos="0">
                <a:srgbClr val="FF99FF"/>
              </a:gs>
              <a:gs pos="35000">
                <a:srgbClr val="FFCCFF"/>
              </a:gs>
              <a:gs pos="100000">
                <a:srgbClr val="FFD9FF"/>
              </a:gs>
            </a:gsLst>
          </a:gra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lvl="0">
              <a:defRPr/>
            </a:pPr>
            <a:r>
              <a:rPr kumimoji="0" lang="ja-JP" altLang="en-US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ひけない！</a:t>
            </a:r>
            <a:endParaRPr kumimoji="0" lang="en-US" altLang="ja-JP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1" name="動作設定ボタン: 最初 20">
            <a:hlinkClick r:id="" action="ppaction://hlinkshowjump?jump=firstslide" highlightClick="1"/>
          </p:cNvPr>
          <p:cNvSpPr/>
          <p:nvPr/>
        </p:nvSpPr>
        <p:spPr>
          <a:xfrm>
            <a:off x="8316416" y="6520227"/>
            <a:ext cx="720080" cy="281690"/>
          </a:xfrm>
          <a:prstGeom prst="actionButtonBeginning">
            <a:avLst/>
          </a:prstGeom>
          <a:noFill/>
          <a:ln w="28575">
            <a:solidFill>
              <a:srgbClr val="FF99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03501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30" grpId="0" animBg="1"/>
      <p:bldP spid="31" grpId="0" animBg="1"/>
      <p:bldP spid="32" grpId="0" animBg="1"/>
      <p:bldP spid="35" grpId="0"/>
      <p:bldP spid="39" grpId="0"/>
      <p:bldP spid="44" grpId="0" animBg="1"/>
      <p:bldP spid="38" grpId="0"/>
      <p:bldP spid="27" grpId="0" animBg="1"/>
      <p:bldP spid="22" grpId="0"/>
      <p:bldP spid="2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9"/>
            <a:ext cx="707379" cy="988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角丸四角形吹き出し 8"/>
          <p:cNvSpPr/>
          <p:nvPr/>
        </p:nvSpPr>
        <p:spPr>
          <a:xfrm>
            <a:off x="1324280" y="260649"/>
            <a:ext cx="3679768" cy="576063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lvl="0">
              <a:defRPr/>
            </a:pP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８７</a:t>
            </a:r>
            <a:r>
              <a:rPr kumimoji="0" lang="en-US" altLang="ja-JP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÷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２５　の筆算のしかた</a:t>
            </a:r>
            <a:endParaRPr kumimoji="0" lang="en-US" altLang="ja-JP" sz="2400" b="1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0" name="正方形/長方形 29"/>
          <p:cNvSpPr/>
          <p:nvPr/>
        </p:nvSpPr>
        <p:spPr>
          <a:xfrm>
            <a:off x="5962387" y="1340768"/>
            <a:ext cx="1080000" cy="432000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たてる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5962387" y="2763525"/>
            <a:ext cx="1080000" cy="432000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かける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5962387" y="3883851"/>
            <a:ext cx="1080000" cy="432000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ひ　</a:t>
            </a:r>
            <a:r>
              <a:rPr lang="ja-JP" altLang="en-US" sz="2400" b="1" dirty="0" err="1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く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5634304" y="1885599"/>
            <a:ext cx="295465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商が大きかったので</a:t>
            </a:r>
            <a:endParaRPr lang="en-US" altLang="ja-JP" sz="2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１小さくします</a:t>
            </a:r>
            <a:endParaRPr lang="ja-JP" altLang="en-US" sz="24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5634304" y="3265387"/>
            <a:ext cx="233910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25</a:t>
            </a:r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と３をかける</a:t>
            </a:r>
            <a:endParaRPr lang="ja-JP" altLang="en-US" sz="24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37" name="正方形/長方形 36"/>
          <p:cNvSpPr/>
          <p:nvPr/>
        </p:nvSpPr>
        <p:spPr>
          <a:xfrm>
            <a:off x="5702056" y="4427470"/>
            <a:ext cx="233910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87</a:t>
            </a:r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から</a:t>
            </a:r>
            <a:r>
              <a:rPr lang="en-US" altLang="ja-JP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75</a:t>
            </a:r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をひく</a:t>
            </a:r>
            <a:endParaRPr lang="ja-JP" altLang="en-US" sz="24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44" name="正方形/長方形 43"/>
          <p:cNvSpPr/>
          <p:nvPr/>
        </p:nvSpPr>
        <p:spPr>
          <a:xfrm>
            <a:off x="5573989" y="727558"/>
            <a:ext cx="2021707" cy="461665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一の位の計算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4961003" y="1349158"/>
            <a:ext cx="576000" cy="900000"/>
          </a:xfrm>
          <a:prstGeom prst="rect">
            <a:avLst/>
          </a:prstGeom>
          <a:solidFill>
            <a:srgbClr val="FF99FF">
              <a:alpha val="50000"/>
            </a:srgbClr>
          </a:soli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aphicFrame>
        <p:nvGraphicFramePr>
          <p:cNvPr id="23" name="表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5036994"/>
              </p:ext>
            </p:extLst>
          </p:nvPr>
        </p:nvGraphicFramePr>
        <p:xfrm>
          <a:off x="3232747" y="1349158"/>
          <a:ext cx="2304000" cy="360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00"/>
                <a:gridCol w="576000"/>
                <a:gridCol w="576000"/>
                <a:gridCol w="576000"/>
              </a:tblGrid>
              <a:tr h="900000">
                <a:tc>
                  <a:txBody>
                    <a:bodyPr/>
                    <a:lstStyle/>
                    <a:p>
                      <a:pPr algn="ctr"/>
                      <a:endParaRPr kumimoji="1" lang="ja-JP" altLang="en-US" sz="44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4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4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4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0000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44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２</a:t>
                      </a:r>
                      <a:endParaRPr kumimoji="1" lang="ja-JP" altLang="en-US" sz="44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44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５</a:t>
                      </a:r>
                      <a:endParaRPr kumimoji="1" lang="ja-JP" altLang="en-US" sz="44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44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８</a:t>
                      </a:r>
                      <a:endParaRPr kumimoji="1" lang="ja-JP" altLang="en-US" sz="44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44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７</a:t>
                      </a:r>
                      <a:endParaRPr kumimoji="1" lang="ja-JP" altLang="en-US" sz="44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00000">
                <a:tc>
                  <a:txBody>
                    <a:bodyPr/>
                    <a:lstStyle/>
                    <a:p>
                      <a:pPr algn="ctr"/>
                      <a:endParaRPr kumimoji="1" lang="ja-JP" altLang="en-US" sz="4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00000">
                <a:tc>
                  <a:txBody>
                    <a:bodyPr/>
                    <a:lstStyle/>
                    <a:p>
                      <a:pPr algn="ctr"/>
                      <a:endParaRPr kumimoji="1" lang="ja-JP" altLang="en-US" sz="4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24" name="直線コネクタ 23"/>
          <p:cNvCxnSpPr/>
          <p:nvPr/>
        </p:nvCxnSpPr>
        <p:spPr>
          <a:xfrm flipV="1">
            <a:off x="4370233" y="2249158"/>
            <a:ext cx="1152000" cy="7507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5" name="図 24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334" t="22260" r="40000" b="24316"/>
          <a:stretch/>
        </p:blipFill>
        <p:spPr>
          <a:xfrm>
            <a:off x="4287041" y="2188484"/>
            <a:ext cx="261463" cy="1152000"/>
          </a:xfrm>
          <a:prstGeom prst="rect">
            <a:avLst/>
          </a:prstGeom>
        </p:spPr>
      </p:pic>
      <p:sp>
        <p:nvSpPr>
          <p:cNvPr id="26" name="正方形/長方形 25"/>
          <p:cNvSpPr/>
          <p:nvPr/>
        </p:nvSpPr>
        <p:spPr>
          <a:xfrm>
            <a:off x="4977321" y="1501738"/>
            <a:ext cx="546945" cy="769441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３</a:t>
            </a:r>
            <a:endParaRPr lang="ja-JP" altLang="en-US" sz="4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4431536" y="3308929"/>
            <a:ext cx="502061" cy="769441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７</a:t>
            </a:r>
            <a:endParaRPr lang="ja-JP" altLang="en-US" sz="4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5004352" y="3315791"/>
            <a:ext cx="537328" cy="769441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５</a:t>
            </a:r>
            <a:endParaRPr lang="ja-JP" altLang="en-US" sz="4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" name="右矢印 1"/>
          <p:cNvSpPr/>
          <p:nvPr/>
        </p:nvSpPr>
        <p:spPr>
          <a:xfrm>
            <a:off x="2767957" y="2716596"/>
            <a:ext cx="388939" cy="262929"/>
          </a:xfrm>
          <a:prstGeom prst="rightArrow">
            <a:avLst/>
          </a:prstGeom>
          <a:solidFill>
            <a:srgbClr val="FF0000"/>
          </a:solidFill>
          <a:ln w="28575">
            <a:solidFill>
              <a:srgbClr val="FF000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cxnSp>
        <p:nvCxnSpPr>
          <p:cNvPr id="41" name="直線コネクタ 40"/>
          <p:cNvCxnSpPr/>
          <p:nvPr/>
        </p:nvCxnSpPr>
        <p:spPr>
          <a:xfrm>
            <a:off x="4402508" y="4055534"/>
            <a:ext cx="1152000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正方形/長方形 41"/>
          <p:cNvSpPr/>
          <p:nvPr/>
        </p:nvSpPr>
        <p:spPr>
          <a:xfrm>
            <a:off x="5006182" y="4165240"/>
            <a:ext cx="511680" cy="769441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</a:t>
            </a:r>
            <a:endParaRPr lang="ja-JP" altLang="en-US" sz="4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3" name="正方形/長方形 42"/>
          <p:cNvSpPr/>
          <p:nvPr/>
        </p:nvSpPr>
        <p:spPr>
          <a:xfrm>
            <a:off x="4431536" y="4977244"/>
            <a:ext cx="3877985" cy="461665"/>
          </a:xfrm>
          <a:prstGeom prst="rect">
            <a:avLst/>
          </a:prstGeom>
          <a:ln w="28575"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solidFill>
                  <a:srgbClr val="00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８７</a:t>
            </a:r>
            <a:r>
              <a:rPr lang="en-US" altLang="ja-JP" sz="2400" dirty="0" smtClean="0">
                <a:solidFill>
                  <a:srgbClr val="00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÷</a:t>
            </a:r>
            <a:r>
              <a:rPr lang="ja-JP" altLang="en-US" sz="2400" dirty="0" smtClean="0">
                <a:solidFill>
                  <a:srgbClr val="00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２５＝３あまり１２</a:t>
            </a:r>
            <a:endParaRPr lang="ja-JP" altLang="en-US" dirty="0"/>
          </a:p>
        </p:txBody>
      </p:sp>
      <p:sp>
        <p:nvSpPr>
          <p:cNvPr id="45" name="正方形/長方形 44"/>
          <p:cNvSpPr/>
          <p:nvPr/>
        </p:nvSpPr>
        <p:spPr>
          <a:xfrm>
            <a:off x="2126162" y="1349158"/>
            <a:ext cx="576000" cy="900000"/>
          </a:xfrm>
          <a:prstGeom prst="rect">
            <a:avLst/>
          </a:prstGeom>
          <a:solidFill>
            <a:srgbClr val="FF99FF">
              <a:alpha val="50000"/>
            </a:srgbClr>
          </a:soli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aphicFrame>
        <p:nvGraphicFramePr>
          <p:cNvPr id="46" name="表 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2133051"/>
              </p:ext>
            </p:extLst>
          </p:nvPr>
        </p:nvGraphicFramePr>
        <p:xfrm>
          <a:off x="397906" y="1349158"/>
          <a:ext cx="2304000" cy="360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00"/>
                <a:gridCol w="576000"/>
                <a:gridCol w="576000"/>
                <a:gridCol w="576000"/>
              </a:tblGrid>
              <a:tr h="900000">
                <a:tc>
                  <a:txBody>
                    <a:bodyPr/>
                    <a:lstStyle/>
                    <a:p>
                      <a:pPr algn="ctr"/>
                      <a:endParaRPr kumimoji="1" lang="ja-JP" altLang="en-US" sz="44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4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4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4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0000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44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２</a:t>
                      </a:r>
                      <a:endParaRPr kumimoji="1" lang="ja-JP" altLang="en-US" sz="44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44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５</a:t>
                      </a:r>
                      <a:endParaRPr kumimoji="1" lang="ja-JP" altLang="en-US" sz="44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44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８</a:t>
                      </a:r>
                      <a:endParaRPr kumimoji="1" lang="ja-JP" altLang="en-US" sz="44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44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７</a:t>
                      </a:r>
                      <a:endParaRPr kumimoji="1" lang="ja-JP" altLang="en-US" sz="44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00000">
                <a:tc>
                  <a:txBody>
                    <a:bodyPr/>
                    <a:lstStyle/>
                    <a:p>
                      <a:pPr algn="ctr"/>
                      <a:endParaRPr kumimoji="1" lang="ja-JP" altLang="en-US" sz="4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00000">
                <a:tc>
                  <a:txBody>
                    <a:bodyPr/>
                    <a:lstStyle/>
                    <a:p>
                      <a:pPr algn="ctr"/>
                      <a:endParaRPr kumimoji="1" lang="ja-JP" altLang="en-US" sz="4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47" name="直線コネクタ 46"/>
          <p:cNvCxnSpPr/>
          <p:nvPr/>
        </p:nvCxnSpPr>
        <p:spPr>
          <a:xfrm flipV="1">
            <a:off x="1535392" y="2249158"/>
            <a:ext cx="1152000" cy="7507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8" name="図 47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334" t="22260" r="40000" b="24316"/>
          <a:stretch/>
        </p:blipFill>
        <p:spPr>
          <a:xfrm>
            <a:off x="1452200" y="2188484"/>
            <a:ext cx="261463" cy="1152000"/>
          </a:xfrm>
          <a:prstGeom prst="rect">
            <a:avLst/>
          </a:prstGeom>
        </p:spPr>
      </p:pic>
      <p:sp>
        <p:nvSpPr>
          <p:cNvPr id="49" name="正方形/長方形 48"/>
          <p:cNvSpPr/>
          <p:nvPr/>
        </p:nvSpPr>
        <p:spPr>
          <a:xfrm>
            <a:off x="2142480" y="1501738"/>
            <a:ext cx="546945" cy="769441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４</a:t>
            </a:r>
            <a:endParaRPr lang="ja-JP" altLang="en-US" sz="4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0" name="正方形/長方形 49"/>
          <p:cNvSpPr/>
          <p:nvPr/>
        </p:nvSpPr>
        <p:spPr>
          <a:xfrm>
            <a:off x="1575588" y="3286868"/>
            <a:ext cx="546945" cy="769441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０</a:t>
            </a:r>
            <a:endParaRPr lang="ja-JP" altLang="en-US" sz="4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1" name="正方形/長方形 50"/>
          <p:cNvSpPr/>
          <p:nvPr/>
        </p:nvSpPr>
        <p:spPr>
          <a:xfrm>
            <a:off x="2149834" y="3286868"/>
            <a:ext cx="546945" cy="769441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０</a:t>
            </a:r>
            <a:endParaRPr lang="ja-JP" altLang="en-US" sz="4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2" name="角丸四角形吹き出し 51"/>
          <p:cNvSpPr/>
          <p:nvPr/>
        </p:nvSpPr>
        <p:spPr>
          <a:xfrm>
            <a:off x="251520" y="1306043"/>
            <a:ext cx="1474681" cy="859456"/>
          </a:xfrm>
          <a:prstGeom prst="wedgeRoundRectCallout">
            <a:avLst>
              <a:gd name="adj1" fmla="val 66714"/>
              <a:gd name="adj2" fmla="val 22928"/>
              <a:gd name="adj3" fmla="val 16667"/>
            </a:avLst>
          </a:prstGeom>
          <a:gradFill>
            <a:gsLst>
              <a:gs pos="0">
                <a:srgbClr val="FF99FF"/>
              </a:gs>
              <a:gs pos="35000">
                <a:srgbClr val="FFCCFF"/>
              </a:gs>
              <a:gs pos="100000">
                <a:srgbClr val="FFD9FF"/>
              </a:gs>
            </a:gsLst>
          </a:gra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lvl="0">
              <a:defRPr/>
            </a:pPr>
            <a:r>
              <a:rPr kumimoji="0" lang="ja-JP" altLang="en-US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商が大きすぎました</a:t>
            </a:r>
            <a:endParaRPr kumimoji="0" lang="en-US" altLang="ja-JP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3" name="正方形/長方形 52"/>
          <p:cNvSpPr/>
          <p:nvPr/>
        </p:nvSpPr>
        <p:spPr>
          <a:xfrm>
            <a:off x="1088483" y="3286868"/>
            <a:ext cx="405880" cy="769441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１</a:t>
            </a:r>
            <a:endParaRPr lang="ja-JP" altLang="en-US" sz="4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4" name="正方形/長方形 53"/>
          <p:cNvSpPr/>
          <p:nvPr/>
        </p:nvSpPr>
        <p:spPr>
          <a:xfrm>
            <a:off x="4485005" y="4171727"/>
            <a:ext cx="405880" cy="769441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１</a:t>
            </a:r>
            <a:endParaRPr lang="ja-JP" altLang="en-US" sz="4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5" name="角丸四角形吹き出し 54"/>
          <p:cNvSpPr/>
          <p:nvPr/>
        </p:nvSpPr>
        <p:spPr>
          <a:xfrm>
            <a:off x="235115" y="4067440"/>
            <a:ext cx="1507489" cy="484191"/>
          </a:xfrm>
          <a:prstGeom prst="wedgeRoundRectCallout">
            <a:avLst>
              <a:gd name="adj1" fmla="val 40883"/>
              <a:gd name="adj2" fmla="val -97948"/>
              <a:gd name="adj3" fmla="val 16667"/>
            </a:avLst>
          </a:prstGeom>
          <a:gradFill>
            <a:gsLst>
              <a:gs pos="0">
                <a:srgbClr val="FF99FF"/>
              </a:gs>
              <a:gs pos="35000">
                <a:srgbClr val="FFCCFF"/>
              </a:gs>
              <a:gs pos="100000">
                <a:srgbClr val="FFD9FF"/>
              </a:gs>
            </a:gsLst>
          </a:gra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lvl="0">
              <a:defRPr/>
            </a:pPr>
            <a:r>
              <a:rPr kumimoji="0" lang="ja-JP" altLang="en-US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ひけない！</a:t>
            </a:r>
            <a:endParaRPr kumimoji="0" lang="en-US" altLang="ja-JP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6" name="右矢印 55"/>
          <p:cNvSpPr/>
          <p:nvPr/>
        </p:nvSpPr>
        <p:spPr>
          <a:xfrm>
            <a:off x="2848292" y="1840378"/>
            <a:ext cx="2031472" cy="102511"/>
          </a:xfrm>
          <a:prstGeom prst="rightArrow">
            <a:avLst/>
          </a:prstGeom>
          <a:solidFill>
            <a:srgbClr val="FF0000"/>
          </a:solidFill>
          <a:ln w="28575">
            <a:solidFill>
              <a:srgbClr val="FF000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7" name="正方形/長方形 56"/>
          <p:cNvSpPr/>
          <p:nvPr/>
        </p:nvSpPr>
        <p:spPr>
          <a:xfrm>
            <a:off x="3002340" y="1471046"/>
            <a:ext cx="1569660" cy="36933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ja-JP" altLang="en-US" dirty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１</a:t>
            </a:r>
            <a:r>
              <a:rPr lang="ja-JP" altLang="en-US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小さくする</a:t>
            </a:r>
            <a:endParaRPr lang="ja-JP" altLang="en-US" dirty="0"/>
          </a:p>
        </p:txBody>
      </p:sp>
      <p:sp>
        <p:nvSpPr>
          <p:cNvPr id="35" name="正方形/長方形 34"/>
          <p:cNvSpPr/>
          <p:nvPr/>
        </p:nvSpPr>
        <p:spPr>
          <a:xfrm>
            <a:off x="4773758" y="3110708"/>
            <a:ext cx="3609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b="1" dirty="0" smtClean="0"/>
              <a:t>１</a:t>
            </a:r>
            <a:endParaRPr lang="ja-JP" altLang="en-US" sz="2000" b="1" dirty="0"/>
          </a:p>
        </p:txBody>
      </p:sp>
      <p:cxnSp>
        <p:nvCxnSpPr>
          <p:cNvPr id="38" name="直線コネクタ 37"/>
          <p:cNvCxnSpPr/>
          <p:nvPr/>
        </p:nvCxnSpPr>
        <p:spPr>
          <a:xfrm>
            <a:off x="4855567" y="3207821"/>
            <a:ext cx="193237" cy="218913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動作設定ボタン: 最初 38">
            <a:hlinkClick r:id="" action="ppaction://hlinkshowjump?jump=firstslide" highlightClick="1"/>
          </p:cNvPr>
          <p:cNvSpPr/>
          <p:nvPr/>
        </p:nvSpPr>
        <p:spPr>
          <a:xfrm>
            <a:off x="8316416" y="6520227"/>
            <a:ext cx="720080" cy="281690"/>
          </a:xfrm>
          <a:prstGeom prst="actionButtonBeginning">
            <a:avLst/>
          </a:prstGeom>
          <a:noFill/>
          <a:ln w="28575">
            <a:solidFill>
              <a:srgbClr val="FF99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28793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00"/>
                            </p:stCondLst>
                            <p:childTnLst>
                              <p:par>
                                <p:cTn id="9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500"/>
                            </p:stCondLst>
                            <p:childTnLst>
                              <p:par>
                                <p:cTn id="9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1" grpId="0" animBg="1"/>
      <p:bldP spid="32" grpId="0" animBg="1"/>
      <p:bldP spid="44" grpId="0" animBg="1"/>
      <p:bldP spid="22" grpId="0" animBg="1"/>
      <p:bldP spid="26" grpId="0"/>
      <p:bldP spid="28" grpId="0"/>
      <p:bldP spid="33" grpId="0"/>
      <p:bldP spid="2" grpId="0" animBg="1"/>
      <p:bldP spid="42" grpId="0"/>
      <p:bldP spid="43" grpId="0" animBg="1"/>
      <p:bldP spid="54" grpId="0"/>
      <p:bldP spid="56" grpId="0" animBg="1"/>
      <p:bldP spid="57" grpId="0" animBg="1"/>
      <p:bldP spid="3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正方形/長方形 19"/>
          <p:cNvSpPr/>
          <p:nvPr/>
        </p:nvSpPr>
        <p:spPr>
          <a:xfrm>
            <a:off x="2126162" y="1349158"/>
            <a:ext cx="576000" cy="900000"/>
          </a:xfrm>
          <a:prstGeom prst="rect">
            <a:avLst/>
          </a:prstGeom>
          <a:solidFill>
            <a:srgbClr val="FF99FF">
              <a:alpha val="50000"/>
            </a:srgbClr>
          </a:soli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9"/>
            <a:ext cx="707379" cy="988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角丸四角形吹き出し 8"/>
          <p:cNvSpPr/>
          <p:nvPr/>
        </p:nvSpPr>
        <p:spPr>
          <a:xfrm>
            <a:off x="1324280" y="260649"/>
            <a:ext cx="3679768" cy="576063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lvl="0">
              <a:defRPr/>
            </a:pP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８７</a:t>
            </a:r>
            <a:r>
              <a:rPr kumimoji="0" lang="en-US" altLang="ja-JP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÷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２５　の筆算のしかた</a:t>
            </a:r>
            <a:endParaRPr kumimoji="0" lang="en-US" altLang="ja-JP" sz="2400" b="1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graphicFrame>
        <p:nvGraphicFramePr>
          <p:cNvPr id="29" name="表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7009727"/>
              </p:ext>
            </p:extLst>
          </p:nvPr>
        </p:nvGraphicFramePr>
        <p:xfrm>
          <a:off x="397906" y="1349158"/>
          <a:ext cx="2304000" cy="360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00"/>
                <a:gridCol w="576000"/>
                <a:gridCol w="576000"/>
                <a:gridCol w="576000"/>
              </a:tblGrid>
              <a:tr h="900000">
                <a:tc>
                  <a:txBody>
                    <a:bodyPr/>
                    <a:lstStyle/>
                    <a:p>
                      <a:pPr algn="ctr"/>
                      <a:endParaRPr kumimoji="1" lang="ja-JP" altLang="en-US" sz="44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4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4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4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0000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44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２</a:t>
                      </a:r>
                      <a:endParaRPr kumimoji="1" lang="ja-JP" altLang="en-US" sz="44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44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５</a:t>
                      </a:r>
                      <a:endParaRPr kumimoji="1" lang="ja-JP" altLang="en-US" sz="44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44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８</a:t>
                      </a:r>
                      <a:endParaRPr kumimoji="1" lang="ja-JP" altLang="en-US" sz="44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44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７</a:t>
                      </a:r>
                      <a:endParaRPr kumimoji="1" lang="ja-JP" altLang="en-US" sz="44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00000">
                <a:tc>
                  <a:txBody>
                    <a:bodyPr/>
                    <a:lstStyle/>
                    <a:p>
                      <a:pPr algn="ctr"/>
                      <a:endParaRPr kumimoji="1" lang="ja-JP" altLang="en-US" sz="4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00000">
                <a:tc>
                  <a:txBody>
                    <a:bodyPr/>
                    <a:lstStyle/>
                    <a:p>
                      <a:pPr algn="ctr"/>
                      <a:endParaRPr kumimoji="1" lang="ja-JP" altLang="en-US" sz="4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13" name="直線コネクタ 12"/>
          <p:cNvCxnSpPr/>
          <p:nvPr/>
        </p:nvCxnSpPr>
        <p:spPr>
          <a:xfrm flipV="1">
            <a:off x="1535392" y="2249158"/>
            <a:ext cx="1152000" cy="7507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図 17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334" t="22260" r="40000" b="24316"/>
          <a:stretch/>
        </p:blipFill>
        <p:spPr>
          <a:xfrm>
            <a:off x="1452200" y="2188484"/>
            <a:ext cx="261463" cy="1152000"/>
          </a:xfrm>
          <a:prstGeom prst="rect">
            <a:avLst/>
          </a:prstGeom>
        </p:spPr>
      </p:pic>
      <p:sp>
        <p:nvSpPr>
          <p:cNvPr id="30" name="正方形/長方形 29"/>
          <p:cNvSpPr/>
          <p:nvPr/>
        </p:nvSpPr>
        <p:spPr>
          <a:xfrm>
            <a:off x="5962387" y="1340768"/>
            <a:ext cx="1080000" cy="432000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たてる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5962387" y="2763525"/>
            <a:ext cx="1080000" cy="432000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かける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5962387" y="3883851"/>
            <a:ext cx="1080000" cy="432000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ひ　</a:t>
            </a:r>
            <a:r>
              <a:rPr lang="ja-JP" altLang="en-US" sz="2400" b="1" dirty="0" err="1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く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5634304" y="1885599"/>
            <a:ext cx="326243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25</a:t>
            </a:r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を</a:t>
            </a:r>
            <a:r>
              <a:rPr lang="en-US" altLang="ja-JP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30</a:t>
            </a:r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と見当をつけて</a:t>
            </a:r>
            <a:endParaRPr lang="en-US" altLang="ja-JP" sz="2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400" dirty="0" smtClean="0">
                <a:solidFill>
                  <a:srgbClr val="FF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かりの商２</a:t>
            </a:r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をたてる</a:t>
            </a:r>
            <a:endParaRPr lang="ja-JP" altLang="en-US" sz="24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35" name="正方形/長方形 34"/>
          <p:cNvSpPr/>
          <p:nvPr/>
        </p:nvSpPr>
        <p:spPr>
          <a:xfrm>
            <a:off x="2160113" y="1501738"/>
            <a:ext cx="511680" cy="769441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</a:t>
            </a:r>
            <a:endParaRPr lang="ja-JP" altLang="en-US" sz="4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5634304" y="3265387"/>
            <a:ext cx="233910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25</a:t>
            </a:r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と２をかける</a:t>
            </a:r>
            <a:endParaRPr lang="ja-JP" altLang="en-US" sz="24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37" name="正方形/長方形 36"/>
          <p:cNvSpPr/>
          <p:nvPr/>
        </p:nvSpPr>
        <p:spPr>
          <a:xfrm>
            <a:off x="5702056" y="4427470"/>
            <a:ext cx="233910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87</a:t>
            </a:r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から</a:t>
            </a:r>
            <a:r>
              <a:rPr lang="en-US" altLang="ja-JP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50</a:t>
            </a:r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をひく</a:t>
            </a:r>
            <a:endParaRPr lang="ja-JP" altLang="en-US" sz="24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1579061" y="3308929"/>
            <a:ext cx="537328" cy="769441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５</a:t>
            </a:r>
            <a:endParaRPr lang="ja-JP" altLang="en-US" sz="4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4" name="正方形/長方形 43"/>
          <p:cNvSpPr/>
          <p:nvPr/>
        </p:nvSpPr>
        <p:spPr>
          <a:xfrm>
            <a:off x="5573989" y="727558"/>
            <a:ext cx="2021707" cy="461665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一の位の計算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2164703" y="3315791"/>
            <a:ext cx="546945" cy="769441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０</a:t>
            </a:r>
            <a:endParaRPr lang="ja-JP" altLang="en-US" sz="4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7" name="角丸四角形吹き出し 26"/>
          <p:cNvSpPr/>
          <p:nvPr/>
        </p:nvSpPr>
        <p:spPr>
          <a:xfrm>
            <a:off x="251520" y="1306043"/>
            <a:ext cx="1474681" cy="859456"/>
          </a:xfrm>
          <a:prstGeom prst="wedgeRoundRectCallout">
            <a:avLst>
              <a:gd name="adj1" fmla="val 66714"/>
              <a:gd name="adj2" fmla="val 22928"/>
              <a:gd name="adj3" fmla="val 16667"/>
            </a:avLst>
          </a:prstGeom>
          <a:gradFill>
            <a:gsLst>
              <a:gs pos="0">
                <a:srgbClr val="FF99FF"/>
              </a:gs>
              <a:gs pos="35000">
                <a:srgbClr val="FFCCFF"/>
              </a:gs>
              <a:gs pos="100000">
                <a:srgbClr val="FFD9FF"/>
              </a:gs>
            </a:gsLst>
          </a:gra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lvl="0">
              <a:defRPr/>
            </a:pPr>
            <a:r>
              <a:rPr kumimoji="0" lang="ja-JP" altLang="en-US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商が小さすぎました</a:t>
            </a:r>
            <a:endParaRPr kumimoji="0" lang="en-US" altLang="ja-JP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cxnSp>
        <p:nvCxnSpPr>
          <p:cNvPr id="22" name="直線コネクタ 21"/>
          <p:cNvCxnSpPr/>
          <p:nvPr/>
        </p:nvCxnSpPr>
        <p:spPr>
          <a:xfrm>
            <a:off x="1543918" y="4063856"/>
            <a:ext cx="1152000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正方形/長方形 22"/>
          <p:cNvSpPr/>
          <p:nvPr/>
        </p:nvSpPr>
        <p:spPr>
          <a:xfrm>
            <a:off x="2166915" y="4168945"/>
            <a:ext cx="502061" cy="769441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７</a:t>
            </a:r>
            <a:endParaRPr lang="ja-JP" altLang="en-US" sz="4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1587247" y="4168945"/>
            <a:ext cx="537328" cy="769441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３</a:t>
            </a:r>
            <a:endParaRPr lang="ja-JP" altLang="en-US" sz="4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5" name="角丸四角形吹き出し 24"/>
          <p:cNvSpPr/>
          <p:nvPr/>
        </p:nvSpPr>
        <p:spPr>
          <a:xfrm>
            <a:off x="195709" y="4168945"/>
            <a:ext cx="1311780" cy="859456"/>
          </a:xfrm>
          <a:prstGeom prst="wedgeRoundRectCallout">
            <a:avLst>
              <a:gd name="adj1" fmla="val 63028"/>
              <a:gd name="adj2" fmla="val 974"/>
              <a:gd name="adj3" fmla="val 16667"/>
            </a:avLst>
          </a:prstGeom>
          <a:gradFill>
            <a:gsLst>
              <a:gs pos="0">
                <a:srgbClr val="FF99FF"/>
              </a:gs>
              <a:gs pos="35000">
                <a:srgbClr val="FFCCFF"/>
              </a:gs>
              <a:gs pos="100000">
                <a:srgbClr val="FFD9FF"/>
              </a:gs>
            </a:gsLst>
          </a:gra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lvl="0">
              <a:defRPr/>
            </a:pPr>
            <a:r>
              <a:rPr kumimoji="0" lang="en-US" altLang="ja-JP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37</a:t>
            </a:r>
            <a:r>
              <a:rPr kumimoji="0" lang="ja-JP" altLang="en-US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から</a:t>
            </a:r>
            <a:r>
              <a:rPr kumimoji="0" lang="en-US" altLang="ja-JP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25</a:t>
            </a:r>
            <a:r>
              <a:rPr kumimoji="0" lang="ja-JP" altLang="en-US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はまだひけます</a:t>
            </a:r>
            <a:endParaRPr kumimoji="0" lang="en-US" altLang="ja-JP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6" name="動作設定ボタン: 最初 25">
            <a:hlinkClick r:id="" action="ppaction://hlinkshowjump?jump=firstslide" highlightClick="1"/>
          </p:cNvPr>
          <p:cNvSpPr/>
          <p:nvPr/>
        </p:nvSpPr>
        <p:spPr>
          <a:xfrm>
            <a:off x="8316416" y="6520227"/>
            <a:ext cx="720080" cy="281690"/>
          </a:xfrm>
          <a:prstGeom prst="actionButtonBeginning">
            <a:avLst/>
          </a:prstGeom>
          <a:noFill/>
          <a:ln w="28575">
            <a:solidFill>
              <a:srgbClr val="FF99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03827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000"/>
                            </p:stCondLst>
                            <p:childTnLst>
                              <p:par>
                                <p:cTn id="6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30" grpId="0" animBg="1"/>
      <p:bldP spid="31" grpId="0" animBg="1"/>
      <p:bldP spid="32" grpId="0" animBg="1"/>
      <p:bldP spid="35" grpId="0"/>
      <p:bldP spid="39" grpId="0"/>
      <p:bldP spid="44" grpId="0" animBg="1"/>
      <p:bldP spid="38" grpId="0"/>
      <p:bldP spid="27" grpId="0" animBg="1"/>
      <p:bldP spid="23" grpId="0"/>
      <p:bldP spid="24" grpId="0"/>
      <p:bldP spid="2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9"/>
            <a:ext cx="707379" cy="988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角丸四角形吹き出し 8"/>
          <p:cNvSpPr/>
          <p:nvPr/>
        </p:nvSpPr>
        <p:spPr>
          <a:xfrm>
            <a:off x="1324280" y="260649"/>
            <a:ext cx="3679768" cy="576063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lvl="0">
              <a:defRPr/>
            </a:pP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８７</a:t>
            </a:r>
            <a:r>
              <a:rPr kumimoji="0" lang="en-US" altLang="ja-JP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÷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２５　の筆算のしかた</a:t>
            </a:r>
            <a:endParaRPr kumimoji="0" lang="en-US" altLang="ja-JP" sz="2400" b="1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0" name="正方形/長方形 29"/>
          <p:cNvSpPr/>
          <p:nvPr/>
        </p:nvSpPr>
        <p:spPr>
          <a:xfrm>
            <a:off x="5962387" y="1340768"/>
            <a:ext cx="1080000" cy="432000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たてる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5962387" y="2763525"/>
            <a:ext cx="1080000" cy="432000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かける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5962387" y="3883851"/>
            <a:ext cx="1080000" cy="432000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ひ　</a:t>
            </a:r>
            <a:r>
              <a:rPr lang="ja-JP" altLang="en-US" sz="2400" b="1" dirty="0" err="1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く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5634304" y="1885599"/>
            <a:ext cx="295465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商が小さかったので</a:t>
            </a:r>
            <a:endParaRPr lang="en-US" altLang="ja-JP" sz="2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１大きくします</a:t>
            </a:r>
            <a:endParaRPr lang="ja-JP" altLang="en-US" sz="24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5634304" y="3265387"/>
            <a:ext cx="233910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25</a:t>
            </a:r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と３をかける</a:t>
            </a:r>
            <a:endParaRPr lang="ja-JP" altLang="en-US" sz="24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37" name="正方形/長方形 36"/>
          <p:cNvSpPr/>
          <p:nvPr/>
        </p:nvSpPr>
        <p:spPr>
          <a:xfrm>
            <a:off x="5702056" y="4427470"/>
            <a:ext cx="233910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87</a:t>
            </a:r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から</a:t>
            </a:r>
            <a:r>
              <a:rPr lang="en-US" altLang="ja-JP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75</a:t>
            </a:r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をひく</a:t>
            </a:r>
            <a:endParaRPr lang="ja-JP" altLang="en-US" sz="24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44" name="正方形/長方形 43"/>
          <p:cNvSpPr/>
          <p:nvPr/>
        </p:nvSpPr>
        <p:spPr>
          <a:xfrm>
            <a:off x="5573989" y="727558"/>
            <a:ext cx="2021707" cy="461665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一の位の計算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4961003" y="1349158"/>
            <a:ext cx="576000" cy="900000"/>
          </a:xfrm>
          <a:prstGeom prst="rect">
            <a:avLst/>
          </a:prstGeom>
          <a:solidFill>
            <a:srgbClr val="FF99FF">
              <a:alpha val="50000"/>
            </a:srgbClr>
          </a:soli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aphicFrame>
        <p:nvGraphicFramePr>
          <p:cNvPr id="23" name="表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9231911"/>
              </p:ext>
            </p:extLst>
          </p:nvPr>
        </p:nvGraphicFramePr>
        <p:xfrm>
          <a:off x="3232747" y="1349158"/>
          <a:ext cx="2304000" cy="360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00"/>
                <a:gridCol w="576000"/>
                <a:gridCol w="576000"/>
                <a:gridCol w="576000"/>
              </a:tblGrid>
              <a:tr h="900000">
                <a:tc>
                  <a:txBody>
                    <a:bodyPr/>
                    <a:lstStyle/>
                    <a:p>
                      <a:pPr algn="ctr"/>
                      <a:endParaRPr kumimoji="1" lang="ja-JP" altLang="en-US" sz="44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4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4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4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0000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44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２</a:t>
                      </a:r>
                      <a:endParaRPr kumimoji="1" lang="ja-JP" altLang="en-US" sz="44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44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５</a:t>
                      </a:r>
                      <a:endParaRPr kumimoji="1" lang="ja-JP" altLang="en-US" sz="44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44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８</a:t>
                      </a:r>
                      <a:endParaRPr kumimoji="1" lang="ja-JP" altLang="en-US" sz="44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44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７</a:t>
                      </a:r>
                      <a:endParaRPr kumimoji="1" lang="ja-JP" altLang="en-US" sz="44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00000">
                <a:tc>
                  <a:txBody>
                    <a:bodyPr/>
                    <a:lstStyle/>
                    <a:p>
                      <a:pPr algn="ctr"/>
                      <a:endParaRPr kumimoji="1" lang="ja-JP" altLang="en-US" sz="4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00000">
                <a:tc>
                  <a:txBody>
                    <a:bodyPr/>
                    <a:lstStyle/>
                    <a:p>
                      <a:pPr algn="ctr"/>
                      <a:endParaRPr kumimoji="1" lang="ja-JP" altLang="en-US" sz="4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24" name="直線コネクタ 23"/>
          <p:cNvCxnSpPr/>
          <p:nvPr/>
        </p:nvCxnSpPr>
        <p:spPr>
          <a:xfrm flipV="1">
            <a:off x="4370233" y="2249158"/>
            <a:ext cx="1152000" cy="7507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5" name="図 24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334" t="22260" r="40000" b="24316"/>
          <a:stretch/>
        </p:blipFill>
        <p:spPr>
          <a:xfrm>
            <a:off x="4287041" y="2188484"/>
            <a:ext cx="261463" cy="1152000"/>
          </a:xfrm>
          <a:prstGeom prst="rect">
            <a:avLst/>
          </a:prstGeom>
        </p:spPr>
      </p:pic>
      <p:sp>
        <p:nvSpPr>
          <p:cNvPr id="26" name="正方形/長方形 25"/>
          <p:cNvSpPr/>
          <p:nvPr/>
        </p:nvSpPr>
        <p:spPr>
          <a:xfrm>
            <a:off x="4982130" y="1501738"/>
            <a:ext cx="537328" cy="769441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３</a:t>
            </a:r>
            <a:endParaRPr lang="ja-JP" altLang="en-US" sz="4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4431536" y="3308929"/>
            <a:ext cx="502061" cy="769441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７</a:t>
            </a:r>
            <a:endParaRPr lang="ja-JP" altLang="en-US" sz="4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5004352" y="3315791"/>
            <a:ext cx="537328" cy="769441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５</a:t>
            </a:r>
            <a:endParaRPr lang="ja-JP" altLang="en-US" sz="4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" name="右矢印 1"/>
          <p:cNvSpPr/>
          <p:nvPr/>
        </p:nvSpPr>
        <p:spPr>
          <a:xfrm>
            <a:off x="2767957" y="2716596"/>
            <a:ext cx="388939" cy="262929"/>
          </a:xfrm>
          <a:prstGeom prst="rightArrow">
            <a:avLst/>
          </a:prstGeom>
          <a:solidFill>
            <a:srgbClr val="FF0000"/>
          </a:solidFill>
          <a:ln w="28575">
            <a:solidFill>
              <a:srgbClr val="FF000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cxnSp>
        <p:nvCxnSpPr>
          <p:cNvPr id="41" name="直線コネクタ 40"/>
          <p:cNvCxnSpPr/>
          <p:nvPr/>
        </p:nvCxnSpPr>
        <p:spPr>
          <a:xfrm>
            <a:off x="4387994" y="4055534"/>
            <a:ext cx="1152000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正方形/長方形 41"/>
          <p:cNvSpPr/>
          <p:nvPr/>
        </p:nvSpPr>
        <p:spPr>
          <a:xfrm>
            <a:off x="5006183" y="4186974"/>
            <a:ext cx="511679" cy="769441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</a:t>
            </a:r>
            <a:endParaRPr lang="ja-JP" altLang="en-US" sz="4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3" name="正方形/長方形 42"/>
          <p:cNvSpPr/>
          <p:nvPr/>
        </p:nvSpPr>
        <p:spPr>
          <a:xfrm>
            <a:off x="4431536" y="4977244"/>
            <a:ext cx="3877985" cy="461665"/>
          </a:xfrm>
          <a:prstGeom prst="rect">
            <a:avLst/>
          </a:prstGeom>
          <a:ln w="28575"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solidFill>
                  <a:srgbClr val="00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８７</a:t>
            </a:r>
            <a:r>
              <a:rPr lang="en-US" altLang="ja-JP" sz="2400" dirty="0" smtClean="0">
                <a:solidFill>
                  <a:srgbClr val="00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÷</a:t>
            </a:r>
            <a:r>
              <a:rPr lang="ja-JP" altLang="en-US" sz="2400" dirty="0" smtClean="0">
                <a:solidFill>
                  <a:srgbClr val="00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２５＝３あまり１２</a:t>
            </a:r>
            <a:endParaRPr lang="ja-JP" altLang="en-US" dirty="0"/>
          </a:p>
        </p:txBody>
      </p:sp>
      <p:sp>
        <p:nvSpPr>
          <p:cNvPr id="4" name="角丸四角形 3"/>
          <p:cNvSpPr/>
          <p:nvPr/>
        </p:nvSpPr>
        <p:spPr>
          <a:xfrm>
            <a:off x="863588" y="5661064"/>
            <a:ext cx="7416824" cy="796272"/>
          </a:xfrm>
          <a:prstGeom prst="roundRect">
            <a:avLst/>
          </a:prstGeom>
          <a:noFill/>
          <a:ln w="57150">
            <a:solidFill>
              <a:srgbClr val="FF000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かりの商をたてるときは、わる数２５を２０とみても３０とみてもどちらでもよい。</a:t>
            </a:r>
            <a:endParaRPr kumimoji="1" lang="ja-JP" altLang="en-US" sz="24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2126162" y="1349158"/>
            <a:ext cx="576000" cy="900000"/>
          </a:xfrm>
          <a:prstGeom prst="rect">
            <a:avLst/>
          </a:prstGeom>
          <a:solidFill>
            <a:srgbClr val="FF99FF">
              <a:alpha val="50000"/>
            </a:srgbClr>
          </a:soli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aphicFrame>
        <p:nvGraphicFramePr>
          <p:cNvPr id="39" name="表 3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8092719"/>
              </p:ext>
            </p:extLst>
          </p:nvPr>
        </p:nvGraphicFramePr>
        <p:xfrm>
          <a:off x="397906" y="1349158"/>
          <a:ext cx="2304000" cy="360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00"/>
                <a:gridCol w="576000"/>
                <a:gridCol w="576000"/>
                <a:gridCol w="576000"/>
              </a:tblGrid>
              <a:tr h="900000">
                <a:tc>
                  <a:txBody>
                    <a:bodyPr/>
                    <a:lstStyle/>
                    <a:p>
                      <a:pPr algn="ctr"/>
                      <a:endParaRPr kumimoji="1" lang="ja-JP" altLang="en-US" sz="44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4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4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4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0000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44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２</a:t>
                      </a:r>
                      <a:endParaRPr kumimoji="1" lang="ja-JP" altLang="en-US" sz="44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44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５</a:t>
                      </a:r>
                      <a:endParaRPr kumimoji="1" lang="ja-JP" altLang="en-US" sz="44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44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８</a:t>
                      </a:r>
                      <a:endParaRPr kumimoji="1" lang="ja-JP" altLang="en-US" sz="44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44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７</a:t>
                      </a:r>
                      <a:endParaRPr kumimoji="1" lang="ja-JP" altLang="en-US" sz="44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00000">
                <a:tc>
                  <a:txBody>
                    <a:bodyPr/>
                    <a:lstStyle/>
                    <a:p>
                      <a:pPr algn="ctr"/>
                      <a:endParaRPr kumimoji="1" lang="ja-JP" altLang="en-US" sz="4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00000">
                <a:tc>
                  <a:txBody>
                    <a:bodyPr/>
                    <a:lstStyle/>
                    <a:p>
                      <a:pPr algn="ctr"/>
                      <a:endParaRPr kumimoji="1" lang="ja-JP" altLang="en-US" sz="4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57" name="直線コネクタ 56"/>
          <p:cNvCxnSpPr/>
          <p:nvPr/>
        </p:nvCxnSpPr>
        <p:spPr>
          <a:xfrm flipV="1">
            <a:off x="1535392" y="2249158"/>
            <a:ext cx="1152000" cy="7507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8" name="図 57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334" t="22260" r="40000" b="24316"/>
          <a:stretch/>
        </p:blipFill>
        <p:spPr>
          <a:xfrm>
            <a:off x="1452200" y="2188484"/>
            <a:ext cx="261463" cy="1152000"/>
          </a:xfrm>
          <a:prstGeom prst="rect">
            <a:avLst/>
          </a:prstGeom>
        </p:spPr>
      </p:pic>
      <p:sp>
        <p:nvSpPr>
          <p:cNvPr id="59" name="正方形/長方形 58"/>
          <p:cNvSpPr/>
          <p:nvPr/>
        </p:nvSpPr>
        <p:spPr>
          <a:xfrm>
            <a:off x="2160113" y="1501738"/>
            <a:ext cx="511680" cy="769441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</a:t>
            </a:r>
            <a:endParaRPr lang="ja-JP" altLang="en-US" sz="4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60" name="正方形/長方形 59"/>
          <p:cNvSpPr/>
          <p:nvPr/>
        </p:nvSpPr>
        <p:spPr>
          <a:xfrm>
            <a:off x="1579061" y="3308929"/>
            <a:ext cx="537328" cy="769441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５</a:t>
            </a:r>
            <a:endParaRPr lang="ja-JP" altLang="en-US" sz="4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61" name="正方形/長方形 60"/>
          <p:cNvSpPr/>
          <p:nvPr/>
        </p:nvSpPr>
        <p:spPr>
          <a:xfrm>
            <a:off x="2164703" y="3315791"/>
            <a:ext cx="546945" cy="769441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０</a:t>
            </a:r>
            <a:endParaRPr lang="ja-JP" altLang="en-US" sz="4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62" name="角丸四角形吹き出し 61"/>
          <p:cNvSpPr/>
          <p:nvPr/>
        </p:nvSpPr>
        <p:spPr>
          <a:xfrm>
            <a:off x="251520" y="1306043"/>
            <a:ext cx="1474681" cy="859456"/>
          </a:xfrm>
          <a:prstGeom prst="wedgeRoundRectCallout">
            <a:avLst>
              <a:gd name="adj1" fmla="val 66714"/>
              <a:gd name="adj2" fmla="val 22928"/>
              <a:gd name="adj3" fmla="val 16667"/>
            </a:avLst>
          </a:prstGeom>
          <a:gradFill>
            <a:gsLst>
              <a:gs pos="0">
                <a:srgbClr val="FF99FF"/>
              </a:gs>
              <a:gs pos="35000">
                <a:srgbClr val="FFCCFF"/>
              </a:gs>
              <a:gs pos="100000">
                <a:srgbClr val="FFD9FF"/>
              </a:gs>
            </a:gsLst>
          </a:gra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lvl="0">
              <a:defRPr/>
            </a:pPr>
            <a:r>
              <a:rPr kumimoji="0" lang="ja-JP" altLang="en-US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商が小さすぎました</a:t>
            </a:r>
            <a:endParaRPr kumimoji="0" lang="en-US" altLang="ja-JP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cxnSp>
        <p:nvCxnSpPr>
          <p:cNvPr id="63" name="直線コネクタ 62"/>
          <p:cNvCxnSpPr/>
          <p:nvPr/>
        </p:nvCxnSpPr>
        <p:spPr>
          <a:xfrm>
            <a:off x="1543918" y="4063856"/>
            <a:ext cx="1152000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正方形/長方形 63"/>
          <p:cNvSpPr/>
          <p:nvPr/>
        </p:nvSpPr>
        <p:spPr>
          <a:xfrm>
            <a:off x="2166915" y="4168945"/>
            <a:ext cx="502061" cy="769441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７</a:t>
            </a:r>
            <a:endParaRPr lang="ja-JP" altLang="en-US" sz="4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65" name="正方形/長方形 64"/>
          <p:cNvSpPr/>
          <p:nvPr/>
        </p:nvSpPr>
        <p:spPr>
          <a:xfrm>
            <a:off x="1587247" y="4168945"/>
            <a:ext cx="537328" cy="769441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３</a:t>
            </a:r>
            <a:endParaRPr lang="ja-JP" altLang="en-US" sz="4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66" name="角丸四角形吹き出し 65"/>
          <p:cNvSpPr/>
          <p:nvPr/>
        </p:nvSpPr>
        <p:spPr>
          <a:xfrm>
            <a:off x="195709" y="4168945"/>
            <a:ext cx="1311780" cy="859456"/>
          </a:xfrm>
          <a:prstGeom prst="wedgeRoundRectCallout">
            <a:avLst>
              <a:gd name="adj1" fmla="val 63028"/>
              <a:gd name="adj2" fmla="val 974"/>
              <a:gd name="adj3" fmla="val 16667"/>
            </a:avLst>
          </a:prstGeom>
          <a:gradFill>
            <a:gsLst>
              <a:gs pos="0">
                <a:srgbClr val="FF99FF"/>
              </a:gs>
              <a:gs pos="35000">
                <a:srgbClr val="FFCCFF"/>
              </a:gs>
              <a:gs pos="100000">
                <a:srgbClr val="FFD9FF"/>
              </a:gs>
            </a:gsLst>
          </a:gra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lvl="0">
              <a:defRPr/>
            </a:pPr>
            <a:r>
              <a:rPr kumimoji="0" lang="en-US" altLang="ja-JP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37</a:t>
            </a:r>
            <a:r>
              <a:rPr kumimoji="0" lang="ja-JP" altLang="en-US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から</a:t>
            </a:r>
            <a:r>
              <a:rPr kumimoji="0" lang="en-US" altLang="ja-JP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25</a:t>
            </a:r>
            <a:r>
              <a:rPr kumimoji="0" lang="ja-JP" altLang="en-US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はまだひけます</a:t>
            </a:r>
            <a:endParaRPr kumimoji="0" lang="en-US" altLang="ja-JP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67" name="正方形/長方形 66"/>
          <p:cNvSpPr/>
          <p:nvPr/>
        </p:nvSpPr>
        <p:spPr>
          <a:xfrm>
            <a:off x="4487709" y="4186974"/>
            <a:ext cx="405880" cy="769441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１</a:t>
            </a:r>
            <a:endParaRPr lang="ja-JP" altLang="en-US" sz="4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68" name="右矢印 67"/>
          <p:cNvSpPr/>
          <p:nvPr/>
        </p:nvSpPr>
        <p:spPr>
          <a:xfrm>
            <a:off x="2848292" y="1840378"/>
            <a:ext cx="2031472" cy="102511"/>
          </a:xfrm>
          <a:prstGeom prst="rightArrow">
            <a:avLst/>
          </a:prstGeom>
          <a:solidFill>
            <a:srgbClr val="FF0000"/>
          </a:solidFill>
          <a:ln w="28575">
            <a:solidFill>
              <a:srgbClr val="FF000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9" name="正方形/長方形 68"/>
          <p:cNvSpPr/>
          <p:nvPr/>
        </p:nvSpPr>
        <p:spPr>
          <a:xfrm>
            <a:off x="3002340" y="1471046"/>
            <a:ext cx="1569660" cy="36933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ja-JP" altLang="en-US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１大きくする</a:t>
            </a:r>
            <a:endParaRPr lang="ja-JP" altLang="en-US" dirty="0"/>
          </a:p>
        </p:txBody>
      </p:sp>
      <p:sp>
        <p:nvSpPr>
          <p:cNvPr id="45" name="正方形/長方形 44"/>
          <p:cNvSpPr/>
          <p:nvPr/>
        </p:nvSpPr>
        <p:spPr>
          <a:xfrm>
            <a:off x="4773758" y="3110708"/>
            <a:ext cx="3609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b="1" dirty="0" smtClean="0"/>
              <a:t>１</a:t>
            </a:r>
            <a:endParaRPr lang="ja-JP" altLang="en-US" sz="2000" b="1" dirty="0"/>
          </a:p>
        </p:txBody>
      </p:sp>
      <p:cxnSp>
        <p:nvCxnSpPr>
          <p:cNvPr id="46" name="直線コネクタ 45"/>
          <p:cNvCxnSpPr/>
          <p:nvPr/>
        </p:nvCxnSpPr>
        <p:spPr>
          <a:xfrm>
            <a:off x="4855567" y="3207821"/>
            <a:ext cx="193237" cy="218913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動作設定ボタン: 最初 46">
            <a:hlinkClick r:id="" action="ppaction://hlinkshowjump?jump=firstslide" highlightClick="1"/>
          </p:cNvPr>
          <p:cNvSpPr/>
          <p:nvPr/>
        </p:nvSpPr>
        <p:spPr>
          <a:xfrm>
            <a:off x="8316416" y="6520227"/>
            <a:ext cx="720080" cy="281690"/>
          </a:xfrm>
          <a:prstGeom prst="actionButtonBeginning">
            <a:avLst/>
          </a:prstGeom>
          <a:noFill/>
          <a:ln w="28575">
            <a:solidFill>
              <a:srgbClr val="FF99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43730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00"/>
                            </p:stCondLst>
                            <p:childTnLst>
                              <p:par>
                                <p:cTn id="9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7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000"/>
                            </p:stCondLst>
                            <p:childTnLst>
                              <p:par>
                                <p:cTn id="9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1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1" grpId="0" animBg="1"/>
      <p:bldP spid="32" grpId="0" animBg="1"/>
      <p:bldP spid="44" grpId="0" animBg="1"/>
      <p:bldP spid="22" grpId="0" animBg="1"/>
      <p:bldP spid="26" grpId="0"/>
      <p:bldP spid="28" grpId="0"/>
      <p:bldP spid="33" grpId="0"/>
      <p:bldP spid="2" grpId="0" animBg="1"/>
      <p:bldP spid="42" grpId="0"/>
      <p:bldP spid="43" grpId="0" animBg="1"/>
      <p:bldP spid="4" grpId="0" animBg="1"/>
      <p:bldP spid="67" grpId="0"/>
      <p:bldP spid="68" grpId="0" animBg="1"/>
      <p:bldP spid="69" grpId="0" animBg="1"/>
      <p:bldP spid="4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正方形/長方形 19"/>
          <p:cNvSpPr/>
          <p:nvPr/>
        </p:nvSpPr>
        <p:spPr>
          <a:xfrm>
            <a:off x="2751580" y="1349158"/>
            <a:ext cx="720000" cy="900000"/>
          </a:xfrm>
          <a:prstGeom prst="rect">
            <a:avLst/>
          </a:prstGeom>
          <a:solidFill>
            <a:srgbClr val="FF99FF">
              <a:alpha val="50000"/>
            </a:srgbClr>
          </a:soli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9"/>
            <a:ext cx="707379" cy="988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角丸四角形吹き出し 8"/>
          <p:cNvSpPr/>
          <p:nvPr/>
        </p:nvSpPr>
        <p:spPr>
          <a:xfrm>
            <a:off x="1324280" y="260649"/>
            <a:ext cx="3679768" cy="576063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lvl="0">
              <a:defRPr/>
            </a:pP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８４</a:t>
            </a:r>
            <a:r>
              <a:rPr kumimoji="0" lang="en-US" altLang="ja-JP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÷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２１　の筆算のしかた</a:t>
            </a:r>
            <a:endParaRPr kumimoji="0" lang="en-US" altLang="ja-JP" sz="2400" b="1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graphicFrame>
        <p:nvGraphicFramePr>
          <p:cNvPr id="29" name="表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4283053"/>
              </p:ext>
            </p:extLst>
          </p:nvPr>
        </p:nvGraphicFramePr>
        <p:xfrm>
          <a:off x="539552" y="1349158"/>
          <a:ext cx="2947436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6859"/>
                <a:gridCol w="736859"/>
                <a:gridCol w="736859"/>
                <a:gridCol w="736859"/>
              </a:tblGrid>
              <a:tr h="912000">
                <a:tc>
                  <a:txBody>
                    <a:bodyPr/>
                    <a:lstStyle/>
                    <a:p>
                      <a:pPr algn="ctr"/>
                      <a:endParaRPr kumimoji="1" lang="ja-JP" altLang="en-US" sz="54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1200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54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２</a:t>
                      </a:r>
                      <a:endParaRPr kumimoji="1" lang="ja-JP" altLang="en-US" sz="54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54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１</a:t>
                      </a:r>
                      <a:endParaRPr kumimoji="1" lang="ja-JP" altLang="en-US" sz="54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54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８</a:t>
                      </a:r>
                      <a:endParaRPr kumimoji="1" lang="ja-JP" altLang="en-US" sz="54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54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４</a:t>
                      </a:r>
                      <a:endParaRPr kumimoji="1" lang="ja-JP" altLang="en-US" sz="54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12000"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12000"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13" name="直線コネクタ 12"/>
          <p:cNvCxnSpPr/>
          <p:nvPr/>
        </p:nvCxnSpPr>
        <p:spPr>
          <a:xfrm flipV="1">
            <a:off x="1992191" y="2249289"/>
            <a:ext cx="1495293" cy="7507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図 17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334" t="22260" r="40000" b="24316"/>
          <a:stretch/>
        </p:blipFill>
        <p:spPr>
          <a:xfrm>
            <a:off x="1946378" y="2205883"/>
            <a:ext cx="261463" cy="1152000"/>
          </a:xfrm>
          <a:prstGeom prst="rect">
            <a:avLst/>
          </a:prstGeom>
        </p:spPr>
      </p:pic>
      <p:sp>
        <p:nvSpPr>
          <p:cNvPr id="30" name="正方形/長方形 29"/>
          <p:cNvSpPr/>
          <p:nvPr/>
        </p:nvSpPr>
        <p:spPr>
          <a:xfrm>
            <a:off x="5690544" y="1340768"/>
            <a:ext cx="1080000" cy="432000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たてる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5690542" y="3140968"/>
            <a:ext cx="1080000" cy="432000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かける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5690544" y="4503829"/>
            <a:ext cx="1080000" cy="432000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ひ　</a:t>
            </a:r>
            <a:r>
              <a:rPr lang="ja-JP" altLang="en-US" sz="2400" b="1" dirty="0" err="1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く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5362461" y="1885599"/>
            <a:ext cx="3570208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84÷21</a:t>
            </a:r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を</a:t>
            </a:r>
            <a:r>
              <a:rPr lang="en-US" altLang="ja-JP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80÷20</a:t>
            </a:r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と</a:t>
            </a:r>
            <a:endParaRPr lang="en-US" altLang="ja-JP" sz="2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見当をつけて</a:t>
            </a:r>
            <a:endParaRPr lang="en-US" altLang="ja-JP" sz="2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商の４を一の位にたてる</a:t>
            </a:r>
            <a:endParaRPr lang="ja-JP" altLang="en-US" sz="24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35" name="正方形/長方形 34"/>
          <p:cNvSpPr/>
          <p:nvPr/>
        </p:nvSpPr>
        <p:spPr>
          <a:xfrm>
            <a:off x="2884506" y="1342099"/>
            <a:ext cx="628698" cy="92333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5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４</a:t>
            </a:r>
            <a:endParaRPr lang="ja-JP" altLang="en-US" sz="5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5370890" y="3673896"/>
            <a:ext cx="233910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21</a:t>
            </a:r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と４をかける</a:t>
            </a:r>
            <a:endParaRPr lang="ja-JP" altLang="en-US" sz="24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37" name="正方形/長方形 36"/>
          <p:cNvSpPr/>
          <p:nvPr/>
        </p:nvSpPr>
        <p:spPr>
          <a:xfrm>
            <a:off x="5474245" y="5089316"/>
            <a:ext cx="233910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84</a:t>
            </a:r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から</a:t>
            </a:r>
            <a:r>
              <a:rPr lang="en-US" altLang="ja-JP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84</a:t>
            </a:r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をひく</a:t>
            </a:r>
            <a:endParaRPr lang="ja-JP" altLang="en-US" sz="24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2120402" y="3187665"/>
            <a:ext cx="617478" cy="92333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5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８</a:t>
            </a:r>
            <a:endParaRPr lang="ja-JP" altLang="en-US" sz="5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cxnSp>
        <p:nvCxnSpPr>
          <p:cNvPr id="40" name="直線コネクタ 39"/>
          <p:cNvCxnSpPr/>
          <p:nvPr/>
        </p:nvCxnSpPr>
        <p:spPr>
          <a:xfrm>
            <a:off x="2013270" y="4092358"/>
            <a:ext cx="1467578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正方形/長方形 40"/>
          <p:cNvSpPr/>
          <p:nvPr/>
        </p:nvSpPr>
        <p:spPr>
          <a:xfrm>
            <a:off x="2872274" y="4089846"/>
            <a:ext cx="628698" cy="92333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5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０</a:t>
            </a:r>
            <a:endParaRPr lang="ja-JP" altLang="en-US" sz="5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4" name="正方形/長方形 43"/>
          <p:cNvSpPr/>
          <p:nvPr/>
        </p:nvSpPr>
        <p:spPr>
          <a:xfrm>
            <a:off x="5302146" y="727558"/>
            <a:ext cx="2021707" cy="461665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一の位の計算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1" name="雲形吹き出し 20"/>
          <p:cNvSpPr/>
          <p:nvPr/>
        </p:nvSpPr>
        <p:spPr>
          <a:xfrm>
            <a:off x="3647169" y="1941693"/>
            <a:ext cx="1723721" cy="830997"/>
          </a:xfrm>
          <a:prstGeom prst="cloudCallout">
            <a:avLst/>
          </a:prstGeom>
          <a:noFill/>
          <a:ln w="28575">
            <a:solidFill>
              <a:srgbClr val="FF99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80÷20</a:t>
            </a:r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＝４</a:t>
            </a:r>
            <a:endParaRPr kumimoji="1" lang="ja-JP" altLang="en-US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5" name="雲形吹き出し 44"/>
          <p:cNvSpPr/>
          <p:nvPr/>
        </p:nvSpPr>
        <p:spPr>
          <a:xfrm>
            <a:off x="3666717" y="3580957"/>
            <a:ext cx="1704173" cy="830997"/>
          </a:xfrm>
          <a:prstGeom prst="cloudCallout">
            <a:avLst/>
          </a:prstGeom>
          <a:noFill/>
          <a:ln w="28575">
            <a:solidFill>
              <a:srgbClr val="FF99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21×</a:t>
            </a:r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４＝</a:t>
            </a:r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84</a:t>
            </a:r>
          </a:p>
        </p:txBody>
      </p:sp>
      <p:sp>
        <p:nvSpPr>
          <p:cNvPr id="46" name="雲形吹き出し 45"/>
          <p:cNvSpPr/>
          <p:nvPr/>
        </p:nvSpPr>
        <p:spPr>
          <a:xfrm>
            <a:off x="3545004" y="4904651"/>
            <a:ext cx="1885209" cy="830997"/>
          </a:xfrm>
          <a:prstGeom prst="cloudCallout">
            <a:avLst/>
          </a:prstGeom>
          <a:noFill/>
          <a:ln w="28575">
            <a:solidFill>
              <a:srgbClr val="FF99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84</a:t>
            </a:r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－</a:t>
            </a:r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84</a:t>
            </a:r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＝０</a:t>
            </a:r>
            <a:endParaRPr kumimoji="1" lang="en-US" altLang="ja-JP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2861563" y="3179033"/>
            <a:ext cx="628698" cy="92333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5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４</a:t>
            </a:r>
            <a:endParaRPr lang="ja-JP" altLang="en-US" sz="5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5690542" y="6043071"/>
            <a:ext cx="2339102" cy="461665"/>
          </a:xfrm>
          <a:prstGeom prst="rect">
            <a:avLst/>
          </a:prstGeom>
          <a:ln w="28575"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solidFill>
                  <a:srgbClr val="00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８４</a:t>
            </a:r>
            <a:r>
              <a:rPr lang="en-US" altLang="ja-JP" sz="2400" dirty="0" smtClean="0">
                <a:solidFill>
                  <a:srgbClr val="00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÷</a:t>
            </a:r>
            <a:r>
              <a:rPr lang="ja-JP" altLang="en-US" sz="2400" dirty="0" smtClean="0">
                <a:solidFill>
                  <a:srgbClr val="00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２１＝４</a:t>
            </a:r>
            <a:endParaRPr lang="ja-JP" altLang="en-US" dirty="0"/>
          </a:p>
        </p:txBody>
      </p:sp>
      <p:sp>
        <p:nvSpPr>
          <p:cNvPr id="24" name="動作設定ボタン: 最初 23">
            <a:hlinkClick r:id="" action="ppaction://hlinkshowjump?jump=firstslide" highlightClick="1"/>
          </p:cNvPr>
          <p:cNvSpPr/>
          <p:nvPr/>
        </p:nvSpPr>
        <p:spPr>
          <a:xfrm>
            <a:off x="8316416" y="6520227"/>
            <a:ext cx="720080" cy="281690"/>
          </a:xfrm>
          <a:prstGeom prst="actionButtonBeginning">
            <a:avLst/>
          </a:prstGeom>
          <a:noFill/>
          <a:ln w="28575">
            <a:solidFill>
              <a:srgbClr val="FF99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77881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500"/>
                            </p:stCondLst>
                            <p:childTnLst>
                              <p:par>
                                <p:cTn id="6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30" grpId="0" animBg="1"/>
      <p:bldP spid="31" grpId="0" animBg="1"/>
      <p:bldP spid="32" grpId="0" animBg="1"/>
      <p:bldP spid="35" grpId="0"/>
      <p:bldP spid="39" grpId="0"/>
      <p:bldP spid="41" grpId="0"/>
      <p:bldP spid="44" grpId="0" animBg="1"/>
      <p:bldP spid="21" grpId="0" animBg="1"/>
      <p:bldP spid="45" grpId="0" animBg="1"/>
      <p:bldP spid="46" grpId="0" animBg="1"/>
      <p:bldP spid="38" grpId="0"/>
      <p:bldP spid="4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9"/>
            <a:ext cx="707379" cy="988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角丸四角形吹き出し 8"/>
          <p:cNvSpPr/>
          <p:nvPr/>
        </p:nvSpPr>
        <p:spPr>
          <a:xfrm>
            <a:off x="1324280" y="260649"/>
            <a:ext cx="3679768" cy="576063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lvl="0">
              <a:defRPr/>
            </a:pP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７２</a:t>
            </a:r>
            <a:r>
              <a:rPr kumimoji="0" lang="en-US" altLang="ja-JP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÷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３　の筆算のしかた</a:t>
            </a:r>
            <a:endParaRPr kumimoji="0" lang="en-US" altLang="ja-JP" sz="2400" b="1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3" name="正方形/長方形 42"/>
          <p:cNvSpPr/>
          <p:nvPr/>
        </p:nvSpPr>
        <p:spPr>
          <a:xfrm>
            <a:off x="6072459" y="1503095"/>
            <a:ext cx="1080000" cy="432000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たてる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2" name="正方形/長方形 51"/>
          <p:cNvSpPr/>
          <p:nvPr/>
        </p:nvSpPr>
        <p:spPr>
          <a:xfrm>
            <a:off x="6072459" y="2744009"/>
            <a:ext cx="1080000" cy="432000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かける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3" name="正方形/長方形 52"/>
          <p:cNvSpPr/>
          <p:nvPr/>
        </p:nvSpPr>
        <p:spPr>
          <a:xfrm>
            <a:off x="6072459" y="3984923"/>
            <a:ext cx="1080000" cy="432000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ひ　</a:t>
            </a:r>
            <a:r>
              <a:rPr lang="ja-JP" altLang="en-US" sz="2400" b="1" dirty="0" err="1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く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" name="動作設定ボタン: 最初 1">
            <a:hlinkClick r:id="" action="ppaction://hlinkshowjump?jump=firstslide" highlightClick="1"/>
          </p:cNvPr>
          <p:cNvSpPr/>
          <p:nvPr/>
        </p:nvSpPr>
        <p:spPr>
          <a:xfrm>
            <a:off x="8316416" y="6520227"/>
            <a:ext cx="720080" cy="281690"/>
          </a:xfrm>
          <a:prstGeom prst="actionButtonBeginning">
            <a:avLst/>
          </a:prstGeom>
          <a:noFill/>
          <a:ln w="28575">
            <a:solidFill>
              <a:srgbClr val="FF99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aphicFrame>
        <p:nvGraphicFramePr>
          <p:cNvPr id="30" name="表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5636969"/>
              </p:ext>
            </p:extLst>
          </p:nvPr>
        </p:nvGraphicFramePr>
        <p:xfrm>
          <a:off x="539552" y="1349158"/>
          <a:ext cx="2947436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6859"/>
                <a:gridCol w="736859"/>
                <a:gridCol w="736859"/>
                <a:gridCol w="736859"/>
              </a:tblGrid>
              <a:tr h="912000">
                <a:tc>
                  <a:txBody>
                    <a:bodyPr/>
                    <a:lstStyle/>
                    <a:p>
                      <a:pPr algn="ctr"/>
                      <a:endParaRPr kumimoji="1" lang="ja-JP" altLang="en-US" sz="54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1200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54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２</a:t>
                      </a:r>
                      <a:endParaRPr kumimoji="1" lang="ja-JP" altLang="en-US" sz="54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54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１</a:t>
                      </a:r>
                      <a:endParaRPr kumimoji="1" lang="ja-JP" altLang="en-US" sz="54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54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８</a:t>
                      </a:r>
                      <a:endParaRPr kumimoji="1" lang="ja-JP" altLang="en-US" sz="54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54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４</a:t>
                      </a:r>
                      <a:endParaRPr kumimoji="1" lang="ja-JP" altLang="en-US" sz="54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12000"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12000"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31" name="直線コネクタ 30"/>
          <p:cNvCxnSpPr/>
          <p:nvPr/>
        </p:nvCxnSpPr>
        <p:spPr>
          <a:xfrm flipV="1">
            <a:off x="1992191" y="2249289"/>
            <a:ext cx="1495293" cy="7507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2" name="図 31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334" t="22260" r="40000" b="24316"/>
          <a:stretch/>
        </p:blipFill>
        <p:spPr>
          <a:xfrm>
            <a:off x="1946378" y="2205883"/>
            <a:ext cx="261463" cy="1152000"/>
          </a:xfrm>
          <a:prstGeom prst="rect">
            <a:avLst/>
          </a:prstGeom>
        </p:spPr>
      </p:pic>
      <p:sp>
        <p:nvSpPr>
          <p:cNvPr id="33" name="正方形/長方形 32"/>
          <p:cNvSpPr/>
          <p:nvPr/>
        </p:nvSpPr>
        <p:spPr>
          <a:xfrm>
            <a:off x="2884506" y="1342099"/>
            <a:ext cx="628698" cy="92333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5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４</a:t>
            </a:r>
            <a:endParaRPr lang="ja-JP" altLang="en-US" sz="5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2120402" y="3187665"/>
            <a:ext cx="617478" cy="92333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5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８</a:t>
            </a:r>
            <a:endParaRPr lang="ja-JP" altLang="en-US" sz="5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cxnSp>
        <p:nvCxnSpPr>
          <p:cNvPr id="36" name="直線コネクタ 35"/>
          <p:cNvCxnSpPr/>
          <p:nvPr/>
        </p:nvCxnSpPr>
        <p:spPr>
          <a:xfrm>
            <a:off x="2013270" y="4092358"/>
            <a:ext cx="1467578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正方形/長方形 36"/>
          <p:cNvSpPr/>
          <p:nvPr/>
        </p:nvSpPr>
        <p:spPr>
          <a:xfrm>
            <a:off x="2872274" y="4089846"/>
            <a:ext cx="628698" cy="92333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5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０</a:t>
            </a:r>
            <a:endParaRPr lang="ja-JP" altLang="en-US" sz="5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7" name="正方形/長方形 46"/>
          <p:cNvSpPr/>
          <p:nvPr/>
        </p:nvSpPr>
        <p:spPr>
          <a:xfrm>
            <a:off x="2861563" y="3179033"/>
            <a:ext cx="628698" cy="92333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5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４</a:t>
            </a:r>
            <a:endParaRPr lang="ja-JP" altLang="en-US" sz="5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5690542" y="6043071"/>
            <a:ext cx="2339102" cy="461665"/>
          </a:xfrm>
          <a:prstGeom prst="rect">
            <a:avLst/>
          </a:prstGeom>
          <a:ln w="28575"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solidFill>
                  <a:srgbClr val="00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８４</a:t>
            </a:r>
            <a:r>
              <a:rPr lang="en-US" altLang="ja-JP" sz="2400" dirty="0" smtClean="0">
                <a:solidFill>
                  <a:srgbClr val="00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÷</a:t>
            </a:r>
            <a:r>
              <a:rPr lang="ja-JP" altLang="en-US" sz="2400" dirty="0" smtClean="0">
                <a:solidFill>
                  <a:srgbClr val="00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２１＝４</a:t>
            </a:r>
            <a:endParaRPr lang="ja-JP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39438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4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5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mph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 tmFilter="0, 0; .2, .5; .8, .5; 1, 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250" autoRev="1" fill="hold"/>
                                        <p:tgtEl>
                                          <p:spTgt spid="5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 animBg="1"/>
      <p:bldP spid="52" grpId="0" animBg="1"/>
      <p:bldP spid="53" grpId="0" animBg="1"/>
      <p:bldP spid="33" grpId="0"/>
      <p:bldP spid="34" grpId="0"/>
      <p:bldP spid="37" grpId="0"/>
      <p:bldP spid="47" grpId="0"/>
      <p:bldP spid="4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正方形/長方形 19"/>
          <p:cNvSpPr/>
          <p:nvPr/>
        </p:nvSpPr>
        <p:spPr>
          <a:xfrm>
            <a:off x="2751580" y="1349158"/>
            <a:ext cx="720000" cy="900000"/>
          </a:xfrm>
          <a:prstGeom prst="rect">
            <a:avLst/>
          </a:prstGeom>
          <a:solidFill>
            <a:srgbClr val="FF99FF">
              <a:alpha val="50000"/>
            </a:srgbClr>
          </a:soli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9"/>
            <a:ext cx="707379" cy="988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角丸四角形吹き出し 8"/>
          <p:cNvSpPr/>
          <p:nvPr/>
        </p:nvSpPr>
        <p:spPr>
          <a:xfrm>
            <a:off x="1324280" y="260649"/>
            <a:ext cx="3679768" cy="576063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lvl="0">
              <a:defRPr/>
            </a:pP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８７</a:t>
            </a:r>
            <a:r>
              <a:rPr kumimoji="0" lang="en-US" altLang="ja-JP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÷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２１　の筆算のしかた</a:t>
            </a:r>
            <a:endParaRPr kumimoji="0" lang="en-US" altLang="ja-JP" sz="2400" b="1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graphicFrame>
        <p:nvGraphicFramePr>
          <p:cNvPr id="29" name="表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9959945"/>
              </p:ext>
            </p:extLst>
          </p:nvPr>
        </p:nvGraphicFramePr>
        <p:xfrm>
          <a:off x="539552" y="1349158"/>
          <a:ext cx="2947436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6859"/>
                <a:gridCol w="736859"/>
                <a:gridCol w="736859"/>
                <a:gridCol w="736859"/>
              </a:tblGrid>
              <a:tr h="912000">
                <a:tc>
                  <a:txBody>
                    <a:bodyPr/>
                    <a:lstStyle/>
                    <a:p>
                      <a:pPr algn="ctr"/>
                      <a:endParaRPr kumimoji="1" lang="ja-JP" altLang="en-US" sz="54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1200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54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２</a:t>
                      </a:r>
                      <a:endParaRPr kumimoji="1" lang="ja-JP" altLang="en-US" sz="54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54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１</a:t>
                      </a:r>
                      <a:endParaRPr kumimoji="1" lang="ja-JP" altLang="en-US" sz="54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54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８</a:t>
                      </a:r>
                      <a:endParaRPr kumimoji="1" lang="ja-JP" altLang="en-US" sz="54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54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７</a:t>
                      </a:r>
                      <a:endParaRPr kumimoji="1" lang="ja-JP" altLang="en-US" sz="54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12000"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12000"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13" name="直線コネクタ 12"/>
          <p:cNvCxnSpPr/>
          <p:nvPr/>
        </p:nvCxnSpPr>
        <p:spPr>
          <a:xfrm flipV="1">
            <a:off x="1992191" y="2249289"/>
            <a:ext cx="1495293" cy="7507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図 17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334" t="22260" r="40000" b="24316"/>
          <a:stretch/>
        </p:blipFill>
        <p:spPr>
          <a:xfrm>
            <a:off x="1946378" y="2205883"/>
            <a:ext cx="261463" cy="1152000"/>
          </a:xfrm>
          <a:prstGeom prst="rect">
            <a:avLst/>
          </a:prstGeom>
        </p:spPr>
      </p:pic>
      <p:sp>
        <p:nvSpPr>
          <p:cNvPr id="30" name="正方形/長方形 29"/>
          <p:cNvSpPr/>
          <p:nvPr/>
        </p:nvSpPr>
        <p:spPr>
          <a:xfrm>
            <a:off x="5690544" y="1340768"/>
            <a:ext cx="1080000" cy="432000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たてる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5690542" y="3140968"/>
            <a:ext cx="1080000" cy="432000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かける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5690544" y="4503829"/>
            <a:ext cx="1080000" cy="432000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ひ　</a:t>
            </a:r>
            <a:r>
              <a:rPr lang="ja-JP" altLang="en-US" sz="2400" b="1" dirty="0" err="1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く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5362461" y="1885599"/>
            <a:ext cx="3570208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87÷21</a:t>
            </a:r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を</a:t>
            </a:r>
            <a:r>
              <a:rPr lang="en-US" altLang="ja-JP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80÷20</a:t>
            </a:r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と</a:t>
            </a:r>
            <a:endParaRPr lang="en-US" altLang="ja-JP" sz="2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見当をつけて</a:t>
            </a:r>
            <a:endParaRPr lang="en-US" altLang="ja-JP" sz="2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商の４を一の位にたてる</a:t>
            </a:r>
            <a:endParaRPr lang="ja-JP" altLang="en-US" sz="24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35" name="正方形/長方形 34"/>
          <p:cNvSpPr/>
          <p:nvPr/>
        </p:nvSpPr>
        <p:spPr>
          <a:xfrm>
            <a:off x="2884506" y="1342099"/>
            <a:ext cx="628698" cy="92333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5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４</a:t>
            </a:r>
            <a:endParaRPr lang="ja-JP" altLang="en-US" sz="5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5370890" y="3673896"/>
            <a:ext cx="233910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21</a:t>
            </a:r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と４をかける</a:t>
            </a:r>
            <a:endParaRPr lang="ja-JP" altLang="en-US" sz="24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37" name="正方形/長方形 36"/>
          <p:cNvSpPr/>
          <p:nvPr/>
        </p:nvSpPr>
        <p:spPr>
          <a:xfrm>
            <a:off x="5474245" y="5089316"/>
            <a:ext cx="233910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87</a:t>
            </a:r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から</a:t>
            </a:r>
            <a:r>
              <a:rPr lang="en-US" altLang="ja-JP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84</a:t>
            </a:r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をひく</a:t>
            </a:r>
            <a:endParaRPr lang="ja-JP" altLang="en-US" sz="24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2120402" y="3187665"/>
            <a:ext cx="617478" cy="92333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5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８</a:t>
            </a:r>
            <a:endParaRPr lang="ja-JP" altLang="en-US" sz="5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cxnSp>
        <p:nvCxnSpPr>
          <p:cNvPr id="40" name="直線コネクタ 39"/>
          <p:cNvCxnSpPr/>
          <p:nvPr/>
        </p:nvCxnSpPr>
        <p:spPr>
          <a:xfrm>
            <a:off x="2013270" y="4092358"/>
            <a:ext cx="1467578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正方形/長方形 40"/>
          <p:cNvSpPr/>
          <p:nvPr/>
        </p:nvSpPr>
        <p:spPr>
          <a:xfrm>
            <a:off x="2872274" y="4089846"/>
            <a:ext cx="628698" cy="92333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5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３</a:t>
            </a:r>
            <a:endParaRPr lang="ja-JP" altLang="en-US" sz="5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4" name="正方形/長方形 43"/>
          <p:cNvSpPr/>
          <p:nvPr/>
        </p:nvSpPr>
        <p:spPr>
          <a:xfrm>
            <a:off x="5302146" y="727558"/>
            <a:ext cx="2021707" cy="461665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一の位の計算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1" name="雲形吹き出し 20"/>
          <p:cNvSpPr/>
          <p:nvPr/>
        </p:nvSpPr>
        <p:spPr>
          <a:xfrm>
            <a:off x="3647169" y="1941693"/>
            <a:ext cx="1723721" cy="830997"/>
          </a:xfrm>
          <a:prstGeom prst="cloudCallout">
            <a:avLst/>
          </a:prstGeom>
          <a:noFill/>
          <a:ln w="28575">
            <a:solidFill>
              <a:srgbClr val="FF99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80÷20</a:t>
            </a:r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＝４</a:t>
            </a:r>
            <a:endParaRPr kumimoji="1" lang="ja-JP" altLang="en-US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5" name="雲形吹き出し 44"/>
          <p:cNvSpPr/>
          <p:nvPr/>
        </p:nvSpPr>
        <p:spPr>
          <a:xfrm>
            <a:off x="3666717" y="3580957"/>
            <a:ext cx="1704173" cy="830997"/>
          </a:xfrm>
          <a:prstGeom prst="cloudCallout">
            <a:avLst/>
          </a:prstGeom>
          <a:noFill/>
          <a:ln w="28575">
            <a:solidFill>
              <a:srgbClr val="FF99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21×</a:t>
            </a:r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４＝</a:t>
            </a:r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84</a:t>
            </a:r>
          </a:p>
        </p:txBody>
      </p:sp>
      <p:sp>
        <p:nvSpPr>
          <p:cNvPr id="46" name="雲形吹き出し 45"/>
          <p:cNvSpPr/>
          <p:nvPr/>
        </p:nvSpPr>
        <p:spPr>
          <a:xfrm>
            <a:off x="3545004" y="4904651"/>
            <a:ext cx="1885209" cy="830997"/>
          </a:xfrm>
          <a:prstGeom prst="cloudCallout">
            <a:avLst/>
          </a:prstGeom>
          <a:noFill/>
          <a:ln w="28575">
            <a:solidFill>
              <a:srgbClr val="FF99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87</a:t>
            </a:r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－</a:t>
            </a:r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84</a:t>
            </a:r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＝３</a:t>
            </a:r>
            <a:endParaRPr kumimoji="1" lang="en-US" altLang="ja-JP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2861563" y="3179033"/>
            <a:ext cx="628698" cy="92333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5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４</a:t>
            </a:r>
            <a:endParaRPr lang="ja-JP" altLang="en-US" sz="5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5004048" y="6082250"/>
            <a:ext cx="3570208" cy="461665"/>
          </a:xfrm>
          <a:prstGeom prst="rect">
            <a:avLst/>
          </a:prstGeom>
          <a:ln w="28575"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solidFill>
                  <a:srgbClr val="00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８７</a:t>
            </a:r>
            <a:r>
              <a:rPr lang="en-US" altLang="ja-JP" sz="2400" dirty="0" smtClean="0">
                <a:solidFill>
                  <a:srgbClr val="00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÷</a:t>
            </a:r>
            <a:r>
              <a:rPr lang="ja-JP" altLang="en-US" sz="2400" dirty="0" smtClean="0">
                <a:solidFill>
                  <a:srgbClr val="00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２１＝４あまり３</a:t>
            </a:r>
            <a:endParaRPr lang="ja-JP" altLang="en-US" dirty="0"/>
          </a:p>
        </p:txBody>
      </p:sp>
      <p:sp>
        <p:nvSpPr>
          <p:cNvPr id="27" name="角丸四角形吹き出し 26"/>
          <p:cNvSpPr/>
          <p:nvPr/>
        </p:nvSpPr>
        <p:spPr>
          <a:xfrm>
            <a:off x="239142" y="4943697"/>
            <a:ext cx="2165396" cy="859456"/>
          </a:xfrm>
          <a:prstGeom prst="wedgeRoundRectCallout">
            <a:avLst>
              <a:gd name="adj1" fmla="val 66044"/>
              <a:gd name="adj2" fmla="val -48001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lvl="0">
              <a:defRPr/>
            </a:pPr>
            <a:r>
              <a:rPr kumimoji="0" lang="ja-JP" altLang="en-US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わりきれないであまりがでました。</a:t>
            </a:r>
            <a:endParaRPr kumimoji="0" lang="en-US" altLang="ja-JP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5" name="動作設定ボタン: 最初 24">
            <a:hlinkClick r:id="" action="ppaction://hlinkshowjump?jump=firstslide" highlightClick="1"/>
          </p:cNvPr>
          <p:cNvSpPr/>
          <p:nvPr/>
        </p:nvSpPr>
        <p:spPr>
          <a:xfrm>
            <a:off x="8316416" y="6520227"/>
            <a:ext cx="720080" cy="281690"/>
          </a:xfrm>
          <a:prstGeom prst="actionButtonBeginning">
            <a:avLst/>
          </a:prstGeom>
          <a:noFill/>
          <a:ln w="28575">
            <a:solidFill>
              <a:srgbClr val="FF99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05485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30" grpId="0" animBg="1"/>
      <p:bldP spid="31" grpId="0" animBg="1"/>
      <p:bldP spid="32" grpId="0" animBg="1"/>
      <p:bldP spid="35" grpId="0"/>
      <p:bldP spid="39" grpId="0"/>
      <p:bldP spid="41" grpId="0"/>
      <p:bldP spid="44" grpId="0" animBg="1"/>
      <p:bldP spid="21" grpId="0" animBg="1"/>
      <p:bldP spid="45" grpId="0" animBg="1"/>
      <p:bldP spid="46" grpId="0" animBg="1"/>
      <p:bldP spid="38" grpId="0"/>
      <p:bldP spid="48" grpId="0" animBg="1"/>
      <p:bldP spid="2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9"/>
            <a:ext cx="707379" cy="988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角丸四角形吹き出し 8"/>
          <p:cNvSpPr/>
          <p:nvPr/>
        </p:nvSpPr>
        <p:spPr>
          <a:xfrm>
            <a:off x="1324280" y="260649"/>
            <a:ext cx="3679768" cy="576063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lvl="0">
              <a:defRPr/>
            </a:pP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８７</a:t>
            </a:r>
            <a:r>
              <a:rPr kumimoji="0" lang="en-US" altLang="ja-JP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÷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２１　の筆算のしかた</a:t>
            </a:r>
            <a:endParaRPr kumimoji="0" lang="en-US" altLang="ja-JP" sz="2400" b="1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3" name="正方形/長方形 42"/>
          <p:cNvSpPr/>
          <p:nvPr/>
        </p:nvSpPr>
        <p:spPr>
          <a:xfrm>
            <a:off x="6072459" y="1503095"/>
            <a:ext cx="1080000" cy="432000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たてる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2" name="正方形/長方形 51"/>
          <p:cNvSpPr/>
          <p:nvPr/>
        </p:nvSpPr>
        <p:spPr>
          <a:xfrm>
            <a:off x="6072459" y="2744009"/>
            <a:ext cx="1080000" cy="432000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かける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3" name="正方形/長方形 52"/>
          <p:cNvSpPr/>
          <p:nvPr/>
        </p:nvSpPr>
        <p:spPr>
          <a:xfrm>
            <a:off x="6072459" y="3984923"/>
            <a:ext cx="1080000" cy="432000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ひ　</a:t>
            </a:r>
            <a:r>
              <a:rPr lang="ja-JP" altLang="en-US" sz="2400" b="1" dirty="0" err="1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く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graphicFrame>
        <p:nvGraphicFramePr>
          <p:cNvPr id="30" name="表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0446965"/>
              </p:ext>
            </p:extLst>
          </p:nvPr>
        </p:nvGraphicFramePr>
        <p:xfrm>
          <a:off x="539552" y="1349158"/>
          <a:ext cx="2947436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6859"/>
                <a:gridCol w="736859"/>
                <a:gridCol w="736859"/>
                <a:gridCol w="736859"/>
              </a:tblGrid>
              <a:tr h="912000">
                <a:tc>
                  <a:txBody>
                    <a:bodyPr/>
                    <a:lstStyle/>
                    <a:p>
                      <a:pPr algn="ctr"/>
                      <a:endParaRPr kumimoji="1" lang="ja-JP" altLang="en-US" sz="54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1200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54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２</a:t>
                      </a:r>
                      <a:endParaRPr kumimoji="1" lang="ja-JP" altLang="en-US" sz="54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54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１</a:t>
                      </a:r>
                      <a:endParaRPr kumimoji="1" lang="ja-JP" altLang="en-US" sz="54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54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８</a:t>
                      </a:r>
                      <a:endParaRPr kumimoji="1" lang="ja-JP" altLang="en-US" sz="54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54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７</a:t>
                      </a:r>
                      <a:endParaRPr kumimoji="1" lang="ja-JP" altLang="en-US" sz="54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12000"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12000"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31" name="直線コネクタ 30"/>
          <p:cNvCxnSpPr/>
          <p:nvPr/>
        </p:nvCxnSpPr>
        <p:spPr>
          <a:xfrm flipV="1">
            <a:off x="1992191" y="2249289"/>
            <a:ext cx="1495293" cy="7507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2" name="図 31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334" t="22260" r="40000" b="24316"/>
          <a:stretch/>
        </p:blipFill>
        <p:spPr>
          <a:xfrm>
            <a:off x="1946378" y="2205883"/>
            <a:ext cx="261463" cy="1152000"/>
          </a:xfrm>
          <a:prstGeom prst="rect">
            <a:avLst/>
          </a:prstGeom>
        </p:spPr>
      </p:pic>
      <p:sp>
        <p:nvSpPr>
          <p:cNvPr id="33" name="正方形/長方形 32"/>
          <p:cNvSpPr/>
          <p:nvPr/>
        </p:nvSpPr>
        <p:spPr>
          <a:xfrm>
            <a:off x="2884506" y="1342099"/>
            <a:ext cx="628698" cy="92333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5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４</a:t>
            </a:r>
            <a:endParaRPr lang="ja-JP" altLang="en-US" sz="5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2120402" y="3187665"/>
            <a:ext cx="617478" cy="92333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5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８</a:t>
            </a:r>
            <a:endParaRPr lang="ja-JP" altLang="en-US" sz="5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cxnSp>
        <p:nvCxnSpPr>
          <p:cNvPr id="36" name="直線コネクタ 35"/>
          <p:cNvCxnSpPr/>
          <p:nvPr/>
        </p:nvCxnSpPr>
        <p:spPr>
          <a:xfrm>
            <a:off x="2013270" y="4092358"/>
            <a:ext cx="1467578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正方形/長方形 36"/>
          <p:cNvSpPr/>
          <p:nvPr/>
        </p:nvSpPr>
        <p:spPr>
          <a:xfrm>
            <a:off x="2877884" y="4089846"/>
            <a:ext cx="617477" cy="92333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5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３</a:t>
            </a:r>
            <a:endParaRPr lang="ja-JP" altLang="en-US" sz="5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7" name="正方形/長方形 46"/>
          <p:cNvSpPr/>
          <p:nvPr/>
        </p:nvSpPr>
        <p:spPr>
          <a:xfrm>
            <a:off x="2861563" y="3179033"/>
            <a:ext cx="628698" cy="92333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5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４</a:t>
            </a:r>
            <a:endParaRPr lang="ja-JP" altLang="en-US" sz="5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4976011" y="5949280"/>
            <a:ext cx="3570208" cy="461665"/>
          </a:xfrm>
          <a:prstGeom prst="rect">
            <a:avLst/>
          </a:prstGeom>
          <a:ln w="28575"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solidFill>
                  <a:srgbClr val="00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８７</a:t>
            </a:r>
            <a:r>
              <a:rPr lang="en-US" altLang="ja-JP" sz="2400" dirty="0" smtClean="0">
                <a:solidFill>
                  <a:srgbClr val="00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÷</a:t>
            </a:r>
            <a:r>
              <a:rPr lang="ja-JP" altLang="en-US" sz="2400" dirty="0" smtClean="0">
                <a:solidFill>
                  <a:srgbClr val="00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２１＝４あまり３</a:t>
            </a:r>
            <a:endParaRPr lang="ja-JP" altLang="en-US" dirty="0"/>
          </a:p>
        </p:txBody>
      </p:sp>
      <p:sp>
        <p:nvSpPr>
          <p:cNvPr id="18" name="動作設定ボタン: 最初 17">
            <a:hlinkClick r:id="" action="ppaction://hlinkshowjump?jump=firstslide" highlightClick="1"/>
          </p:cNvPr>
          <p:cNvSpPr/>
          <p:nvPr/>
        </p:nvSpPr>
        <p:spPr>
          <a:xfrm>
            <a:off x="8316416" y="6520227"/>
            <a:ext cx="720080" cy="281690"/>
          </a:xfrm>
          <a:prstGeom prst="actionButtonBeginning">
            <a:avLst/>
          </a:prstGeom>
          <a:noFill/>
          <a:ln w="28575">
            <a:solidFill>
              <a:srgbClr val="FF99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11327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4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5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mph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 tmFilter="0, 0; .2, .5; .8, .5; 1, 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250" autoRev="1" fill="hold"/>
                                        <p:tgtEl>
                                          <p:spTgt spid="5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 animBg="1"/>
      <p:bldP spid="52" grpId="0" animBg="1"/>
      <p:bldP spid="53" grpId="0" animBg="1"/>
      <p:bldP spid="33" grpId="0"/>
      <p:bldP spid="34" grpId="0"/>
      <p:bldP spid="37" grpId="0"/>
      <p:bldP spid="47" grpId="0"/>
      <p:bldP spid="1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正方形/長方形 19"/>
          <p:cNvSpPr/>
          <p:nvPr/>
        </p:nvSpPr>
        <p:spPr>
          <a:xfrm>
            <a:off x="2126162" y="1349158"/>
            <a:ext cx="576000" cy="900000"/>
          </a:xfrm>
          <a:prstGeom prst="rect">
            <a:avLst/>
          </a:prstGeom>
          <a:solidFill>
            <a:srgbClr val="FF99FF">
              <a:alpha val="50000"/>
            </a:srgbClr>
          </a:soli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9"/>
            <a:ext cx="707379" cy="988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角丸四角形吹き出し 8"/>
          <p:cNvSpPr/>
          <p:nvPr/>
        </p:nvSpPr>
        <p:spPr>
          <a:xfrm>
            <a:off x="1324280" y="260649"/>
            <a:ext cx="3679768" cy="576063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lvl="0">
              <a:defRPr/>
            </a:pP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８６</a:t>
            </a:r>
            <a:r>
              <a:rPr kumimoji="0" lang="en-US" altLang="ja-JP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÷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２３　の筆算のしかた</a:t>
            </a:r>
            <a:endParaRPr kumimoji="0" lang="en-US" altLang="ja-JP" sz="2400" b="1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graphicFrame>
        <p:nvGraphicFramePr>
          <p:cNvPr id="29" name="表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0079293"/>
              </p:ext>
            </p:extLst>
          </p:nvPr>
        </p:nvGraphicFramePr>
        <p:xfrm>
          <a:off x="397906" y="1349158"/>
          <a:ext cx="2304000" cy="360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00"/>
                <a:gridCol w="576000"/>
                <a:gridCol w="576000"/>
                <a:gridCol w="576000"/>
              </a:tblGrid>
              <a:tr h="900000">
                <a:tc>
                  <a:txBody>
                    <a:bodyPr/>
                    <a:lstStyle/>
                    <a:p>
                      <a:pPr algn="ctr"/>
                      <a:endParaRPr kumimoji="1" lang="ja-JP" altLang="en-US" sz="44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4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4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4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0000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44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２</a:t>
                      </a:r>
                      <a:endParaRPr kumimoji="1" lang="ja-JP" altLang="en-US" sz="44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44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３</a:t>
                      </a:r>
                      <a:endParaRPr kumimoji="1" lang="ja-JP" altLang="en-US" sz="44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44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８</a:t>
                      </a:r>
                      <a:endParaRPr kumimoji="1" lang="ja-JP" altLang="en-US" sz="44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44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６</a:t>
                      </a:r>
                      <a:endParaRPr kumimoji="1" lang="ja-JP" altLang="en-US" sz="44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00000">
                <a:tc>
                  <a:txBody>
                    <a:bodyPr/>
                    <a:lstStyle/>
                    <a:p>
                      <a:pPr algn="ctr"/>
                      <a:endParaRPr kumimoji="1" lang="ja-JP" altLang="en-US" sz="4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00000">
                <a:tc>
                  <a:txBody>
                    <a:bodyPr/>
                    <a:lstStyle/>
                    <a:p>
                      <a:pPr algn="ctr"/>
                      <a:endParaRPr kumimoji="1" lang="ja-JP" altLang="en-US" sz="4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13" name="直線コネクタ 12"/>
          <p:cNvCxnSpPr/>
          <p:nvPr/>
        </p:nvCxnSpPr>
        <p:spPr>
          <a:xfrm flipV="1">
            <a:off x="1535392" y="2249158"/>
            <a:ext cx="1152000" cy="7507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図 17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334" t="22260" r="40000" b="24316"/>
          <a:stretch/>
        </p:blipFill>
        <p:spPr>
          <a:xfrm>
            <a:off x="1452200" y="2188484"/>
            <a:ext cx="261463" cy="1152000"/>
          </a:xfrm>
          <a:prstGeom prst="rect">
            <a:avLst/>
          </a:prstGeom>
        </p:spPr>
      </p:pic>
      <p:sp>
        <p:nvSpPr>
          <p:cNvPr id="30" name="正方形/長方形 29"/>
          <p:cNvSpPr/>
          <p:nvPr/>
        </p:nvSpPr>
        <p:spPr>
          <a:xfrm>
            <a:off x="5962387" y="1340768"/>
            <a:ext cx="1080000" cy="432000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たてる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5962387" y="2763525"/>
            <a:ext cx="1080000" cy="432000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かける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5962387" y="3883851"/>
            <a:ext cx="1080000" cy="432000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ひ　</a:t>
            </a:r>
            <a:r>
              <a:rPr lang="ja-JP" altLang="en-US" sz="2400" b="1" dirty="0" err="1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く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5634304" y="1885599"/>
            <a:ext cx="326243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23</a:t>
            </a:r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を</a:t>
            </a:r>
            <a:r>
              <a:rPr lang="en-US" altLang="ja-JP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20</a:t>
            </a:r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と見当をつけて</a:t>
            </a:r>
            <a:endParaRPr lang="en-US" altLang="ja-JP" sz="2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400" dirty="0" smtClean="0">
                <a:solidFill>
                  <a:srgbClr val="FF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かりの商</a:t>
            </a:r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４をたてる</a:t>
            </a:r>
            <a:endParaRPr lang="ja-JP" altLang="en-US" sz="24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35" name="正方形/長方形 34"/>
          <p:cNvSpPr/>
          <p:nvPr/>
        </p:nvSpPr>
        <p:spPr>
          <a:xfrm>
            <a:off x="2142480" y="1501738"/>
            <a:ext cx="546945" cy="769441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４</a:t>
            </a:r>
            <a:endParaRPr lang="ja-JP" altLang="en-US" sz="4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5634304" y="3265387"/>
            <a:ext cx="233910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23</a:t>
            </a:r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と４をかける</a:t>
            </a:r>
            <a:endParaRPr lang="ja-JP" altLang="en-US" sz="24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37" name="正方形/長方形 36"/>
          <p:cNvSpPr/>
          <p:nvPr/>
        </p:nvSpPr>
        <p:spPr>
          <a:xfrm>
            <a:off x="5702056" y="4427470"/>
            <a:ext cx="326243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86</a:t>
            </a:r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から</a:t>
            </a:r>
            <a:r>
              <a:rPr lang="en-US" altLang="ja-JP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92</a:t>
            </a:r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はひけない！</a:t>
            </a:r>
            <a:endParaRPr lang="ja-JP" altLang="en-US" sz="24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1579062" y="3308929"/>
            <a:ext cx="537327" cy="769441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９</a:t>
            </a:r>
            <a:endParaRPr lang="ja-JP" altLang="en-US" sz="4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4" name="正方形/長方形 43"/>
          <p:cNvSpPr/>
          <p:nvPr/>
        </p:nvSpPr>
        <p:spPr>
          <a:xfrm>
            <a:off x="5573989" y="727558"/>
            <a:ext cx="2021707" cy="461665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一の位の計算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1" name="雲形吹き出し 20"/>
          <p:cNvSpPr/>
          <p:nvPr/>
        </p:nvSpPr>
        <p:spPr>
          <a:xfrm>
            <a:off x="3647169" y="1941693"/>
            <a:ext cx="1723721" cy="830997"/>
          </a:xfrm>
          <a:prstGeom prst="cloudCallout">
            <a:avLst/>
          </a:prstGeom>
          <a:noFill/>
          <a:ln w="28575">
            <a:solidFill>
              <a:srgbClr val="FF99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80÷20</a:t>
            </a:r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＝４</a:t>
            </a:r>
            <a:endParaRPr kumimoji="1" lang="ja-JP" altLang="en-US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5" name="雲形吹き出し 44"/>
          <p:cNvSpPr/>
          <p:nvPr/>
        </p:nvSpPr>
        <p:spPr>
          <a:xfrm>
            <a:off x="3677019" y="2986672"/>
            <a:ext cx="1704173" cy="830997"/>
          </a:xfrm>
          <a:prstGeom prst="cloudCallout">
            <a:avLst/>
          </a:prstGeom>
          <a:noFill/>
          <a:ln w="28575">
            <a:solidFill>
              <a:srgbClr val="FF99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23×</a:t>
            </a:r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４＝</a:t>
            </a:r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92</a:t>
            </a:r>
          </a:p>
        </p:txBody>
      </p:sp>
      <p:sp>
        <p:nvSpPr>
          <p:cNvPr id="46" name="雲形吹き出し 45"/>
          <p:cNvSpPr/>
          <p:nvPr/>
        </p:nvSpPr>
        <p:spPr>
          <a:xfrm>
            <a:off x="3566424" y="3994163"/>
            <a:ext cx="1885209" cy="830997"/>
          </a:xfrm>
          <a:prstGeom prst="cloudCallout">
            <a:avLst/>
          </a:prstGeom>
          <a:noFill/>
          <a:ln w="28575">
            <a:solidFill>
              <a:srgbClr val="FF99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86</a:t>
            </a:r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－</a:t>
            </a:r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92</a:t>
            </a:r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＝</a:t>
            </a:r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×</a:t>
            </a:r>
          </a:p>
        </p:txBody>
      </p:sp>
      <p:sp>
        <p:nvSpPr>
          <p:cNvPr id="38" name="正方形/長方形 37"/>
          <p:cNvSpPr/>
          <p:nvPr/>
        </p:nvSpPr>
        <p:spPr>
          <a:xfrm>
            <a:off x="2182336" y="3315791"/>
            <a:ext cx="511679" cy="769441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</a:t>
            </a:r>
            <a:endParaRPr lang="ja-JP" altLang="en-US" sz="4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7" name="角丸四角形吹き出し 26"/>
          <p:cNvSpPr/>
          <p:nvPr/>
        </p:nvSpPr>
        <p:spPr>
          <a:xfrm>
            <a:off x="251520" y="1306043"/>
            <a:ext cx="1474681" cy="859456"/>
          </a:xfrm>
          <a:prstGeom prst="wedgeRoundRectCallout">
            <a:avLst>
              <a:gd name="adj1" fmla="val 66714"/>
              <a:gd name="adj2" fmla="val 22928"/>
              <a:gd name="adj3" fmla="val 16667"/>
            </a:avLst>
          </a:prstGeom>
          <a:gradFill>
            <a:gsLst>
              <a:gs pos="0">
                <a:srgbClr val="FF99FF"/>
              </a:gs>
              <a:gs pos="35000">
                <a:srgbClr val="FFCCFF"/>
              </a:gs>
              <a:gs pos="100000">
                <a:srgbClr val="FFD9FF"/>
              </a:gs>
            </a:gsLst>
          </a:gra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lvl="0">
              <a:defRPr/>
            </a:pPr>
            <a:r>
              <a:rPr kumimoji="0" lang="ja-JP" altLang="en-US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商が大きすぎました</a:t>
            </a:r>
            <a:endParaRPr kumimoji="0" lang="en-US" altLang="ja-JP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2" name="動作設定ボタン: 最初 21">
            <a:hlinkClick r:id="" action="ppaction://hlinkshowjump?jump=firstslide" highlightClick="1"/>
          </p:cNvPr>
          <p:cNvSpPr/>
          <p:nvPr/>
        </p:nvSpPr>
        <p:spPr>
          <a:xfrm>
            <a:off x="8316416" y="6520227"/>
            <a:ext cx="720080" cy="281690"/>
          </a:xfrm>
          <a:prstGeom prst="actionButtonBeginning">
            <a:avLst/>
          </a:prstGeom>
          <a:noFill/>
          <a:ln w="28575">
            <a:solidFill>
              <a:srgbClr val="FF99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03009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500"/>
                            </p:stCondLst>
                            <p:childTnLst>
                              <p:par>
                                <p:cTn id="5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000"/>
                            </p:stCondLst>
                            <p:childTnLst>
                              <p:par>
                                <p:cTn id="7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30" grpId="0" animBg="1"/>
      <p:bldP spid="31" grpId="0" animBg="1"/>
      <p:bldP spid="32" grpId="0" animBg="1"/>
      <p:bldP spid="35" grpId="0"/>
      <p:bldP spid="39" grpId="0"/>
      <p:bldP spid="44" grpId="0" animBg="1"/>
      <p:bldP spid="21" grpId="0" animBg="1"/>
      <p:bldP spid="45" grpId="0" animBg="1"/>
      <p:bldP spid="46" grpId="0" animBg="1"/>
      <p:bldP spid="38" grpId="0"/>
      <p:bldP spid="2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正方形/長方形 19"/>
          <p:cNvSpPr/>
          <p:nvPr/>
        </p:nvSpPr>
        <p:spPr>
          <a:xfrm>
            <a:off x="2126162" y="1349158"/>
            <a:ext cx="576000" cy="900000"/>
          </a:xfrm>
          <a:prstGeom prst="rect">
            <a:avLst/>
          </a:prstGeom>
          <a:solidFill>
            <a:srgbClr val="FF99FF">
              <a:alpha val="50000"/>
            </a:srgbClr>
          </a:soli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9"/>
            <a:ext cx="707379" cy="988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角丸四角形吹き出し 8"/>
          <p:cNvSpPr/>
          <p:nvPr/>
        </p:nvSpPr>
        <p:spPr>
          <a:xfrm>
            <a:off x="1324280" y="260649"/>
            <a:ext cx="3679768" cy="576063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lvl="0">
              <a:defRPr/>
            </a:pP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８６</a:t>
            </a:r>
            <a:r>
              <a:rPr kumimoji="0" lang="en-US" altLang="ja-JP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÷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２３　の筆算のしかた</a:t>
            </a:r>
            <a:endParaRPr kumimoji="0" lang="en-US" altLang="ja-JP" sz="2400" b="1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graphicFrame>
        <p:nvGraphicFramePr>
          <p:cNvPr id="29" name="表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0079293"/>
              </p:ext>
            </p:extLst>
          </p:nvPr>
        </p:nvGraphicFramePr>
        <p:xfrm>
          <a:off x="397906" y="1349158"/>
          <a:ext cx="2304000" cy="360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00"/>
                <a:gridCol w="576000"/>
                <a:gridCol w="576000"/>
                <a:gridCol w="576000"/>
              </a:tblGrid>
              <a:tr h="900000">
                <a:tc>
                  <a:txBody>
                    <a:bodyPr/>
                    <a:lstStyle/>
                    <a:p>
                      <a:pPr algn="ctr"/>
                      <a:endParaRPr kumimoji="1" lang="ja-JP" altLang="en-US" sz="44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4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4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4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0000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44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２</a:t>
                      </a:r>
                      <a:endParaRPr kumimoji="1" lang="ja-JP" altLang="en-US" sz="44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44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３</a:t>
                      </a:r>
                      <a:endParaRPr kumimoji="1" lang="ja-JP" altLang="en-US" sz="44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44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８</a:t>
                      </a:r>
                      <a:endParaRPr kumimoji="1" lang="ja-JP" altLang="en-US" sz="44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44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６</a:t>
                      </a:r>
                      <a:endParaRPr kumimoji="1" lang="ja-JP" altLang="en-US" sz="44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00000">
                <a:tc>
                  <a:txBody>
                    <a:bodyPr/>
                    <a:lstStyle/>
                    <a:p>
                      <a:pPr algn="ctr"/>
                      <a:endParaRPr kumimoji="1" lang="ja-JP" altLang="en-US" sz="4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00000">
                <a:tc>
                  <a:txBody>
                    <a:bodyPr/>
                    <a:lstStyle/>
                    <a:p>
                      <a:pPr algn="ctr"/>
                      <a:endParaRPr kumimoji="1" lang="ja-JP" altLang="en-US" sz="4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13" name="直線コネクタ 12"/>
          <p:cNvCxnSpPr/>
          <p:nvPr/>
        </p:nvCxnSpPr>
        <p:spPr>
          <a:xfrm flipV="1">
            <a:off x="1535392" y="2249158"/>
            <a:ext cx="1152000" cy="7507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図 17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334" t="22260" r="40000" b="24316"/>
          <a:stretch/>
        </p:blipFill>
        <p:spPr>
          <a:xfrm>
            <a:off x="1452200" y="2188484"/>
            <a:ext cx="261463" cy="1152000"/>
          </a:xfrm>
          <a:prstGeom prst="rect">
            <a:avLst/>
          </a:prstGeom>
        </p:spPr>
      </p:pic>
      <p:sp>
        <p:nvSpPr>
          <p:cNvPr id="30" name="正方形/長方形 29"/>
          <p:cNvSpPr/>
          <p:nvPr/>
        </p:nvSpPr>
        <p:spPr>
          <a:xfrm>
            <a:off x="5962387" y="1340768"/>
            <a:ext cx="1080000" cy="432000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たてる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5962387" y="2763525"/>
            <a:ext cx="1080000" cy="432000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かける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5962387" y="3883851"/>
            <a:ext cx="1080000" cy="432000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ひ　</a:t>
            </a:r>
            <a:r>
              <a:rPr lang="ja-JP" altLang="en-US" sz="2400" b="1" dirty="0" err="1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く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5634304" y="1885599"/>
            <a:ext cx="295465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商が大きかったので</a:t>
            </a:r>
            <a:endParaRPr lang="en-US" altLang="ja-JP" sz="2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１小さくします</a:t>
            </a:r>
            <a:endParaRPr lang="ja-JP" altLang="en-US" sz="24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35" name="正方形/長方形 34"/>
          <p:cNvSpPr/>
          <p:nvPr/>
        </p:nvSpPr>
        <p:spPr>
          <a:xfrm>
            <a:off x="2142480" y="1501738"/>
            <a:ext cx="546945" cy="769441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４</a:t>
            </a:r>
            <a:endParaRPr lang="ja-JP" altLang="en-US" sz="4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5634304" y="3265387"/>
            <a:ext cx="233910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23</a:t>
            </a:r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と３をかける</a:t>
            </a:r>
            <a:endParaRPr lang="ja-JP" altLang="en-US" sz="24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37" name="正方形/長方形 36"/>
          <p:cNvSpPr/>
          <p:nvPr/>
        </p:nvSpPr>
        <p:spPr>
          <a:xfrm>
            <a:off x="5702056" y="4427470"/>
            <a:ext cx="233910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86</a:t>
            </a:r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から</a:t>
            </a:r>
            <a:r>
              <a:rPr lang="en-US" altLang="ja-JP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69</a:t>
            </a:r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をひく</a:t>
            </a:r>
            <a:endParaRPr lang="ja-JP" altLang="en-US" sz="24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1579062" y="3308929"/>
            <a:ext cx="537327" cy="769441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９</a:t>
            </a:r>
            <a:endParaRPr lang="ja-JP" altLang="en-US" sz="4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4" name="正方形/長方形 43"/>
          <p:cNvSpPr/>
          <p:nvPr/>
        </p:nvSpPr>
        <p:spPr>
          <a:xfrm>
            <a:off x="5573989" y="727558"/>
            <a:ext cx="2021707" cy="461665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一の位の計算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2182336" y="3315791"/>
            <a:ext cx="511679" cy="769441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</a:t>
            </a:r>
            <a:endParaRPr lang="ja-JP" altLang="en-US" sz="4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7" name="角丸四角形吹き出し 26"/>
          <p:cNvSpPr/>
          <p:nvPr/>
        </p:nvSpPr>
        <p:spPr>
          <a:xfrm>
            <a:off x="251520" y="1306043"/>
            <a:ext cx="1474681" cy="859456"/>
          </a:xfrm>
          <a:prstGeom prst="wedgeRoundRectCallout">
            <a:avLst>
              <a:gd name="adj1" fmla="val 66714"/>
              <a:gd name="adj2" fmla="val 22928"/>
              <a:gd name="adj3" fmla="val 16667"/>
            </a:avLst>
          </a:prstGeom>
          <a:gradFill>
            <a:gsLst>
              <a:gs pos="0">
                <a:srgbClr val="FF99FF"/>
              </a:gs>
              <a:gs pos="35000">
                <a:srgbClr val="FFCCFF"/>
              </a:gs>
              <a:gs pos="100000">
                <a:srgbClr val="FFD9FF"/>
              </a:gs>
            </a:gsLst>
          </a:gra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lvl="0">
              <a:defRPr/>
            </a:pPr>
            <a:r>
              <a:rPr kumimoji="0" lang="ja-JP" altLang="en-US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商が大きすぎました</a:t>
            </a:r>
            <a:endParaRPr kumimoji="0" lang="en-US" altLang="ja-JP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4961003" y="1349158"/>
            <a:ext cx="576000" cy="900000"/>
          </a:xfrm>
          <a:prstGeom prst="rect">
            <a:avLst/>
          </a:prstGeom>
          <a:solidFill>
            <a:srgbClr val="FF99FF">
              <a:alpha val="50000"/>
            </a:srgbClr>
          </a:soli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aphicFrame>
        <p:nvGraphicFramePr>
          <p:cNvPr id="23" name="表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6623107"/>
              </p:ext>
            </p:extLst>
          </p:nvPr>
        </p:nvGraphicFramePr>
        <p:xfrm>
          <a:off x="3232747" y="1349158"/>
          <a:ext cx="2304000" cy="360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00"/>
                <a:gridCol w="576000"/>
                <a:gridCol w="576000"/>
                <a:gridCol w="576000"/>
              </a:tblGrid>
              <a:tr h="900000">
                <a:tc>
                  <a:txBody>
                    <a:bodyPr/>
                    <a:lstStyle/>
                    <a:p>
                      <a:pPr algn="ctr"/>
                      <a:endParaRPr kumimoji="1" lang="ja-JP" altLang="en-US" sz="44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4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4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4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0000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44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２</a:t>
                      </a:r>
                      <a:endParaRPr kumimoji="1" lang="ja-JP" altLang="en-US" sz="44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44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３</a:t>
                      </a:r>
                      <a:endParaRPr kumimoji="1" lang="ja-JP" altLang="en-US" sz="44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44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８</a:t>
                      </a:r>
                      <a:endParaRPr kumimoji="1" lang="ja-JP" altLang="en-US" sz="44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44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６</a:t>
                      </a:r>
                      <a:endParaRPr kumimoji="1" lang="ja-JP" altLang="en-US" sz="44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00000">
                <a:tc>
                  <a:txBody>
                    <a:bodyPr/>
                    <a:lstStyle/>
                    <a:p>
                      <a:pPr algn="ctr"/>
                      <a:endParaRPr kumimoji="1" lang="ja-JP" altLang="en-US" sz="4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00000">
                <a:tc>
                  <a:txBody>
                    <a:bodyPr/>
                    <a:lstStyle/>
                    <a:p>
                      <a:pPr algn="ctr"/>
                      <a:endParaRPr kumimoji="1" lang="ja-JP" altLang="en-US" sz="4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24" name="直線コネクタ 23"/>
          <p:cNvCxnSpPr/>
          <p:nvPr/>
        </p:nvCxnSpPr>
        <p:spPr>
          <a:xfrm flipV="1">
            <a:off x="4370233" y="2249158"/>
            <a:ext cx="1152000" cy="7507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5" name="図 24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334" t="22260" r="40000" b="24316"/>
          <a:stretch/>
        </p:blipFill>
        <p:spPr>
          <a:xfrm>
            <a:off x="4287041" y="2188484"/>
            <a:ext cx="261463" cy="1152000"/>
          </a:xfrm>
          <a:prstGeom prst="rect">
            <a:avLst/>
          </a:prstGeom>
        </p:spPr>
      </p:pic>
      <p:sp>
        <p:nvSpPr>
          <p:cNvPr id="26" name="正方形/長方形 25"/>
          <p:cNvSpPr/>
          <p:nvPr/>
        </p:nvSpPr>
        <p:spPr>
          <a:xfrm>
            <a:off x="4977321" y="1501738"/>
            <a:ext cx="546945" cy="769441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３</a:t>
            </a:r>
            <a:endParaRPr lang="ja-JP" altLang="en-US" sz="4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4413903" y="3308929"/>
            <a:ext cx="537328" cy="769441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６</a:t>
            </a:r>
            <a:endParaRPr lang="ja-JP" altLang="en-US" sz="4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5004352" y="3315791"/>
            <a:ext cx="537328" cy="769441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９</a:t>
            </a:r>
            <a:endParaRPr lang="ja-JP" altLang="en-US" sz="4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" name="右矢印 1"/>
          <p:cNvSpPr/>
          <p:nvPr/>
        </p:nvSpPr>
        <p:spPr>
          <a:xfrm>
            <a:off x="2767957" y="2716596"/>
            <a:ext cx="388939" cy="262929"/>
          </a:xfrm>
          <a:prstGeom prst="rightArrow">
            <a:avLst/>
          </a:prstGeom>
          <a:solidFill>
            <a:srgbClr val="FF0000"/>
          </a:solidFill>
          <a:ln w="28575">
            <a:solidFill>
              <a:srgbClr val="FF000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cxnSp>
        <p:nvCxnSpPr>
          <p:cNvPr id="41" name="直線コネクタ 40"/>
          <p:cNvCxnSpPr/>
          <p:nvPr/>
        </p:nvCxnSpPr>
        <p:spPr>
          <a:xfrm>
            <a:off x="4402508" y="4055534"/>
            <a:ext cx="1152000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正方形/長方形 41"/>
          <p:cNvSpPr/>
          <p:nvPr/>
        </p:nvSpPr>
        <p:spPr>
          <a:xfrm>
            <a:off x="5010991" y="4165240"/>
            <a:ext cx="502061" cy="769441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７</a:t>
            </a:r>
            <a:endParaRPr lang="ja-JP" altLang="en-US" sz="4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3" name="正方形/長方形 42"/>
          <p:cNvSpPr/>
          <p:nvPr/>
        </p:nvSpPr>
        <p:spPr>
          <a:xfrm>
            <a:off x="4431536" y="4977244"/>
            <a:ext cx="3877985" cy="461665"/>
          </a:xfrm>
          <a:prstGeom prst="rect">
            <a:avLst/>
          </a:prstGeom>
          <a:ln w="28575"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solidFill>
                  <a:srgbClr val="00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８６</a:t>
            </a:r>
            <a:r>
              <a:rPr lang="en-US" altLang="ja-JP" sz="2400" dirty="0" smtClean="0">
                <a:solidFill>
                  <a:srgbClr val="00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÷</a:t>
            </a:r>
            <a:r>
              <a:rPr lang="ja-JP" altLang="en-US" sz="2400" dirty="0" smtClean="0">
                <a:solidFill>
                  <a:srgbClr val="00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２３＝３</a:t>
            </a:r>
            <a:r>
              <a:rPr lang="ja-JP" altLang="en-US" sz="2400" dirty="0" smtClean="0">
                <a:solidFill>
                  <a:srgbClr val="00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あまり１７</a:t>
            </a:r>
            <a:endParaRPr lang="ja-JP" altLang="en-US" dirty="0"/>
          </a:p>
        </p:txBody>
      </p:sp>
      <p:sp>
        <p:nvSpPr>
          <p:cNvPr id="4" name="角丸四角形 3"/>
          <p:cNvSpPr/>
          <p:nvPr/>
        </p:nvSpPr>
        <p:spPr>
          <a:xfrm>
            <a:off x="863588" y="5661064"/>
            <a:ext cx="7416824" cy="796272"/>
          </a:xfrm>
          <a:prstGeom prst="roundRect">
            <a:avLst/>
          </a:prstGeom>
          <a:noFill/>
          <a:ln w="57150">
            <a:solidFill>
              <a:srgbClr val="FF000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まとめ</a:t>
            </a:r>
            <a:endParaRPr kumimoji="1" lang="en-US" altLang="ja-JP" sz="2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kumimoji="1"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かりの商が大きすぎたときは、商を小さくしていく</a:t>
            </a:r>
            <a:endParaRPr kumimoji="1" lang="ja-JP" altLang="en-US" sz="24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47" name="右矢印 46"/>
          <p:cNvSpPr/>
          <p:nvPr/>
        </p:nvSpPr>
        <p:spPr>
          <a:xfrm>
            <a:off x="2848292" y="1840378"/>
            <a:ext cx="2031472" cy="102511"/>
          </a:xfrm>
          <a:prstGeom prst="rightArrow">
            <a:avLst/>
          </a:prstGeom>
          <a:solidFill>
            <a:srgbClr val="FF0000"/>
          </a:solidFill>
          <a:ln w="28575">
            <a:solidFill>
              <a:srgbClr val="FF000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正方形/長方形 4"/>
          <p:cNvSpPr/>
          <p:nvPr/>
        </p:nvSpPr>
        <p:spPr>
          <a:xfrm>
            <a:off x="3002340" y="1471046"/>
            <a:ext cx="1569660" cy="36933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ja-JP" altLang="en-US" dirty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１</a:t>
            </a:r>
            <a:r>
              <a:rPr lang="ja-JP" altLang="en-US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小さくする</a:t>
            </a:r>
            <a:endParaRPr lang="ja-JP" altLang="en-US" dirty="0"/>
          </a:p>
        </p:txBody>
      </p:sp>
      <p:sp>
        <p:nvSpPr>
          <p:cNvPr id="40" name="動作設定ボタン: 最初 39">
            <a:hlinkClick r:id="" action="ppaction://hlinkshowjump?jump=firstslide" highlightClick="1"/>
          </p:cNvPr>
          <p:cNvSpPr/>
          <p:nvPr/>
        </p:nvSpPr>
        <p:spPr>
          <a:xfrm>
            <a:off x="8316416" y="6520227"/>
            <a:ext cx="720080" cy="281690"/>
          </a:xfrm>
          <a:prstGeom prst="actionButtonBeginning">
            <a:avLst/>
          </a:prstGeom>
          <a:noFill/>
          <a:ln w="28575">
            <a:solidFill>
              <a:srgbClr val="FF99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5" name="正方形/長方形 44"/>
          <p:cNvSpPr/>
          <p:nvPr/>
        </p:nvSpPr>
        <p:spPr>
          <a:xfrm>
            <a:off x="4494921" y="4161256"/>
            <a:ext cx="405880" cy="769441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１</a:t>
            </a:r>
            <a:endParaRPr lang="ja-JP" altLang="en-US" sz="4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cxnSp>
        <p:nvCxnSpPr>
          <p:cNvPr id="46" name="直線コネクタ 45"/>
          <p:cNvCxnSpPr/>
          <p:nvPr/>
        </p:nvCxnSpPr>
        <p:spPr>
          <a:xfrm>
            <a:off x="4546411" y="2606333"/>
            <a:ext cx="302037" cy="42789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正方形/長方形 47"/>
          <p:cNvSpPr/>
          <p:nvPr/>
        </p:nvSpPr>
        <p:spPr>
          <a:xfrm>
            <a:off x="4643968" y="2289188"/>
            <a:ext cx="3433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b="1" dirty="0" smtClean="0"/>
              <a:t>７</a:t>
            </a:r>
            <a:endParaRPr lang="ja-JP" altLang="en-US" b="1" dirty="0"/>
          </a:p>
        </p:txBody>
      </p:sp>
      <p:cxnSp>
        <p:nvCxnSpPr>
          <p:cNvPr id="49" name="直線コネクタ 48"/>
          <p:cNvCxnSpPr/>
          <p:nvPr/>
        </p:nvCxnSpPr>
        <p:spPr>
          <a:xfrm>
            <a:off x="5111797" y="2560645"/>
            <a:ext cx="302037" cy="42789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正方形/長方形 49"/>
          <p:cNvSpPr/>
          <p:nvPr/>
        </p:nvSpPr>
        <p:spPr>
          <a:xfrm>
            <a:off x="5176598" y="2283308"/>
            <a:ext cx="4187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b="1" dirty="0" smtClean="0">
                <a:latin typeface="+mj-ea"/>
                <a:ea typeface="+mj-ea"/>
              </a:rPr>
              <a:t>16</a:t>
            </a:r>
            <a:endParaRPr lang="ja-JP" altLang="en-US" b="1" dirty="0">
              <a:latin typeface="+mj-ea"/>
              <a:ea typeface="+mj-ea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02934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00"/>
                            </p:stCondLst>
                            <p:childTnLst>
                              <p:par>
                                <p:cTn id="8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00"/>
                            </p:stCondLst>
                            <p:childTnLst>
                              <p:par>
                                <p:cTn id="9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500"/>
                            </p:stCondLst>
                            <p:childTnLst>
                              <p:par>
                                <p:cTn id="9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1" grpId="0" animBg="1"/>
      <p:bldP spid="32" grpId="0" animBg="1"/>
      <p:bldP spid="44" grpId="0" animBg="1"/>
      <p:bldP spid="22" grpId="0" animBg="1"/>
      <p:bldP spid="26" grpId="0"/>
      <p:bldP spid="28" grpId="0"/>
      <p:bldP spid="33" grpId="0"/>
      <p:bldP spid="2" grpId="0" animBg="1"/>
      <p:bldP spid="42" grpId="0"/>
      <p:bldP spid="43" grpId="0" animBg="1"/>
      <p:bldP spid="4" grpId="0" animBg="1"/>
      <p:bldP spid="47" grpId="0" animBg="1"/>
      <p:bldP spid="5" grpId="0" animBg="1"/>
      <p:bldP spid="45" grpId="0"/>
      <p:bldP spid="48" grpId="0"/>
      <p:bldP spid="5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正方形/長方形 19"/>
          <p:cNvSpPr/>
          <p:nvPr/>
        </p:nvSpPr>
        <p:spPr>
          <a:xfrm>
            <a:off x="2126162" y="1349158"/>
            <a:ext cx="576000" cy="900000"/>
          </a:xfrm>
          <a:prstGeom prst="rect">
            <a:avLst/>
          </a:prstGeom>
          <a:solidFill>
            <a:srgbClr val="FF99FF">
              <a:alpha val="50000"/>
            </a:srgbClr>
          </a:soli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9"/>
            <a:ext cx="707379" cy="988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角丸四角形吹き出し 8"/>
          <p:cNvSpPr/>
          <p:nvPr/>
        </p:nvSpPr>
        <p:spPr>
          <a:xfrm>
            <a:off x="1324280" y="260649"/>
            <a:ext cx="3679768" cy="576063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lvl="0">
              <a:defRPr/>
            </a:pPr>
            <a:r>
              <a:rPr kumimoji="0" lang="en-US" altLang="ja-JP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78÷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１９　の筆算のしかた</a:t>
            </a:r>
            <a:endParaRPr kumimoji="0" lang="en-US" altLang="ja-JP" sz="2400" b="1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graphicFrame>
        <p:nvGraphicFramePr>
          <p:cNvPr id="29" name="表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8954070"/>
              </p:ext>
            </p:extLst>
          </p:nvPr>
        </p:nvGraphicFramePr>
        <p:xfrm>
          <a:off x="397906" y="1349158"/>
          <a:ext cx="2304000" cy="360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00"/>
                <a:gridCol w="576000"/>
                <a:gridCol w="576000"/>
                <a:gridCol w="576000"/>
              </a:tblGrid>
              <a:tr h="900000">
                <a:tc>
                  <a:txBody>
                    <a:bodyPr/>
                    <a:lstStyle/>
                    <a:p>
                      <a:pPr algn="ctr"/>
                      <a:endParaRPr kumimoji="1" lang="ja-JP" altLang="en-US" sz="44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4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4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4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0000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44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１</a:t>
                      </a:r>
                      <a:endParaRPr kumimoji="1" lang="ja-JP" altLang="en-US" sz="44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44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９</a:t>
                      </a:r>
                      <a:endParaRPr kumimoji="1" lang="ja-JP" altLang="en-US" sz="44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44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７</a:t>
                      </a:r>
                      <a:endParaRPr kumimoji="1" lang="ja-JP" altLang="en-US" sz="44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44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８</a:t>
                      </a:r>
                      <a:endParaRPr kumimoji="1" lang="ja-JP" altLang="en-US" sz="44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00000">
                <a:tc>
                  <a:txBody>
                    <a:bodyPr/>
                    <a:lstStyle/>
                    <a:p>
                      <a:pPr algn="ctr"/>
                      <a:endParaRPr kumimoji="1" lang="ja-JP" altLang="en-US" sz="4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00000">
                <a:tc>
                  <a:txBody>
                    <a:bodyPr/>
                    <a:lstStyle/>
                    <a:p>
                      <a:pPr algn="ctr"/>
                      <a:endParaRPr kumimoji="1" lang="ja-JP" altLang="en-US" sz="4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13" name="直線コネクタ 12"/>
          <p:cNvCxnSpPr/>
          <p:nvPr/>
        </p:nvCxnSpPr>
        <p:spPr>
          <a:xfrm flipV="1">
            <a:off x="1535392" y="2249158"/>
            <a:ext cx="1152000" cy="7507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図 17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334" t="22260" r="40000" b="24316"/>
          <a:stretch/>
        </p:blipFill>
        <p:spPr>
          <a:xfrm>
            <a:off x="1452200" y="2188484"/>
            <a:ext cx="261463" cy="1152000"/>
          </a:xfrm>
          <a:prstGeom prst="rect">
            <a:avLst/>
          </a:prstGeom>
        </p:spPr>
      </p:pic>
      <p:sp>
        <p:nvSpPr>
          <p:cNvPr id="30" name="正方形/長方形 29"/>
          <p:cNvSpPr/>
          <p:nvPr/>
        </p:nvSpPr>
        <p:spPr>
          <a:xfrm>
            <a:off x="5962387" y="1340768"/>
            <a:ext cx="1080000" cy="432000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たてる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5962387" y="2763525"/>
            <a:ext cx="1080000" cy="432000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かける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5962387" y="3883851"/>
            <a:ext cx="1080000" cy="432000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ひ　</a:t>
            </a:r>
            <a:r>
              <a:rPr lang="ja-JP" altLang="en-US" sz="2400" b="1" dirty="0" err="1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く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5634304" y="1885599"/>
            <a:ext cx="326243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19</a:t>
            </a:r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を</a:t>
            </a:r>
            <a:r>
              <a:rPr lang="en-US" altLang="ja-JP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20</a:t>
            </a:r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と見当をつけて</a:t>
            </a:r>
            <a:endParaRPr lang="en-US" altLang="ja-JP" sz="2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400" dirty="0" smtClean="0">
                <a:solidFill>
                  <a:srgbClr val="FF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かりの商３</a:t>
            </a:r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をたてる</a:t>
            </a:r>
            <a:endParaRPr lang="ja-JP" altLang="en-US" sz="24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35" name="正方形/長方形 34"/>
          <p:cNvSpPr/>
          <p:nvPr/>
        </p:nvSpPr>
        <p:spPr>
          <a:xfrm>
            <a:off x="2147289" y="1501738"/>
            <a:ext cx="537328" cy="769441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３</a:t>
            </a:r>
            <a:endParaRPr lang="ja-JP" altLang="en-US" sz="4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5634304" y="3265387"/>
            <a:ext cx="233910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19</a:t>
            </a:r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と３をかける</a:t>
            </a:r>
            <a:endParaRPr lang="ja-JP" altLang="en-US" sz="24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37" name="正方形/長方形 36"/>
          <p:cNvSpPr/>
          <p:nvPr/>
        </p:nvSpPr>
        <p:spPr>
          <a:xfrm>
            <a:off x="5702056" y="4427470"/>
            <a:ext cx="233910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78</a:t>
            </a:r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から</a:t>
            </a:r>
            <a:r>
              <a:rPr lang="en-US" altLang="ja-JP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57</a:t>
            </a:r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をひく</a:t>
            </a:r>
            <a:endParaRPr lang="ja-JP" altLang="en-US" sz="24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1579061" y="3308929"/>
            <a:ext cx="537328" cy="769441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５</a:t>
            </a:r>
            <a:endParaRPr lang="ja-JP" altLang="en-US" sz="4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4" name="正方形/長方形 43"/>
          <p:cNvSpPr/>
          <p:nvPr/>
        </p:nvSpPr>
        <p:spPr>
          <a:xfrm>
            <a:off x="5573989" y="727558"/>
            <a:ext cx="2021707" cy="461665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一の位の計算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2187145" y="3315791"/>
            <a:ext cx="502061" cy="769441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７</a:t>
            </a:r>
            <a:endParaRPr lang="ja-JP" altLang="en-US" sz="4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7" name="角丸四角形吹き出し 26"/>
          <p:cNvSpPr/>
          <p:nvPr/>
        </p:nvSpPr>
        <p:spPr>
          <a:xfrm>
            <a:off x="251520" y="1306043"/>
            <a:ext cx="1474681" cy="859456"/>
          </a:xfrm>
          <a:prstGeom prst="wedgeRoundRectCallout">
            <a:avLst>
              <a:gd name="adj1" fmla="val 66714"/>
              <a:gd name="adj2" fmla="val 22928"/>
              <a:gd name="adj3" fmla="val 16667"/>
            </a:avLst>
          </a:prstGeom>
          <a:gradFill>
            <a:gsLst>
              <a:gs pos="0">
                <a:srgbClr val="FF99FF"/>
              </a:gs>
              <a:gs pos="35000">
                <a:srgbClr val="FFCCFF"/>
              </a:gs>
              <a:gs pos="100000">
                <a:srgbClr val="FFD9FF"/>
              </a:gs>
            </a:gsLst>
          </a:gra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lvl="0">
              <a:defRPr/>
            </a:pPr>
            <a:r>
              <a:rPr kumimoji="0" lang="ja-JP" altLang="en-US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商が小さすぎました</a:t>
            </a:r>
            <a:endParaRPr kumimoji="0" lang="en-US" altLang="ja-JP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cxnSp>
        <p:nvCxnSpPr>
          <p:cNvPr id="22" name="直線コネクタ 21"/>
          <p:cNvCxnSpPr/>
          <p:nvPr/>
        </p:nvCxnSpPr>
        <p:spPr>
          <a:xfrm>
            <a:off x="1543918" y="4063856"/>
            <a:ext cx="1152000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正方形/長方形 22"/>
          <p:cNvSpPr/>
          <p:nvPr/>
        </p:nvSpPr>
        <p:spPr>
          <a:xfrm>
            <a:off x="2215006" y="4168945"/>
            <a:ext cx="405880" cy="769441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１</a:t>
            </a:r>
            <a:endParaRPr lang="ja-JP" altLang="en-US" sz="4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1600071" y="4168945"/>
            <a:ext cx="511680" cy="769441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</a:t>
            </a:r>
            <a:endParaRPr lang="ja-JP" altLang="en-US" sz="4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5" name="角丸四角形吹き出し 24"/>
          <p:cNvSpPr/>
          <p:nvPr/>
        </p:nvSpPr>
        <p:spPr>
          <a:xfrm>
            <a:off x="195709" y="4168945"/>
            <a:ext cx="1311780" cy="859456"/>
          </a:xfrm>
          <a:prstGeom prst="wedgeRoundRectCallout">
            <a:avLst>
              <a:gd name="adj1" fmla="val 63028"/>
              <a:gd name="adj2" fmla="val 974"/>
              <a:gd name="adj3" fmla="val 16667"/>
            </a:avLst>
          </a:prstGeom>
          <a:gradFill>
            <a:gsLst>
              <a:gs pos="0">
                <a:srgbClr val="FF99FF"/>
              </a:gs>
              <a:gs pos="35000">
                <a:srgbClr val="FFCCFF"/>
              </a:gs>
              <a:gs pos="100000">
                <a:srgbClr val="FFD9FF"/>
              </a:gs>
            </a:gsLst>
          </a:gra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lvl="0">
              <a:defRPr/>
            </a:pPr>
            <a:r>
              <a:rPr kumimoji="0" lang="ja-JP" altLang="en-US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２１から１９はまだひけます</a:t>
            </a:r>
            <a:endParaRPr kumimoji="0" lang="en-US" altLang="ja-JP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6" name="動作設定ボタン: 最初 25">
            <a:hlinkClick r:id="" action="ppaction://hlinkshowjump?jump=firstslide" highlightClick="1"/>
          </p:cNvPr>
          <p:cNvSpPr/>
          <p:nvPr/>
        </p:nvSpPr>
        <p:spPr>
          <a:xfrm>
            <a:off x="8316416" y="6520227"/>
            <a:ext cx="720080" cy="281690"/>
          </a:xfrm>
          <a:prstGeom prst="actionButtonBeginning">
            <a:avLst/>
          </a:prstGeom>
          <a:noFill/>
          <a:ln w="28575">
            <a:solidFill>
              <a:srgbClr val="FF99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171993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500"/>
                            </p:stCondLst>
                            <p:childTnLst>
                              <p:par>
                                <p:cTn id="4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30" grpId="0" animBg="1"/>
      <p:bldP spid="31" grpId="0" animBg="1"/>
      <p:bldP spid="32" grpId="0" animBg="1"/>
      <p:bldP spid="35" grpId="0"/>
      <p:bldP spid="39" grpId="0"/>
      <p:bldP spid="44" grpId="0" animBg="1"/>
      <p:bldP spid="38" grpId="0"/>
      <p:bldP spid="27" grpId="0" animBg="1"/>
      <p:bldP spid="23" grpId="0"/>
      <p:bldP spid="24" grpId="0"/>
      <p:bldP spid="2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9"/>
            <a:ext cx="707379" cy="988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角丸四角形吹き出し 8"/>
          <p:cNvSpPr/>
          <p:nvPr/>
        </p:nvSpPr>
        <p:spPr>
          <a:xfrm>
            <a:off x="1324280" y="260649"/>
            <a:ext cx="3679768" cy="576063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lvl="0">
              <a:defRPr/>
            </a:pPr>
            <a:r>
              <a:rPr kumimoji="0" lang="en-US" altLang="ja-JP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78÷19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　の筆算のしかた</a:t>
            </a:r>
            <a:endParaRPr kumimoji="0" lang="en-US" altLang="ja-JP" sz="2400" b="1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0" name="正方形/長方形 29"/>
          <p:cNvSpPr/>
          <p:nvPr/>
        </p:nvSpPr>
        <p:spPr>
          <a:xfrm>
            <a:off x="5962387" y="1340768"/>
            <a:ext cx="1080000" cy="432000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たてる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5962387" y="2763525"/>
            <a:ext cx="1080000" cy="432000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かける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5962387" y="3883851"/>
            <a:ext cx="1080000" cy="432000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ひ　</a:t>
            </a:r>
            <a:r>
              <a:rPr lang="ja-JP" altLang="en-US" sz="2400" b="1" dirty="0" err="1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く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5634304" y="1885599"/>
            <a:ext cx="295465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商が小さかったので</a:t>
            </a:r>
            <a:endParaRPr lang="en-US" altLang="ja-JP" sz="2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１大きくします</a:t>
            </a:r>
            <a:endParaRPr lang="ja-JP" altLang="en-US" sz="24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5634304" y="3265387"/>
            <a:ext cx="233910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19</a:t>
            </a:r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と４をかける</a:t>
            </a:r>
            <a:endParaRPr lang="ja-JP" altLang="en-US" sz="24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37" name="正方形/長方形 36"/>
          <p:cNvSpPr/>
          <p:nvPr/>
        </p:nvSpPr>
        <p:spPr>
          <a:xfrm>
            <a:off x="5702056" y="4427470"/>
            <a:ext cx="233910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78</a:t>
            </a:r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から</a:t>
            </a:r>
            <a:r>
              <a:rPr lang="en-US" altLang="ja-JP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76</a:t>
            </a:r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をひく</a:t>
            </a:r>
            <a:endParaRPr lang="ja-JP" altLang="en-US" sz="24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44" name="正方形/長方形 43"/>
          <p:cNvSpPr/>
          <p:nvPr/>
        </p:nvSpPr>
        <p:spPr>
          <a:xfrm>
            <a:off x="5573989" y="727558"/>
            <a:ext cx="2021707" cy="461665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一の位の計算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4961003" y="1349158"/>
            <a:ext cx="576000" cy="900000"/>
          </a:xfrm>
          <a:prstGeom prst="rect">
            <a:avLst/>
          </a:prstGeom>
          <a:solidFill>
            <a:srgbClr val="FF99FF">
              <a:alpha val="50000"/>
            </a:srgbClr>
          </a:soli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aphicFrame>
        <p:nvGraphicFramePr>
          <p:cNvPr id="23" name="表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7365921"/>
              </p:ext>
            </p:extLst>
          </p:nvPr>
        </p:nvGraphicFramePr>
        <p:xfrm>
          <a:off x="3232747" y="1349158"/>
          <a:ext cx="2304000" cy="360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00"/>
                <a:gridCol w="576000"/>
                <a:gridCol w="576000"/>
                <a:gridCol w="576000"/>
              </a:tblGrid>
              <a:tr h="900000">
                <a:tc>
                  <a:txBody>
                    <a:bodyPr/>
                    <a:lstStyle/>
                    <a:p>
                      <a:pPr algn="ctr"/>
                      <a:endParaRPr kumimoji="1" lang="ja-JP" altLang="en-US" sz="44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4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4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4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0000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44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１</a:t>
                      </a:r>
                      <a:endParaRPr kumimoji="1" lang="ja-JP" altLang="en-US" sz="44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44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９</a:t>
                      </a:r>
                      <a:endParaRPr kumimoji="1" lang="ja-JP" altLang="en-US" sz="44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44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７</a:t>
                      </a:r>
                      <a:endParaRPr kumimoji="1" lang="ja-JP" altLang="en-US" sz="44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44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８</a:t>
                      </a:r>
                      <a:endParaRPr kumimoji="1" lang="ja-JP" altLang="en-US" sz="44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00000">
                <a:tc>
                  <a:txBody>
                    <a:bodyPr/>
                    <a:lstStyle/>
                    <a:p>
                      <a:pPr algn="ctr"/>
                      <a:endParaRPr kumimoji="1" lang="ja-JP" altLang="en-US" sz="4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00000">
                <a:tc>
                  <a:txBody>
                    <a:bodyPr/>
                    <a:lstStyle/>
                    <a:p>
                      <a:pPr algn="ctr"/>
                      <a:endParaRPr kumimoji="1" lang="ja-JP" altLang="en-US" sz="4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24" name="直線コネクタ 23"/>
          <p:cNvCxnSpPr/>
          <p:nvPr/>
        </p:nvCxnSpPr>
        <p:spPr>
          <a:xfrm flipV="1">
            <a:off x="4370233" y="2249158"/>
            <a:ext cx="1152000" cy="7507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5" name="図 24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334" t="22260" r="40000" b="24316"/>
          <a:stretch/>
        </p:blipFill>
        <p:spPr>
          <a:xfrm>
            <a:off x="4287041" y="2188484"/>
            <a:ext cx="261463" cy="1152000"/>
          </a:xfrm>
          <a:prstGeom prst="rect">
            <a:avLst/>
          </a:prstGeom>
        </p:spPr>
      </p:pic>
      <p:sp>
        <p:nvSpPr>
          <p:cNvPr id="26" name="正方形/長方形 25"/>
          <p:cNvSpPr/>
          <p:nvPr/>
        </p:nvSpPr>
        <p:spPr>
          <a:xfrm>
            <a:off x="4977321" y="1501738"/>
            <a:ext cx="546945" cy="769441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４</a:t>
            </a:r>
            <a:endParaRPr lang="ja-JP" altLang="en-US" sz="4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4431536" y="3308929"/>
            <a:ext cx="502061" cy="769441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７</a:t>
            </a:r>
            <a:endParaRPr lang="ja-JP" altLang="en-US" sz="4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5004352" y="3315791"/>
            <a:ext cx="537328" cy="769441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６</a:t>
            </a:r>
            <a:endParaRPr lang="ja-JP" altLang="en-US" sz="4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" name="右矢印 1"/>
          <p:cNvSpPr/>
          <p:nvPr/>
        </p:nvSpPr>
        <p:spPr>
          <a:xfrm>
            <a:off x="2767957" y="2716596"/>
            <a:ext cx="388939" cy="262929"/>
          </a:xfrm>
          <a:prstGeom prst="rightArrow">
            <a:avLst/>
          </a:prstGeom>
          <a:solidFill>
            <a:srgbClr val="FF0000"/>
          </a:solidFill>
          <a:ln w="28575">
            <a:solidFill>
              <a:srgbClr val="FF000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cxnSp>
        <p:nvCxnSpPr>
          <p:cNvPr id="41" name="直線コネクタ 40"/>
          <p:cNvCxnSpPr/>
          <p:nvPr/>
        </p:nvCxnSpPr>
        <p:spPr>
          <a:xfrm>
            <a:off x="4387994" y="4055534"/>
            <a:ext cx="1152000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正方形/長方形 41"/>
          <p:cNvSpPr/>
          <p:nvPr/>
        </p:nvSpPr>
        <p:spPr>
          <a:xfrm>
            <a:off x="5006182" y="4165240"/>
            <a:ext cx="511680" cy="769441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</a:t>
            </a:r>
            <a:endParaRPr lang="ja-JP" altLang="en-US" sz="4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3" name="正方形/長方形 42"/>
          <p:cNvSpPr/>
          <p:nvPr/>
        </p:nvSpPr>
        <p:spPr>
          <a:xfrm>
            <a:off x="4431536" y="4977244"/>
            <a:ext cx="3570208" cy="461665"/>
          </a:xfrm>
          <a:prstGeom prst="rect">
            <a:avLst/>
          </a:prstGeom>
          <a:ln w="28575"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solidFill>
                  <a:srgbClr val="00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７８</a:t>
            </a:r>
            <a:r>
              <a:rPr lang="en-US" altLang="ja-JP" sz="2400" dirty="0" smtClean="0">
                <a:solidFill>
                  <a:srgbClr val="00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÷</a:t>
            </a:r>
            <a:r>
              <a:rPr lang="ja-JP" altLang="en-US" sz="2400" dirty="0" smtClean="0">
                <a:solidFill>
                  <a:srgbClr val="00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１９＝４あまり２</a:t>
            </a:r>
            <a:endParaRPr lang="ja-JP" altLang="en-US" dirty="0"/>
          </a:p>
        </p:txBody>
      </p:sp>
      <p:sp>
        <p:nvSpPr>
          <p:cNvPr id="4" name="角丸四角形 3"/>
          <p:cNvSpPr/>
          <p:nvPr/>
        </p:nvSpPr>
        <p:spPr>
          <a:xfrm>
            <a:off x="863588" y="5661064"/>
            <a:ext cx="7416824" cy="796272"/>
          </a:xfrm>
          <a:prstGeom prst="roundRect">
            <a:avLst/>
          </a:prstGeom>
          <a:noFill/>
          <a:ln w="57150">
            <a:solidFill>
              <a:srgbClr val="FF000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まとめ</a:t>
            </a:r>
            <a:endParaRPr kumimoji="1" lang="en-US" altLang="ja-JP" sz="2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kumimoji="1"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かりの商が小さすぎたときは、商を大きくしていく</a:t>
            </a:r>
            <a:endParaRPr kumimoji="1" lang="ja-JP" altLang="en-US" sz="24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45" name="正方形/長方形 44"/>
          <p:cNvSpPr/>
          <p:nvPr/>
        </p:nvSpPr>
        <p:spPr>
          <a:xfrm>
            <a:off x="2126162" y="1349158"/>
            <a:ext cx="576000" cy="900000"/>
          </a:xfrm>
          <a:prstGeom prst="rect">
            <a:avLst/>
          </a:prstGeom>
          <a:solidFill>
            <a:srgbClr val="FF99FF">
              <a:alpha val="50000"/>
            </a:srgbClr>
          </a:soli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aphicFrame>
        <p:nvGraphicFramePr>
          <p:cNvPr id="46" name="表 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0894872"/>
              </p:ext>
            </p:extLst>
          </p:nvPr>
        </p:nvGraphicFramePr>
        <p:xfrm>
          <a:off x="397906" y="1349158"/>
          <a:ext cx="2304000" cy="360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00"/>
                <a:gridCol w="576000"/>
                <a:gridCol w="576000"/>
                <a:gridCol w="576000"/>
              </a:tblGrid>
              <a:tr h="900000">
                <a:tc>
                  <a:txBody>
                    <a:bodyPr/>
                    <a:lstStyle/>
                    <a:p>
                      <a:pPr algn="ctr"/>
                      <a:endParaRPr kumimoji="1" lang="ja-JP" altLang="en-US" sz="44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4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4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4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0000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44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１</a:t>
                      </a:r>
                      <a:endParaRPr kumimoji="1" lang="ja-JP" altLang="en-US" sz="44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44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９</a:t>
                      </a:r>
                      <a:endParaRPr kumimoji="1" lang="ja-JP" altLang="en-US" sz="44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44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７</a:t>
                      </a:r>
                      <a:endParaRPr kumimoji="1" lang="ja-JP" altLang="en-US" sz="44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44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８</a:t>
                      </a:r>
                      <a:endParaRPr kumimoji="1" lang="ja-JP" altLang="en-US" sz="44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00000">
                <a:tc>
                  <a:txBody>
                    <a:bodyPr/>
                    <a:lstStyle/>
                    <a:p>
                      <a:pPr algn="ctr"/>
                      <a:endParaRPr kumimoji="1" lang="ja-JP" altLang="en-US" sz="4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00000">
                <a:tc>
                  <a:txBody>
                    <a:bodyPr/>
                    <a:lstStyle/>
                    <a:p>
                      <a:pPr algn="ctr"/>
                      <a:endParaRPr kumimoji="1" lang="ja-JP" altLang="en-US" sz="4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47" name="直線コネクタ 46"/>
          <p:cNvCxnSpPr/>
          <p:nvPr/>
        </p:nvCxnSpPr>
        <p:spPr>
          <a:xfrm flipV="1">
            <a:off x="1535392" y="2249158"/>
            <a:ext cx="1152000" cy="7507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8" name="図 47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334" t="22260" r="40000" b="24316"/>
          <a:stretch/>
        </p:blipFill>
        <p:spPr>
          <a:xfrm>
            <a:off x="1452200" y="2188484"/>
            <a:ext cx="261463" cy="1152000"/>
          </a:xfrm>
          <a:prstGeom prst="rect">
            <a:avLst/>
          </a:prstGeom>
        </p:spPr>
      </p:pic>
      <p:sp>
        <p:nvSpPr>
          <p:cNvPr id="49" name="正方形/長方形 48"/>
          <p:cNvSpPr/>
          <p:nvPr/>
        </p:nvSpPr>
        <p:spPr>
          <a:xfrm>
            <a:off x="2147289" y="1501738"/>
            <a:ext cx="537328" cy="769441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３</a:t>
            </a:r>
            <a:endParaRPr lang="ja-JP" altLang="en-US" sz="4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0" name="正方形/長方形 49"/>
          <p:cNvSpPr/>
          <p:nvPr/>
        </p:nvSpPr>
        <p:spPr>
          <a:xfrm>
            <a:off x="1579061" y="3308929"/>
            <a:ext cx="537328" cy="769441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５</a:t>
            </a:r>
            <a:endParaRPr lang="ja-JP" altLang="en-US" sz="4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1" name="正方形/長方形 50"/>
          <p:cNvSpPr/>
          <p:nvPr/>
        </p:nvSpPr>
        <p:spPr>
          <a:xfrm>
            <a:off x="2187145" y="3315791"/>
            <a:ext cx="502061" cy="769441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７</a:t>
            </a:r>
            <a:endParaRPr lang="ja-JP" altLang="en-US" sz="4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2" name="角丸四角形吹き出し 51"/>
          <p:cNvSpPr/>
          <p:nvPr/>
        </p:nvSpPr>
        <p:spPr>
          <a:xfrm>
            <a:off x="251520" y="1306043"/>
            <a:ext cx="1474681" cy="859456"/>
          </a:xfrm>
          <a:prstGeom prst="wedgeRoundRectCallout">
            <a:avLst>
              <a:gd name="adj1" fmla="val 66714"/>
              <a:gd name="adj2" fmla="val 22928"/>
              <a:gd name="adj3" fmla="val 16667"/>
            </a:avLst>
          </a:prstGeom>
          <a:gradFill>
            <a:gsLst>
              <a:gs pos="0">
                <a:srgbClr val="FF99FF"/>
              </a:gs>
              <a:gs pos="35000">
                <a:srgbClr val="FFCCFF"/>
              </a:gs>
              <a:gs pos="100000">
                <a:srgbClr val="FFD9FF"/>
              </a:gs>
            </a:gsLst>
          </a:gra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lvl="0">
              <a:defRPr/>
            </a:pPr>
            <a:r>
              <a:rPr kumimoji="0" lang="ja-JP" altLang="en-US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商が小さすぎました</a:t>
            </a:r>
            <a:endParaRPr kumimoji="0" lang="en-US" altLang="ja-JP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cxnSp>
        <p:nvCxnSpPr>
          <p:cNvPr id="53" name="直線コネクタ 52"/>
          <p:cNvCxnSpPr/>
          <p:nvPr/>
        </p:nvCxnSpPr>
        <p:spPr>
          <a:xfrm>
            <a:off x="1543918" y="4063856"/>
            <a:ext cx="1152000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正方形/長方形 53"/>
          <p:cNvSpPr/>
          <p:nvPr/>
        </p:nvSpPr>
        <p:spPr>
          <a:xfrm>
            <a:off x="2215006" y="4168945"/>
            <a:ext cx="405880" cy="769441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１</a:t>
            </a:r>
            <a:endParaRPr lang="ja-JP" altLang="en-US" sz="4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5" name="正方形/長方形 54"/>
          <p:cNvSpPr/>
          <p:nvPr/>
        </p:nvSpPr>
        <p:spPr>
          <a:xfrm>
            <a:off x="1600071" y="4168945"/>
            <a:ext cx="511680" cy="769441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</a:t>
            </a:r>
            <a:endParaRPr lang="ja-JP" altLang="en-US" sz="4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6" name="角丸四角形吹き出し 55"/>
          <p:cNvSpPr/>
          <p:nvPr/>
        </p:nvSpPr>
        <p:spPr>
          <a:xfrm>
            <a:off x="195709" y="4168945"/>
            <a:ext cx="1311780" cy="859456"/>
          </a:xfrm>
          <a:prstGeom prst="wedgeRoundRectCallout">
            <a:avLst>
              <a:gd name="adj1" fmla="val 63028"/>
              <a:gd name="adj2" fmla="val 974"/>
              <a:gd name="adj3" fmla="val 16667"/>
            </a:avLst>
          </a:prstGeom>
          <a:gradFill>
            <a:gsLst>
              <a:gs pos="0">
                <a:srgbClr val="FF99FF"/>
              </a:gs>
              <a:gs pos="35000">
                <a:srgbClr val="FFCCFF"/>
              </a:gs>
              <a:gs pos="100000">
                <a:srgbClr val="FFD9FF"/>
              </a:gs>
            </a:gsLst>
          </a:gra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lvl="0">
              <a:defRPr/>
            </a:pPr>
            <a:r>
              <a:rPr kumimoji="0" lang="ja-JP" altLang="en-US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２１から１９はまだひけます</a:t>
            </a:r>
            <a:endParaRPr kumimoji="0" lang="en-US" altLang="ja-JP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7" name="右矢印 56"/>
          <p:cNvSpPr/>
          <p:nvPr/>
        </p:nvSpPr>
        <p:spPr>
          <a:xfrm>
            <a:off x="2848292" y="1840378"/>
            <a:ext cx="2031472" cy="102511"/>
          </a:xfrm>
          <a:prstGeom prst="rightArrow">
            <a:avLst/>
          </a:prstGeom>
          <a:solidFill>
            <a:srgbClr val="FF0000"/>
          </a:solidFill>
          <a:ln w="28575">
            <a:solidFill>
              <a:srgbClr val="FF000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8" name="正方形/長方形 57"/>
          <p:cNvSpPr/>
          <p:nvPr/>
        </p:nvSpPr>
        <p:spPr>
          <a:xfrm>
            <a:off x="3002340" y="1471046"/>
            <a:ext cx="1569660" cy="36933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ja-JP" altLang="en-US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１大きくする</a:t>
            </a:r>
            <a:endParaRPr lang="ja-JP" altLang="en-US" dirty="0"/>
          </a:p>
        </p:txBody>
      </p:sp>
      <p:sp>
        <p:nvSpPr>
          <p:cNvPr id="39" name="動作設定ボタン: 最初 38">
            <a:hlinkClick r:id="" action="ppaction://hlinkshowjump?jump=firstslide" highlightClick="1"/>
          </p:cNvPr>
          <p:cNvSpPr/>
          <p:nvPr/>
        </p:nvSpPr>
        <p:spPr>
          <a:xfrm>
            <a:off x="8316416" y="6520227"/>
            <a:ext cx="720080" cy="281690"/>
          </a:xfrm>
          <a:prstGeom prst="actionButtonBeginning">
            <a:avLst/>
          </a:prstGeom>
          <a:noFill/>
          <a:ln w="28575">
            <a:solidFill>
              <a:srgbClr val="FF99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75296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00"/>
                            </p:stCondLst>
                            <p:childTnLst>
                              <p:par>
                                <p:cTn id="8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1" grpId="0" animBg="1"/>
      <p:bldP spid="32" grpId="0" animBg="1"/>
      <p:bldP spid="44" grpId="0" animBg="1"/>
      <p:bldP spid="22" grpId="0" animBg="1"/>
      <p:bldP spid="26" grpId="0"/>
      <p:bldP spid="28" grpId="0"/>
      <p:bldP spid="33" grpId="0"/>
      <p:bldP spid="2" grpId="0" animBg="1"/>
      <p:bldP spid="42" grpId="0"/>
      <p:bldP spid="43" grpId="0" animBg="1"/>
      <p:bldP spid="4" grpId="0" animBg="1"/>
      <p:bldP spid="57" grpId="0" animBg="1"/>
      <p:bldP spid="58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9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|4.1|4|4|6.2|2|4.7|3.5|2.4|3|4.5|2.3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|4.1|4|4|6.2|2|4.7|3.5|2.4|3|4.5|2.3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|4.1|4|4|6.2|2|4.7|3.5|2.4|3|4.5|2.3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|4.1|4|4|6.2|2|4.7|3.5|2.4|3|4.5|2.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|4.1|4|4|6.2|2|4.7|3.5|2.4|3|4.5|2.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|4.1|4|4|6.2|2|4.7|3.5|2.4|3|4.5|2.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|4.1|4|4|6.2|2|4.7|3.5|2.4|3|4.5|2.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|4.1|4|4|6.2|2|4.7|3.5|2.4|3|4.5|2.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|4.1|4|4|6.2|2|4.7|3.5|2.4|3|4.5|2.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|4.1|4|4|6.2|2|4.7|3.5|2.4|3|4.5|2.3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|4.1|4|4|6.2|2|4.7|3.5|2.4|3|4.5|2.3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|4.1|4|4|6.2|2|4.7|3.5|2.4|3|4.5|2.3"/>
</p:tagLst>
</file>

<file path=ppt/theme/theme1.xml><?xml version="1.0" encoding="utf-8"?>
<a:theme xmlns:a="http://schemas.openxmlformats.org/drawingml/2006/main" name="フラッシュ１">
  <a:themeElements>
    <a:clrScheme name="フラッシュ１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フラッシュ１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28575">
          <a:solidFill>
            <a:srgbClr val="FF99FF"/>
          </a:solidFill>
          <a:prstDash val="solid"/>
        </a:ln>
      </a:spPr>
      <a:bodyPr rtlCol="0" anchor="ctr"/>
      <a:lstStyle>
        <a:defPPr algn="ctr">
          <a:defRPr kumimoji="1" dirty="0"/>
        </a:defPPr>
      </a:lstStyle>
      <a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a:style>
    </a:spDef>
    <a:lnDef>
      <a:spPr>
        <a:ln w="3810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フラッシュ１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20695</TotalTime>
  <Words>710</Words>
  <Application>Microsoft Office PowerPoint</Application>
  <PresentationFormat>画面に合わせる (4:3)</PresentationFormat>
  <Paragraphs>297</Paragraphs>
  <Slides>13</Slides>
  <Notes>13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13</vt:i4>
      </vt:variant>
    </vt:vector>
  </HeadingPairs>
  <TitlesOfParts>
    <vt:vector size="21" baseType="lpstr">
      <vt:lpstr>AR P丸ゴシック体E</vt:lpstr>
      <vt:lpstr>Arial</vt:lpstr>
      <vt:lpstr>AR丸ゴシック体M</vt:lpstr>
      <vt:lpstr>Calibri</vt:lpstr>
      <vt:lpstr>ＭＳ Ｐゴシック</vt:lpstr>
      <vt:lpstr>HG丸ｺﾞｼｯｸM-PRO</vt:lpstr>
      <vt:lpstr>AR P丸ゴシック体M</vt:lpstr>
      <vt:lpstr>フラッシュ１</vt:lpstr>
      <vt:lpstr>４年「わり算の筆算」②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仕事算</dc:title>
  <dc:creator>小泉 浩</dc:creator>
  <cp:lastModifiedBy>小泉 浩</cp:lastModifiedBy>
  <cp:revision>563</cp:revision>
  <dcterms:created xsi:type="dcterms:W3CDTF">2015-06-25T04:58:05Z</dcterms:created>
  <dcterms:modified xsi:type="dcterms:W3CDTF">2020-09-04T03:35:00Z</dcterms:modified>
</cp:coreProperties>
</file>