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5"/>
  </p:notesMasterIdLst>
  <p:sldIdLst>
    <p:sldId id="288" r:id="rId2"/>
    <p:sldId id="289" r:id="rId3"/>
    <p:sldId id="298" r:id="rId4"/>
  </p:sldIdLst>
  <p:sldSz cx="9144000" cy="6858000" type="screen4x3"/>
  <p:notesSz cx="6858000" cy="9144000"/>
  <p:embeddedFontLst>
    <p:embeddedFont>
      <p:font typeface="HG丸ｺﾞｼｯｸM-PRO" panose="020F0600000000000000" pitchFamily="50" charset="-128"/>
      <p:regular r:id="rId6"/>
    </p:embeddedFont>
    <p:embeddedFont>
      <p:font typeface="AR P教科書体M" panose="03000600000000000000" pitchFamily="66" charset="-128"/>
      <p:regular r:id="rId7"/>
    </p:embeddedFont>
    <p:embeddedFont>
      <p:font typeface="HGP行書体" panose="03000600000000000000" pitchFamily="66" charset="-128"/>
      <p:regular r:id="rId8"/>
    </p:embeddedFont>
    <p:embeddedFont>
      <p:font typeface="AR P丸ゴシック体E" panose="020F0900000000000000" pitchFamily="50" charset="-128"/>
      <p:regular r:id="rId9"/>
    </p:embeddedFont>
    <p:embeddedFont>
      <p:font typeface="Calibri" panose="020F0502020204030204" pitchFamily="34" charset="0"/>
      <p:regular r:id="rId10"/>
      <p:bold r:id="rId11"/>
      <p:italic r:id="rId12"/>
      <p:boldItalic r:id="rId13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FF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108" y="204"/>
      </p:cViewPr>
      <p:guideLst>
        <p:guide orient="horz" pos="2160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viewProps" Target="viewProp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2020/7/22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dirty="0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107456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9771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46542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9202" y="794135"/>
            <a:ext cx="8579296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9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塵劫記</a:t>
            </a:r>
            <a:endParaRPr kumimoji="1" lang="ja-JP" altLang="en-US" sz="9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82352" y="2416622"/>
            <a:ext cx="8579296" cy="3892697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/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江戸時代の算術</a:t>
            </a:r>
            <a:endParaRPr lang="en-US" altLang="ja-JP" sz="66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algn="l"/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和算を</a:t>
            </a:r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学ぼう７</a:t>
            </a:r>
            <a:endParaRPr lang="en-US" altLang="ja-JP" sz="66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6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入れ子算</a:t>
            </a:r>
            <a:endParaRPr lang="en-US" altLang="ja-JP" sz="60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パワポで解説</a:t>
            </a:r>
            <a:endParaRPr lang="ja-JP" altLang="en-US" sz="48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898922" y="539969"/>
            <a:ext cx="31005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200" b="1" kern="0" dirty="0" smtClean="0">
                <a:ln w="9525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FFFFFF">
                      <a:lumMod val="50000"/>
                    </a:srgb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じ ん   こ う    き</a:t>
            </a:r>
            <a:endParaRPr lang="ja-JP" altLang="en-US" sz="14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鉄鍋のイラスト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4000" y="4342380"/>
            <a:ext cx="2880000" cy="2241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鉄鍋のイラスト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4000" y="3488041"/>
            <a:ext cx="2700000" cy="2101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鉄鍋のイラスト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000" y="2620009"/>
            <a:ext cx="2520000" cy="1961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鉄鍋のイラスト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4000" y="1895993"/>
            <a:ext cx="2340000" cy="1821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鉄鍋のイラスト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4000" y="1315993"/>
            <a:ext cx="2160000" cy="1680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鉄鍋のイラスト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4000" y="880009"/>
            <a:ext cx="1980000" cy="1540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鉄鍋のイラスト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00" y="588041"/>
            <a:ext cx="1800000" cy="1400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鉄鍋のイラスト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4000" y="313855"/>
            <a:ext cx="1620000" cy="1260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67002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鉄鍋のイラスト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8761" y="4363347"/>
            <a:ext cx="2880000" cy="2241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36937" y="707861"/>
            <a:ext cx="5256584" cy="2376264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入れ子算の事</a:t>
            </a:r>
            <a:endParaRPr kumimoji="0" lang="en-US" altLang="ja-JP" sz="2400" kern="0" dirty="0" smtClean="0">
              <a:solidFill>
                <a:prstClr val="black"/>
              </a:solidFill>
              <a:latin typeface="HGP行書体" panose="03000600000000000000" pitchFamily="66" charset="-128"/>
              <a:ea typeface="HGP行書体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「八つ入れ子　ある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ひ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ハ一升なべ、二升なべ、三升なべ、四升なべ、五升なべ、六升なべ、七升なべ、八升なべ、此八つを銀四十三匁二分に買い申候時　一升なべにはほどにあたる」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　</a:t>
            </a:r>
            <a:endParaRPr kumimoji="0" lang="ja-JP" altLang="en-US" sz="2400" kern="0" dirty="0">
              <a:solidFill>
                <a:prstClr val="black"/>
              </a:solidFill>
              <a:latin typeface="HGP行書体" panose="03000600000000000000" pitchFamily="66" charset="-128"/>
              <a:ea typeface="HGP行書体" panose="03000600000000000000" pitchFamily="66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475656" y="260648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『</a:t>
            </a:r>
            <a:r>
              <a:rPr kumimoji="1" lang="ja-JP" altLang="en-US" dirty="0" smtClean="0"/>
              <a:t>塵劫記</a:t>
            </a:r>
            <a:r>
              <a:rPr kumimoji="1" lang="en-US" altLang="ja-JP" dirty="0" smtClean="0"/>
              <a:t>』</a:t>
            </a:r>
            <a:r>
              <a:rPr kumimoji="1" lang="ja-JP" altLang="en-US" dirty="0" smtClean="0"/>
              <a:t>三巻本中巻</a:t>
            </a:r>
            <a:r>
              <a:rPr kumimoji="1" lang="ja-JP" altLang="en-US" dirty="0" smtClean="0"/>
              <a:t>　原文</a:t>
            </a:r>
            <a:endParaRPr kumimoji="1" lang="ja-JP" altLang="en-US" dirty="0"/>
          </a:p>
        </p:txBody>
      </p:sp>
      <p:sp>
        <p:nvSpPr>
          <p:cNvPr id="27" name="角丸四角形吹き出し 26"/>
          <p:cNvSpPr/>
          <p:nvPr/>
        </p:nvSpPr>
        <p:spPr>
          <a:xfrm>
            <a:off x="1236937" y="3859486"/>
            <a:ext cx="5256584" cy="2563686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入れ子算の事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「八つ入れ子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、たとえば一升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なべ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、二升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なべ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、三升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なべ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、四升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なべ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、五升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なべ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、六升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なべ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、七升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なべ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、八升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なべがある。この八つのなべ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を銀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四十三匁二分で買った時、一升なべはいくらになるか。」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475656" y="3447143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現代語訳</a:t>
            </a:r>
            <a:endParaRPr lang="ja-JP" altLang="en-US" dirty="0"/>
          </a:p>
        </p:txBody>
      </p:sp>
      <p:pic>
        <p:nvPicPr>
          <p:cNvPr id="7" name="Picture 2" descr="鉄鍋のイラスト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4000" y="4342380"/>
            <a:ext cx="2880000" cy="2241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鉄鍋のイラスト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4000" y="3488041"/>
            <a:ext cx="2700000" cy="2101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鉄鍋のイラスト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000" y="2620009"/>
            <a:ext cx="2520000" cy="1961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鉄鍋のイラスト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4000" y="1895993"/>
            <a:ext cx="2340000" cy="1821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鉄鍋のイラスト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4000" y="1315993"/>
            <a:ext cx="2160000" cy="1680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鉄鍋のイラスト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4000" y="880009"/>
            <a:ext cx="1980000" cy="1540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鉄鍋のイラスト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00" y="588041"/>
            <a:ext cx="1800000" cy="1400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鉄鍋のイラスト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4000" y="313855"/>
            <a:ext cx="1620000" cy="1260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鉄鍋のイラスト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8761" y="4085072"/>
            <a:ext cx="2700000" cy="2101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鉄鍋のイラスト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8761" y="3810007"/>
            <a:ext cx="2520000" cy="1961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鉄鍋のイラスト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761" y="3573144"/>
            <a:ext cx="2340000" cy="1821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鉄鍋のイラスト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8761" y="3367698"/>
            <a:ext cx="2160000" cy="1680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鉄鍋のイラスト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8761" y="3169751"/>
            <a:ext cx="1980000" cy="1540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鉄鍋のイラスト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761" y="3014300"/>
            <a:ext cx="1800000" cy="1400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鉄鍋のイラスト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8761" y="2880862"/>
            <a:ext cx="1620000" cy="1260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正方形/長方形 4"/>
          <p:cNvSpPr/>
          <p:nvPr/>
        </p:nvSpPr>
        <p:spPr>
          <a:xfrm>
            <a:off x="6712599" y="1263334"/>
            <a:ext cx="2071401" cy="12926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入れ子とは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同じ形で大きさの違う</a:t>
            </a:r>
            <a:endParaRPr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容器が順に重なって</a:t>
            </a:r>
            <a:endParaRPr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いる状態のこと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7881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2" grpId="0"/>
      <p:bldP spid="27" grpId="0" animBg="1"/>
      <p:bldP spid="3" grpId="0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339429" y="242826"/>
            <a:ext cx="5256584" cy="2563686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入れ子算の事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「八つ入れ子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、たとえば一升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なべ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、二升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なべ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、三升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なべ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、四升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なべ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、五升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なべ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、六升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なべ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、七升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なべ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、八升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なべがある。この八つのなべ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を銀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四十三匁二分で買った時、一升なべはいくらになるか。」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27801" y="2881948"/>
            <a:ext cx="2508923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塵劫記での解き方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39552" y="3429000"/>
            <a:ext cx="5904448" cy="193899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なべの値段は、なべの容積に比例すると考えます。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１、２、３、・・・、８を合計すると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１＋２＋３＋４＋５＋６＋７＋８＝３６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代金の合計４３匁２分を３６でわって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４３．２</a:t>
            </a:r>
            <a:r>
              <a:rPr kumimoji="1"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３６＝１．２</a:t>
            </a:r>
            <a:endParaRPr kumimoji="1" lang="en-US" altLang="ja-JP" sz="20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一升なべの値段が１匁２分であることがわかります</a:t>
            </a:r>
            <a:endParaRPr kumimoji="1"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角丸四角形吹き出し 5"/>
          <p:cNvSpPr/>
          <p:nvPr/>
        </p:nvSpPr>
        <p:spPr>
          <a:xfrm>
            <a:off x="539552" y="5600658"/>
            <a:ext cx="5256584" cy="958143"/>
          </a:xfrm>
          <a:prstGeom prst="wedgeRoundRectCallout">
            <a:avLst>
              <a:gd name="adj1" fmla="val -53151"/>
              <a:gd name="adj2" fmla="val 2048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江戸時代の銀１匁＝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1,250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円でした。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１匁２分は、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1250×1.2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1500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円ですね。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19" name="Picture 2" descr="鉄鍋のイラスト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4000" y="1812469"/>
            <a:ext cx="2880000" cy="2241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鉄鍋のイラスト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8761" y="1555161"/>
            <a:ext cx="2700000" cy="2101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鉄鍋のイラスト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8761" y="1280096"/>
            <a:ext cx="2520000" cy="1961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鉄鍋のイラスト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761" y="1043233"/>
            <a:ext cx="2340000" cy="1821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鉄鍋のイラスト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8761" y="837787"/>
            <a:ext cx="2160000" cy="1680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鉄鍋のイラスト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8761" y="639840"/>
            <a:ext cx="1980000" cy="1540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鉄鍋のイラスト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761" y="484389"/>
            <a:ext cx="1800000" cy="1400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鉄鍋のイラスト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8761" y="350951"/>
            <a:ext cx="1620000" cy="1260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8" name="グループ化 17"/>
          <p:cNvGrpSpPr/>
          <p:nvPr/>
        </p:nvGrpSpPr>
        <p:grpSpPr>
          <a:xfrm>
            <a:off x="6517672" y="4110903"/>
            <a:ext cx="2372655" cy="442647"/>
            <a:chOff x="6566558" y="4110903"/>
            <a:chExt cx="2372655" cy="442647"/>
          </a:xfrm>
        </p:grpSpPr>
        <p:sp>
          <p:nvSpPr>
            <p:cNvPr id="29" name="平行四辺形 28"/>
            <p:cNvSpPr/>
            <p:nvPr/>
          </p:nvSpPr>
          <p:spPr>
            <a:xfrm>
              <a:off x="6576398" y="4376155"/>
              <a:ext cx="2362815" cy="177395"/>
            </a:xfrm>
            <a:prstGeom prst="parallelogram">
              <a:avLst>
                <a:gd name="adj" fmla="val 185733"/>
              </a:avLst>
            </a:prstGeom>
            <a:solidFill>
              <a:schemeClr val="bg1">
                <a:lumMod val="85000"/>
              </a:schemeClr>
            </a:solidFill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endParaRPr lang="zh-TW" altLang="en-US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  <p:sp>
          <p:nvSpPr>
            <p:cNvPr id="17" name="平行四辺形 16"/>
            <p:cNvSpPr/>
            <p:nvPr/>
          </p:nvSpPr>
          <p:spPr>
            <a:xfrm>
              <a:off x="6566558" y="4110903"/>
              <a:ext cx="2160000" cy="442647"/>
            </a:xfrm>
            <a:prstGeom prst="parallelogram">
              <a:avLst/>
            </a:prstGeom>
            <a:solidFill>
              <a:schemeClr val="bg1"/>
            </a:solidFill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zh-TW" altLang="en-US" i="1" dirty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銀四十三匁二分</a:t>
              </a:r>
              <a:endParaRPr lang="zh-TW" altLang="en-US" i="1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275722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4" grpId="0" animBg="1"/>
      <p:bldP spid="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7.2|10.1|4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9.9|2.5|2.5|4|2.6|3.7|4.1|4.7|3.1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66FFFF"/>
        </a:solidFill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3964</TotalTime>
  <Words>272</Words>
  <Application>Microsoft Office PowerPoint</Application>
  <PresentationFormat>画面に合わせる (4:3)</PresentationFormat>
  <Paragraphs>31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1" baseType="lpstr">
      <vt:lpstr>ＭＳ Ｐゴシック</vt:lpstr>
      <vt:lpstr>HG丸ｺﾞｼｯｸM-PRO</vt:lpstr>
      <vt:lpstr>AR P教科書体M</vt:lpstr>
      <vt:lpstr>HGP行書体</vt:lpstr>
      <vt:lpstr>AR P丸ゴシック体E</vt:lpstr>
      <vt:lpstr>Arial</vt:lpstr>
      <vt:lpstr>Calibri</vt:lpstr>
      <vt:lpstr>フラッシュ１</vt:lpstr>
      <vt:lpstr>塵劫記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打ち消しの言葉</dc:title>
  <dc:creator>小泉 浩</dc:creator>
  <cp:lastModifiedBy>小泉 浩</cp:lastModifiedBy>
  <cp:revision>175</cp:revision>
  <dcterms:created xsi:type="dcterms:W3CDTF">2015-06-25T04:58:05Z</dcterms:created>
  <dcterms:modified xsi:type="dcterms:W3CDTF">2020-07-22T01:04:56Z</dcterms:modified>
</cp:coreProperties>
</file>