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8" r:id="rId2"/>
    <p:sldId id="270" r:id="rId3"/>
    <p:sldId id="272" r:id="rId4"/>
    <p:sldId id="273" r:id="rId5"/>
    <p:sldId id="274" r:id="rId6"/>
    <p:sldId id="276" r:id="rId7"/>
    <p:sldId id="277" r:id="rId8"/>
    <p:sldId id="280" r:id="rId9"/>
    <p:sldId id="281" r:id="rId10"/>
    <p:sldId id="282" r:id="rId11"/>
  </p:sldIdLst>
  <p:sldSz cx="9144000" cy="6858000" type="screen4x3"/>
  <p:notesSz cx="6858000" cy="9144000"/>
  <p:embeddedFontLst>
    <p:embeddedFont>
      <p:font typeface="HG丸ｺﾞｼｯｸM-PRO" panose="020F0600000000000000" pitchFamily="50" charset="-128"/>
      <p:regular r:id="rId13"/>
    </p:embeddedFont>
    <p:embeddedFont>
      <p:font typeface="AR P教科書体M" panose="03000600000000000000" pitchFamily="66" charset="-128"/>
      <p:regular r:id="rId14"/>
    </p:embeddedFont>
    <p:embeddedFont>
      <p:font typeface="AR P丸ゴシック体E" panose="020F0900000000000000" pitchFamily="50" charset="-12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99"/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50" autoAdjust="0"/>
  </p:normalViewPr>
  <p:slideViewPr>
    <p:cSldViewPr>
      <p:cViewPr>
        <p:scale>
          <a:sx n="66" d="100"/>
          <a:sy n="66" d="100"/>
        </p:scale>
        <p:origin x="654" y="-42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2020/7/17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22827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456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604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760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661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001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656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916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019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497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塵劫記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416622"/>
            <a:ext cx="8579296" cy="38926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江戸時代の算術</a:t>
            </a:r>
            <a:endParaRPr lang="en-US" altLang="ja-JP" sz="66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和算を学ぼう１</a:t>
            </a:r>
            <a:endParaRPr lang="en-US" altLang="ja-JP" sz="66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6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俵杉算</a:t>
            </a:r>
            <a:endParaRPr lang="en-US" altLang="ja-JP" sz="60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パワポ</a:t>
            </a:r>
            <a:r>
              <a:rPr lang="ja-JP" altLang="en-US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で解説</a:t>
            </a:r>
            <a:endParaRPr lang="ja-JP" altLang="en-US" sz="48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98922" y="539969"/>
            <a:ext cx="3100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じ ん   こ う    き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9872" y="4508828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たわら　すぎ　ざん</a:t>
            </a:r>
            <a:endParaRPr lang="ja-JP" altLang="en-US" sz="1000" dirty="0">
              <a:solidFill>
                <a:srgbClr val="0070C0"/>
              </a:solidFill>
            </a:endParaRPr>
          </a:p>
        </p:txBody>
      </p:sp>
      <p:pic>
        <p:nvPicPr>
          <p:cNvPr id="19" name="Picture 2" descr="https://sansu-seijin.jp/blog/wp-content/uploads/2018/05/kome_tawar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48" y="591016"/>
            <a:ext cx="3661346" cy="17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7142"/>
            <a:ext cx="2114455" cy="186187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94" y="4508828"/>
            <a:ext cx="2585554" cy="13957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36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340198" y="350573"/>
            <a:ext cx="7462589" cy="106220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米俵が一番下の段に１８俵、一番上の段に８俵、積まれています。この米俵は全部で何俵ありますか。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29" name="テキスト ボックス 1028"/>
          <p:cNvSpPr txBox="1"/>
          <p:nvPr/>
        </p:nvSpPr>
        <p:spPr>
          <a:xfrm>
            <a:off x="2640936" y="6026131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１８俵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51" y="3933056"/>
            <a:ext cx="3444539" cy="1859441"/>
          </a:xfrm>
          <a:prstGeom prst="rect">
            <a:avLst/>
          </a:prstGeom>
        </p:spPr>
      </p:pic>
      <p:cxnSp>
        <p:nvCxnSpPr>
          <p:cNvPr id="970" name="直線矢印コネクタ 969"/>
          <p:cNvCxnSpPr/>
          <p:nvPr/>
        </p:nvCxnSpPr>
        <p:spPr>
          <a:xfrm>
            <a:off x="2267744" y="3717032"/>
            <a:ext cx="154225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1" name="テキスト ボックス 970"/>
          <p:cNvSpPr txBox="1"/>
          <p:nvPr/>
        </p:nvSpPr>
        <p:spPr>
          <a:xfrm>
            <a:off x="2640936" y="3196863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８俵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972" name="直線矢印コネクタ 971"/>
          <p:cNvCxnSpPr/>
          <p:nvPr/>
        </p:nvCxnSpPr>
        <p:spPr>
          <a:xfrm>
            <a:off x="1311170" y="6026131"/>
            <a:ext cx="34487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02022" y="1624912"/>
            <a:ext cx="2508923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塵劫記での解き方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3057190" y="1588111"/>
            <a:ext cx="5745597" cy="495960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台形の形の米俵の総数を求める</a:t>
            </a:r>
            <a:r>
              <a:rPr kumimoji="0" lang="ja-JP" altLang="en-US" sz="20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方法がわかりましたね。</a:t>
            </a:r>
            <a:endParaRPr kumimoji="0" lang="ja-JP" altLang="en-US" sz="20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32040" y="2664752"/>
            <a:ext cx="40671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台形の形に積まれた俵の</a:t>
            </a:r>
            <a:endParaRPr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数は、</a:t>
            </a:r>
            <a:endParaRPr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真ん中の段の俵の数と段</a:t>
            </a:r>
            <a:endParaRPr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数をかけるだけで</a:t>
            </a:r>
            <a:r>
              <a:rPr lang="ja-JP" altLang="en-US" sz="28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、全部の</a:t>
            </a:r>
            <a:endParaRPr lang="en-US" altLang="ja-JP" sz="2800" b="1" dirty="0" smtClean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俵の数が求められます。</a:t>
            </a:r>
            <a:endParaRPr lang="en-US" altLang="ja-JP" sz="2800" b="1" dirty="0" smtClean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</a:t>
            </a:r>
            <a:r>
              <a:rPr lang="en-US" altLang="ja-JP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１１＝１４３</a:t>
            </a:r>
            <a:endParaRPr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endParaRPr lang="en-US" altLang="ja-JP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r"/>
            <a:r>
              <a:rPr lang="ja-JP" altLang="en-US" sz="2800" b="1" u="sng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答え　１４３俵</a:t>
            </a:r>
            <a:endParaRPr lang="en-US" altLang="ja-JP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115640" y="3933056"/>
            <a:ext cx="0" cy="17898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99853" y="4486629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１１段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763688" y="4725145"/>
            <a:ext cx="2592288" cy="246906"/>
          </a:xfrm>
          <a:prstGeom prst="roundRect">
            <a:avLst>
              <a:gd name="adj" fmla="val 434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841830" y="4548406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１３俵</a:t>
            </a:r>
            <a:endParaRPr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865053" y="2185461"/>
            <a:ext cx="3993752" cy="1033105"/>
          </a:xfrm>
          <a:prstGeom prst="wedgeEllipseCallout">
            <a:avLst>
              <a:gd name="adj1" fmla="val 54063"/>
              <a:gd name="adj2" fmla="val 29182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r>
              <a:rPr kumimoji="0" lang="ja-JP" altLang="en-US" sz="20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台形の公式でも求めることができますね。</a:t>
            </a:r>
            <a:endParaRPr kumimoji="0" lang="ja-JP" altLang="en-US" sz="20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3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1118741" y="325850"/>
            <a:ext cx="7629724" cy="3103150"/>
          </a:xfrm>
          <a:prstGeom prst="wedgeRoundRectCallout">
            <a:avLst>
              <a:gd name="adj1" fmla="val -51547"/>
              <a:gd name="adj2" fmla="val 27420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endParaRPr kumimoji="0" lang="ja-JP" altLang="en-US" sz="28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1021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ansu-seijin.jp/blog/wp-content/uploads/2018/05/kome_tawa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36" y="3645024"/>
            <a:ext cx="5906604" cy="28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340198" y="325850"/>
            <a:ext cx="551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ja-JP" sz="3200" b="1" dirty="0">
                <a:solidFill>
                  <a:srgbClr val="0078C9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俵杉算（たわらすぎざん）</a:t>
            </a:r>
            <a:r>
              <a:rPr kumimoji="0" lang="ja-JP" altLang="en-US" sz="3200" b="1" dirty="0">
                <a:solidFill>
                  <a:srgbClr val="0078C9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について</a:t>
            </a:r>
            <a:endParaRPr lang="ja-JP" altLang="en-US" sz="32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40198" y="910625"/>
            <a:ext cx="74082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ja-JP" sz="3200" dirty="0" smtClean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俵</a:t>
            </a:r>
            <a:r>
              <a:rPr kumimoji="0" lang="ja-JP" altLang="ja-JP" sz="3200" dirty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とは</a:t>
            </a:r>
            <a:r>
              <a:rPr kumimoji="0" lang="ja-JP" altLang="en-US" sz="3200" dirty="0" smtClean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r>
              <a:rPr kumimoji="0" lang="ja-JP" altLang="ja-JP" sz="3200" dirty="0" smtClean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</a:t>
            </a:r>
            <a:r>
              <a:rPr kumimoji="0" lang="ja-JP" altLang="ja-JP" sz="3200" dirty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のこと</a:t>
            </a:r>
            <a:r>
              <a:rPr kumimoji="0" lang="ja-JP" altLang="ja-JP" sz="3200" dirty="0" smtClean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</a:t>
            </a:r>
            <a:r>
              <a:rPr kumimoji="0" lang="ja-JP" altLang="en-US" sz="3200" dirty="0" smtClean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</a:t>
            </a:r>
            <a:r>
              <a:rPr kumimoji="0" lang="ja-JP" altLang="ja-JP" sz="3200" dirty="0" smtClean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</a:t>
            </a:r>
            <a:r>
              <a:rPr kumimoji="0" lang="ja-JP" altLang="ja-JP" sz="32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/>
            </a:r>
            <a:br>
              <a:rPr kumimoji="0" lang="ja-JP" altLang="ja-JP" sz="32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</a:br>
            <a:r>
              <a:rPr kumimoji="0" lang="ja-JP" altLang="ja-JP" sz="3200" dirty="0" smtClean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俵</a:t>
            </a:r>
            <a:r>
              <a:rPr kumimoji="0" lang="ja-JP" altLang="ja-JP" sz="3200" dirty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をピラミッド状に積むことを</a:t>
            </a:r>
            <a:r>
              <a:rPr kumimoji="0" lang="ja-JP" altLang="ja-JP" sz="3200" b="1" dirty="0">
                <a:solidFill>
                  <a:srgbClr val="0078C9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杉形（すぎなり）</a:t>
            </a:r>
            <a:r>
              <a:rPr kumimoji="0" lang="ja-JP" altLang="ja-JP" sz="3200" dirty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と言ったり，</a:t>
            </a:r>
            <a:r>
              <a:rPr kumimoji="0" lang="ja-JP" altLang="ja-JP" sz="3200" b="1" dirty="0">
                <a:solidFill>
                  <a:srgbClr val="0078C9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杉に積</a:t>
            </a:r>
            <a:r>
              <a:rPr kumimoji="0" lang="ja-JP" altLang="ja-JP" sz="3200" b="1" dirty="0">
                <a:solidFill>
                  <a:srgbClr val="0078C9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む</a:t>
            </a:r>
            <a:r>
              <a:rPr kumimoji="0" lang="ja-JP" altLang="ja-JP" sz="3200" dirty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と言います。</a:t>
            </a:r>
            <a:r>
              <a:rPr kumimoji="0" lang="ja-JP" altLang="ja-JP" sz="32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/>
            </a:r>
            <a:br>
              <a:rPr kumimoji="0" lang="ja-JP" altLang="ja-JP" sz="32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</a:br>
            <a:r>
              <a:rPr kumimoji="0" lang="ja-JP" altLang="ja-JP" sz="3200" dirty="0" smtClean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積まれた</a:t>
            </a:r>
            <a:r>
              <a:rPr kumimoji="0" lang="ja-JP" altLang="ja-JP" sz="3200" dirty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俵を瞬時に数を数える計算方法を</a:t>
            </a:r>
            <a:r>
              <a:rPr kumimoji="0" lang="ja-JP" altLang="ja-JP" sz="3200" b="1" dirty="0">
                <a:solidFill>
                  <a:srgbClr val="0078C9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俵杉算</a:t>
            </a:r>
            <a:r>
              <a:rPr kumimoji="0" lang="ja-JP" altLang="ja-JP" sz="3200" dirty="0">
                <a:solidFill>
                  <a:srgbClr val="11111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と呼びます。</a:t>
            </a:r>
            <a:r>
              <a:rPr kumimoji="0" lang="ja-JP" altLang="ja-JP" sz="32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 </a:t>
            </a:r>
            <a:endParaRPr lang="ja-JP" altLang="en-US" sz="32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9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36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340198" y="350573"/>
            <a:ext cx="7462589" cy="106220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米俵が横に１３俵、縦に１３段ピラミッド型に積まれています。この米俵は全部で何俵ありますか。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1025" name="直線矢印コネクタ 1024"/>
          <p:cNvCxnSpPr/>
          <p:nvPr/>
        </p:nvCxnSpPr>
        <p:spPr>
          <a:xfrm>
            <a:off x="1344647" y="6021288"/>
            <a:ext cx="35719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直線矢印コネクタ 706"/>
          <p:cNvCxnSpPr/>
          <p:nvPr/>
        </p:nvCxnSpPr>
        <p:spPr>
          <a:xfrm flipH="1" flipV="1">
            <a:off x="1115640" y="2689383"/>
            <a:ext cx="0" cy="30335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テキスト ボックス 1028"/>
          <p:cNvSpPr txBox="1"/>
          <p:nvPr/>
        </p:nvSpPr>
        <p:spPr>
          <a:xfrm>
            <a:off x="2640936" y="6026131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710" name="テキスト ボックス 709"/>
          <p:cNvSpPr txBox="1"/>
          <p:nvPr/>
        </p:nvSpPr>
        <p:spPr>
          <a:xfrm>
            <a:off x="165769" y="3826027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634" name="図 6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56" y="2577114"/>
            <a:ext cx="3572566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7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36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340198" y="350573"/>
            <a:ext cx="7462589" cy="106220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米俵が横に１３俵、縦に１３段ピラミッド型に積まれています。この米俵は全部で何俵ありますか。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1025" name="直線矢印コネクタ 1024"/>
          <p:cNvCxnSpPr/>
          <p:nvPr/>
        </p:nvCxnSpPr>
        <p:spPr>
          <a:xfrm>
            <a:off x="1348861" y="6021288"/>
            <a:ext cx="3816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直線矢印コネクタ 706"/>
          <p:cNvCxnSpPr/>
          <p:nvPr/>
        </p:nvCxnSpPr>
        <p:spPr>
          <a:xfrm flipH="1" flipV="1">
            <a:off x="1119854" y="2689383"/>
            <a:ext cx="0" cy="30335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テキスト ボックス 1028"/>
          <p:cNvSpPr txBox="1"/>
          <p:nvPr/>
        </p:nvSpPr>
        <p:spPr>
          <a:xfrm>
            <a:off x="2645150" y="6026131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021" y="1555426"/>
            <a:ext cx="2508923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塵劫記での解き方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34" name="角丸四角形吹き出し 633"/>
          <p:cNvSpPr/>
          <p:nvPr/>
        </p:nvSpPr>
        <p:spPr>
          <a:xfrm>
            <a:off x="3057189" y="1518625"/>
            <a:ext cx="5745597" cy="495960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lang="ja-JP" altLang="en-US" sz="2000" b="1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同じものを</a:t>
            </a:r>
            <a:r>
              <a:rPr lang="en-US" altLang="ja-JP" sz="2000" b="1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2</a:t>
            </a:r>
            <a:r>
              <a:rPr lang="ja-JP" altLang="en-US" sz="2000" b="1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セット用意して逆向きにして並べます。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02" name="テキスト ボックス 1301"/>
          <p:cNvSpPr txBox="1"/>
          <p:nvPr/>
        </p:nvSpPr>
        <p:spPr>
          <a:xfrm>
            <a:off x="2637191" y="6018698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１４俵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03" name="テキスト ボックス 1302"/>
          <p:cNvSpPr txBox="1"/>
          <p:nvPr/>
        </p:nvSpPr>
        <p:spPr>
          <a:xfrm>
            <a:off x="165769" y="3826027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1304" name="直線矢印コネクタ 1303"/>
          <p:cNvCxnSpPr/>
          <p:nvPr/>
        </p:nvCxnSpPr>
        <p:spPr>
          <a:xfrm>
            <a:off x="1344647" y="6021288"/>
            <a:ext cx="35719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42" y="2519784"/>
            <a:ext cx="4011516" cy="3456732"/>
          </a:xfrm>
          <a:prstGeom prst="rect">
            <a:avLst/>
          </a:prstGeom>
        </p:spPr>
      </p:pic>
      <p:pic>
        <p:nvPicPr>
          <p:cNvPr id="1923" name="図 19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02156" y="2477787"/>
            <a:ext cx="4011516" cy="3456732"/>
          </a:xfrm>
          <a:prstGeom prst="rect">
            <a:avLst/>
          </a:prstGeom>
        </p:spPr>
      </p:pic>
      <p:pic>
        <p:nvPicPr>
          <p:cNvPr id="1922" name="図 19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06" y="2662839"/>
            <a:ext cx="3572566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18455 -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34" grpId="0" animBg="1"/>
      <p:bldP spid="13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8" name="図 25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42" y="2519784"/>
            <a:ext cx="4011516" cy="3456732"/>
          </a:xfrm>
          <a:prstGeom prst="rect">
            <a:avLst/>
          </a:prstGeom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36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340198" y="350573"/>
            <a:ext cx="7462589" cy="106220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米俵が横に１３俵、縦に１３段ピラミッド型に積まれています。この米俵は全部で何俵ありますか。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1025" name="直線矢印コネクタ 1024"/>
          <p:cNvCxnSpPr/>
          <p:nvPr/>
        </p:nvCxnSpPr>
        <p:spPr>
          <a:xfrm>
            <a:off x="1348861" y="6021288"/>
            <a:ext cx="3816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直線矢印コネクタ 706"/>
          <p:cNvCxnSpPr/>
          <p:nvPr/>
        </p:nvCxnSpPr>
        <p:spPr>
          <a:xfrm flipH="1" flipV="1">
            <a:off x="1119854" y="2689383"/>
            <a:ext cx="0" cy="30335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02021" y="1555426"/>
            <a:ext cx="2508923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塵劫記での解き方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34" name="角丸四角形吹き出し 633"/>
          <p:cNvSpPr/>
          <p:nvPr/>
        </p:nvSpPr>
        <p:spPr>
          <a:xfrm>
            <a:off x="3057189" y="1518625"/>
            <a:ext cx="5745597" cy="495960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横の俵の数が同じなので、長方形に並び替えます。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02" name="テキスト ボックス 1301"/>
          <p:cNvSpPr txBox="1"/>
          <p:nvPr/>
        </p:nvSpPr>
        <p:spPr>
          <a:xfrm>
            <a:off x="2637191" y="6018698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１４俵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03" name="テキスト ボックス 1302"/>
          <p:cNvSpPr txBox="1"/>
          <p:nvPr/>
        </p:nvSpPr>
        <p:spPr>
          <a:xfrm>
            <a:off x="165769" y="3826027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27922" y="4024000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米俵が縦に１３段、</a:t>
            </a:r>
            <a:endParaRPr kumimoji="1"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横に１４俵あるので、</a:t>
            </a:r>
            <a:endParaRPr kumimoji="1"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</a:t>
            </a:r>
            <a:r>
              <a:rPr kumimoji="1" lang="en-US" altLang="ja-JP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１４</a:t>
            </a:r>
            <a:r>
              <a:rPr kumimoji="1" lang="en-US" altLang="ja-JP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２＝９１</a:t>
            </a:r>
            <a:endParaRPr kumimoji="1"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endParaRPr kumimoji="1"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kumimoji="1" lang="ja-JP" altLang="en-US" sz="2800" b="1" u="sng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答え　９１俵</a:t>
            </a:r>
            <a:endParaRPr kumimoji="1" lang="ja-JP" altLang="en-US" sz="2800" b="1" u="sng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6732240" y="2348880"/>
            <a:ext cx="2070546" cy="1350473"/>
          </a:xfrm>
          <a:prstGeom prst="wedgeEllipseCallou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r>
              <a:rPr kumimoji="0" lang="en-US" altLang="ja-JP" sz="20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</a:t>
            </a:r>
            <a:r>
              <a:rPr kumimoji="0" lang="ja-JP" altLang="en-US" sz="20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セット分を並べたから、</a:t>
            </a:r>
            <a:endParaRPr kumimoji="0" lang="en-US" altLang="ja-JP" sz="2000" b="1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kumimoji="0" lang="ja-JP" altLang="en-US" sz="20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２で割ります</a:t>
            </a:r>
            <a:endParaRPr kumimoji="0" lang="ja-JP" altLang="en-US" sz="20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63" y="2644002"/>
            <a:ext cx="3822523" cy="317019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67" y="2675245"/>
            <a:ext cx="3572566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10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36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340198" y="350573"/>
            <a:ext cx="7462589" cy="106220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米俵が横に１３俵、縦に１３段ピラミッド型に積まれています。この米俵は全部で何俵ありますか。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1025" name="直線矢印コネクタ 1024"/>
          <p:cNvCxnSpPr/>
          <p:nvPr/>
        </p:nvCxnSpPr>
        <p:spPr>
          <a:xfrm>
            <a:off x="1344647" y="6021288"/>
            <a:ext cx="35719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直線矢印コネクタ 706"/>
          <p:cNvCxnSpPr/>
          <p:nvPr/>
        </p:nvCxnSpPr>
        <p:spPr>
          <a:xfrm flipH="1" flipV="1">
            <a:off x="1115640" y="2689383"/>
            <a:ext cx="0" cy="30335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テキスト ボックス 1028"/>
          <p:cNvSpPr txBox="1"/>
          <p:nvPr/>
        </p:nvSpPr>
        <p:spPr>
          <a:xfrm>
            <a:off x="2640936" y="6026131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710" name="テキスト ボックス 709"/>
          <p:cNvSpPr txBox="1"/>
          <p:nvPr/>
        </p:nvSpPr>
        <p:spPr>
          <a:xfrm>
            <a:off x="165769" y="3826027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34" name="テキスト ボックス 633"/>
          <p:cNvSpPr txBox="1"/>
          <p:nvPr/>
        </p:nvSpPr>
        <p:spPr>
          <a:xfrm>
            <a:off x="302021" y="1555426"/>
            <a:ext cx="2508923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塵劫記での解き方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36" name="テキスト ボックス 635"/>
          <p:cNvSpPr txBox="1"/>
          <p:nvPr/>
        </p:nvSpPr>
        <p:spPr>
          <a:xfrm>
            <a:off x="4727512" y="2270939"/>
            <a:ext cx="41096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米俵の横に並べた数に１をたして、縦に積んだ段数をかけて２で割れば、全部の米俵の数が求められます。</a:t>
            </a:r>
            <a:endParaRPr kumimoji="1"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endParaRPr kumimoji="1"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</a:t>
            </a:r>
            <a:r>
              <a:rPr kumimoji="1" lang="en-US" altLang="ja-JP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（１３＋１）</a:t>
            </a:r>
            <a:r>
              <a:rPr kumimoji="1" lang="en-US" altLang="ja-JP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２＝９１</a:t>
            </a:r>
            <a:endParaRPr kumimoji="1"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endParaRPr kumimoji="1"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r"/>
            <a:r>
              <a:rPr kumimoji="1" lang="ja-JP" altLang="en-US" sz="2800" b="1" u="sng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答え　９１俵</a:t>
            </a:r>
            <a:endParaRPr kumimoji="1" lang="ja-JP" altLang="en-US" sz="2800" b="1" u="sng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37" name="角丸四角形吹き出し 636"/>
          <p:cNvSpPr/>
          <p:nvPr/>
        </p:nvSpPr>
        <p:spPr>
          <a:xfrm>
            <a:off x="3057189" y="1518625"/>
            <a:ext cx="5745597" cy="495960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米俵の数を瞬時に求める方法がわかりましたね。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56" y="2577114"/>
            <a:ext cx="3572566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36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340198" y="350573"/>
            <a:ext cx="7462589" cy="106220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米俵が一番下の段に１８俵、一番上の段に８俵、積まれています。この米俵は全部で何俵ありますか。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29" name="テキスト ボックス 1028"/>
          <p:cNvSpPr txBox="1"/>
          <p:nvPr/>
        </p:nvSpPr>
        <p:spPr>
          <a:xfrm>
            <a:off x="2640936" y="6026131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１８俵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51" y="3933056"/>
            <a:ext cx="3444539" cy="1859441"/>
          </a:xfrm>
          <a:prstGeom prst="rect">
            <a:avLst/>
          </a:prstGeom>
        </p:spPr>
      </p:pic>
      <p:cxnSp>
        <p:nvCxnSpPr>
          <p:cNvPr id="970" name="直線矢印コネクタ 969"/>
          <p:cNvCxnSpPr/>
          <p:nvPr/>
        </p:nvCxnSpPr>
        <p:spPr>
          <a:xfrm>
            <a:off x="2267744" y="3717032"/>
            <a:ext cx="154225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1" name="テキスト ボックス 970"/>
          <p:cNvSpPr txBox="1"/>
          <p:nvPr/>
        </p:nvSpPr>
        <p:spPr>
          <a:xfrm>
            <a:off x="2640936" y="3196863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８俵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972" name="直線矢印コネクタ 971"/>
          <p:cNvCxnSpPr/>
          <p:nvPr/>
        </p:nvCxnSpPr>
        <p:spPr>
          <a:xfrm>
            <a:off x="1311170" y="6026131"/>
            <a:ext cx="34487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668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36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340198" y="350573"/>
            <a:ext cx="7462589" cy="106220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米俵が一番下の段に１８俵、一番上の段に８俵、積まれています。この米俵は全部で何俵ありますか。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29" name="テキスト ボックス 1028"/>
          <p:cNvSpPr txBox="1"/>
          <p:nvPr/>
        </p:nvSpPr>
        <p:spPr>
          <a:xfrm>
            <a:off x="2640936" y="6026131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１８俵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51" y="3933056"/>
            <a:ext cx="3444539" cy="1859441"/>
          </a:xfrm>
          <a:prstGeom prst="rect">
            <a:avLst/>
          </a:prstGeom>
        </p:spPr>
      </p:pic>
      <p:cxnSp>
        <p:nvCxnSpPr>
          <p:cNvPr id="970" name="直線矢印コネクタ 969"/>
          <p:cNvCxnSpPr/>
          <p:nvPr/>
        </p:nvCxnSpPr>
        <p:spPr>
          <a:xfrm>
            <a:off x="2267744" y="3717032"/>
            <a:ext cx="154225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1" name="テキスト ボックス 970"/>
          <p:cNvSpPr txBox="1"/>
          <p:nvPr/>
        </p:nvSpPr>
        <p:spPr>
          <a:xfrm>
            <a:off x="2640936" y="3196863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８俵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972" name="直線矢印コネクタ 971"/>
          <p:cNvCxnSpPr/>
          <p:nvPr/>
        </p:nvCxnSpPr>
        <p:spPr>
          <a:xfrm>
            <a:off x="1311170" y="6026131"/>
            <a:ext cx="34487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02022" y="1624912"/>
            <a:ext cx="2508923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塵劫記での解き方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3057190" y="1588111"/>
            <a:ext cx="5745597" cy="495960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積まれた段数を計算する方法があります。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32040" y="2664752"/>
            <a:ext cx="40671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下の俵の</a:t>
            </a:r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数に１をたしてから</a:t>
            </a:r>
            <a:endParaRPr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上</a:t>
            </a:r>
            <a:r>
              <a:rPr lang="ja-JP" altLang="en-US" sz="2800" b="1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の数を</a:t>
            </a:r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ひけば</a:t>
            </a:r>
            <a:r>
              <a:rPr lang="ja-JP" altLang="en-US" sz="2800" b="1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段数が出</a:t>
            </a:r>
            <a:r>
              <a:rPr lang="ja-JP" altLang="en-US" sz="2800" b="1" dirty="0" err="1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ま</a:t>
            </a:r>
            <a:endParaRPr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</a:t>
            </a:r>
            <a:r>
              <a:rPr lang="ja-JP" altLang="en-US" sz="2800" b="1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</a:t>
            </a:r>
          </a:p>
          <a:p>
            <a:endParaRPr lang="en-US" altLang="ja-JP" sz="2800" b="1" dirty="0" smtClean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１８</a:t>
            </a:r>
            <a:r>
              <a:rPr lang="ja-JP" altLang="en-US" sz="2800" b="1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＋１</a:t>
            </a:r>
            <a:r>
              <a:rPr lang="ja-JP" altLang="en-US" sz="28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－８＝１１</a:t>
            </a:r>
            <a:endParaRPr lang="en-US" altLang="ja-JP" sz="2800" b="1" dirty="0" smtClean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endParaRPr lang="en-US" altLang="ja-JP" sz="2800" b="1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１１段あります。</a:t>
            </a:r>
            <a:endParaRPr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endParaRPr lang="en-US" altLang="ja-JP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115640" y="3933056"/>
            <a:ext cx="0" cy="17898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99853" y="4486629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１１段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7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36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340198" y="350573"/>
            <a:ext cx="7462589" cy="106220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米俵が一番下の段に１８俵、一番上の段に８俵、積まれています。この米俵は全部で何俵ありますか。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29" name="テキスト ボックス 1028"/>
          <p:cNvSpPr txBox="1"/>
          <p:nvPr/>
        </p:nvSpPr>
        <p:spPr>
          <a:xfrm>
            <a:off x="2640936" y="6026131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１８俵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51" y="3933056"/>
            <a:ext cx="3444539" cy="1859441"/>
          </a:xfrm>
          <a:prstGeom prst="rect">
            <a:avLst/>
          </a:prstGeom>
        </p:spPr>
      </p:pic>
      <p:cxnSp>
        <p:nvCxnSpPr>
          <p:cNvPr id="970" name="直線矢印コネクタ 969"/>
          <p:cNvCxnSpPr/>
          <p:nvPr/>
        </p:nvCxnSpPr>
        <p:spPr>
          <a:xfrm>
            <a:off x="2267744" y="3717032"/>
            <a:ext cx="154225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1" name="テキスト ボックス 970"/>
          <p:cNvSpPr txBox="1"/>
          <p:nvPr/>
        </p:nvSpPr>
        <p:spPr>
          <a:xfrm>
            <a:off x="2640936" y="3196863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８俵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972" name="直線矢印コネクタ 971"/>
          <p:cNvCxnSpPr/>
          <p:nvPr/>
        </p:nvCxnSpPr>
        <p:spPr>
          <a:xfrm>
            <a:off x="1311170" y="6026131"/>
            <a:ext cx="34487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02022" y="1624912"/>
            <a:ext cx="2508923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塵劫記での解き方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3057190" y="1588111"/>
            <a:ext cx="5745597" cy="495960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真ん中の段の俵の数を求めます。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32040" y="2664752"/>
            <a:ext cx="40671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真ん中の段の俵の数は、</a:t>
            </a:r>
            <a:endParaRPr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（１８＋８）</a:t>
            </a:r>
            <a:r>
              <a:rPr lang="en-US" altLang="ja-JP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２＝１３</a:t>
            </a:r>
            <a:endParaRPr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段ごとの平均の数１３に段</a:t>
            </a:r>
            <a:endParaRPr lang="en-US" altLang="ja-JP" sz="2800" b="1" dirty="0" smtClean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数をかければ、全部の俵の</a:t>
            </a:r>
            <a:endParaRPr lang="en-US" altLang="ja-JP" sz="2800" b="1" dirty="0" smtClean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数が求められます。</a:t>
            </a:r>
            <a:endParaRPr lang="en-US" altLang="ja-JP" sz="2800" b="1" dirty="0" smtClean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</a:t>
            </a:r>
            <a:r>
              <a:rPr lang="en-US" altLang="ja-JP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１１＝１４３</a:t>
            </a:r>
            <a:endParaRPr lang="en-US" altLang="ja-JP" sz="2800" b="1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endParaRPr lang="en-US" altLang="ja-JP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r"/>
            <a:r>
              <a:rPr lang="ja-JP" altLang="en-US" sz="2800" b="1" u="sng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答え　１４３俵</a:t>
            </a:r>
            <a:endParaRPr lang="en-US" altLang="ja-JP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115640" y="3933056"/>
            <a:ext cx="0" cy="17898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99853" y="4486629"/>
            <a:ext cx="10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１１段</a:t>
            </a:r>
            <a:endParaRPr kumimoji="1" lang="ja-JP" altLang="en-US" sz="2800" b="1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763688" y="4725145"/>
            <a:ext cx="2592288" cy="246906"/>
          </a:xfrm>
          <a:prstGeom prst="roundRect">
            <a:avLst>
              <a:gd name="adj" fmla="val 434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形吹き出し 14"/>
          <p:cNvSpPr/>
          <p:nvPr/>
        </p:nvSpPr>
        <p:spPr>
          <a:xfrm>
            <a:off x="865053" y="2185461"/>
            <a:ext cx="3993752" cy="1033105"/>
          </a:xfrm>
          <a:prstGeom prst="wedgeEllipseCallout">
            <a:avLst>
              <a:gd name="adj1" fmla="val 54063"/>
              <a:gd name="adj2" fmla="val 29182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r>
              <a:rPr kumimoji="0" lang="ja-JP" altLang="en-US" sz="20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縦</a:t>
            </a:r>
            <a:r>
              <a:rPr kumimoji="0" lang="en-US" altLang="ja-JP" sz="20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11</a:t>
            </a:r>
            <a:r>
              <a:rPr kumimoji="0" lang="ja-JP" altLang="en-US" sz="20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段、横１３俵の長方形とみて計算していますね。</a:t>
            </a:r>
            <a:endParaRPr kumimoji="0" lang="ja-JP" altLang="en-US" sz="20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841830" y="4548406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１３俵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8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FF"/>
        </a:solidFill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3599</TotalTime>
  <Words>606</Words>
  <Application>Microsoft Office PowerPoint</Application>
  <PresentationFormat>画面に合わせる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HG丸ｺﾞｼｯｸM-PRO</vt:lpstr>
      <vt:lpstr>AR P教科書体M</vt:lpstr>
      <vt:lpstr>Arial</vt:lpstr>
      <vt:lpstr>AR P丸ゴシック体E</vt:lpstr>
      <vt:lpstr>Calibri</vt:lpstr>
      <vt:lpstr>フラッシュ１</vt:lpstr>
      <vt:lpstr>塵劫記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打ち消しの言葉</dc:title>
  <dc:creator>小泉 浩</dc:creator>
  <cp:lastModifiedBy>小泉 浩</cp:lastModifiedBy>
  <cp:revision>161</cp:revision>
  <dcterms:created xsi:type="dcterms:W3CDTF">2015-06-25T04:58:05Z</dcterms:created>
  <dcterms:modified xsi:type="dcterms:W3CDTF">2020-07-17T03:37:06Z</dcterms:modified>
</cp:coreProperties>
</file>