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7" r:id="rId2"/>
    <p:sldId id="340" r:id="rId3"/>
    <p:sldId id="341" r:id="rId4"/>
    <p:sldId id="342" r:id="rId5"/>
    <p:sldId id="351" r:id="rId6"/>
    <p:sldId id="352" r:id="rId7"/>
    <p:sldId id="353" r:id="rId8"/>
    <p:sldId id="354" r:id="rId9"/>
    <p:sldId id="355" r:id="rId10"/>
    <p:sldId id="356" r:id="rId11"/>
    <p:sldId id="357" r:id="rId12"/>
    <p:sldId id="358" r:id="rId13"/>
    <p:sldId id="359" r:id="rId14"/>
    <p:sldId id="360" r:id="rId15"/>
    <p:sldId id="361" r:id="rId16"/>
    <p:sldId id="362" r:id="rId17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FF"/>
    <a:srgbClr val="FF99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1" autoAdjust="0"/>
    <p:restoredTop sz="99401" autoAdjust="0"/>
  </p:normalViewPr>
  <p:slideViewPr>
    <p:cSldViewPr showGuides="1">
      <p:cViewPr varScale="1">
        <p:scale>
          <a:sx n="62" d="100"/>
          <a:sy n="62" d="100"/>
        </p:scale>
        <p:origin x="54" y="21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F915D78-5A22-451C-9B52-958158CE9F39}" type="datetimeFigureOut">
              <a:rPr lang="ja-JP" altLang="en-US"/>
              <a:pPr>
                <a:defRPr/>
              </a:pPr>
              <a:t>2020/6/5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9517D7-17FE-4D36-9C48-BA9D2B5AA65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106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 smtClean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6348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58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63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28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1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20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3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6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04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5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7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14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2020/6/5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4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7" Type="http://schemas.openxmlformats.org/officeDocument/2006/relationships/image" Target="../media/image2.jpeg"/><Relationship Id="rId2" Type="http://schemas.microsoft.com/office/2007/relationships/media" Target="../media/media1.mp4"/><Relationship Id="rId1" Type="http://schemas.openxmlformats.org/officeDocument/2006/relationships/tags" Target="../tags/tag10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7" Type="http://schemas.openxmlformats.org/officeDocument/2006/relationships/image" Target="../media/image2.jpeg"/><Relationship Id="rId2" Type="http://schemas.microsoft.com/office/2007/relationships/media" Target="../media/media1.mp4"/><Relationship Id="rId1" Type="http://schemas.openxmlformats.org/officeDocument/2006/relationships/tags" Target="../tags/tag13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7" Type="http://schemas.openxmlformats.org/officeDocument/2006/relationships/image" Target="../media/image2.jpeg"/><Relationship Id="rId2" Type="http://schemas.microsoft.com/office/2007/relationships/media" Target="../media/media1.mp4"/><Relationship Id="rId1" Type="http://schemas.openxmlformats.org/officeDocument/2006/relationships/tags" Target="../tags/tag1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7" Type="http://schemas.openxmlformats.org/officeDocument/2006/relationships/image" Target="../media/image2.jpeg"/><Relationship Id="rId2" Type="http://schemas.microsoft.com/office/2007/relationships/media" Target="../media/media1.mp4"/><Relationship Id="rId1" Type="http://schemas.openxmlformats.org/officeDocument/2006/relationships/tags" Target="../tags/tag4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7" Type="http://schemas.openxmlformats.org/officeDocument/2006/relationships/image" Target="../media/image2.jpeg"/><Relationship Id="rId2" Type="http://schemas.microsoft.com/office/2007/relationships/media" Target="../media/media1.mp4"/><Relationship Id="rId1" Type="http://schemas.openxmlformats.org/officeDocument/2006/relationships/tags" Target="../tags/tag7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4547" y="979821"/>
            <a:ext cx="8136905" cy="2452081"/>
          </a:xfrm>
          <a:ln w="38100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r>
              <a:rPr lang="ja-JP" altLang="en-US" sz="8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同訓異字クイズ</a:t>
            </a:r>
            <a:r>
              <a:rPr lang="en-US" altLang="ja-JP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/>
            </a:r>
            <a:br>
              <a:rPr lang="en-US" altLang="ja-JP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r>
              <a:rPr lang="ja-JP" alt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６年生</a:t>
            </a:r>
            <a:endParaRPr lang="ja-JP" altLang="en-US" sz="8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フレーム 7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4663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" name="フレーム 8"/>
            <p:cNvSpPr/>
            <p:nvPr/>
          </p:nvSpPr>
          <p:spPr>
            <a:xfrm>
              <a:off x="323528" y="332656"/>
              <a:ext cx="8496944" cy="619268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2" name="正方形/長方形 1"/>
          <p:cNvSpPr/>
          <p:nvPr/>
        </p:nvSpPr>
        <p:spPr>
          <a:xfrm>
            <a:off x="704528" y="3701350"/>
            <a:ext cx="88509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b="1" dirty="0" smtClean="0"/>
              <a:t>同訓異字クイズ</a:t>
            </a:r>
            <a:r>
              <a:rPr lang="ja-JP" altLang="en-US" sz="3200" b="1" dirty="0"/>
              <a:t>に挑戦</a:t>
            </a:r>
            <a:r>
              <a:rPr lang="ja-JP" altLang="en-US" sz="3200" b="1" dirty="0" smtClean="0"/>
              <a:t>！</a:t>
            </a:r>
            <a:endParaRPr lang="en-US" altLang="ja-JP" sz="3200" b="1" dirty="0" smtClean="0"/>
          </a:p>
          <a:p>
            <a:r>
              <a:rPr lang="ja-JP" altLang="en-US" sz="32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同じ訓読みでも意味が違う漢字を正しく選びましょう！</a:t>
            </a:r>
            <a:endParaRPr lang="en-US" altLang="ja-JP" sz="32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sz="32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問題①修めると治める　②収めると納める</a:t>
            </a:r>
            <a:endParaRPr lang="en-US" altLang="ja-JP" sz="32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sz="32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　③表すと現す　④治すと直す</a:t>
            </a:r>
            <a:endParaRPr lang="en-US" altLang="ja-JP" sz="32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sz="32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　⑤敗れると破れる</a:t>
            </a:r>
            <a:endParaRPr lang="ja-JP" altLang="en-US" sz="32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4188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グループ化 27"/>
          <p:cNvGrpSpPr/>
          <p:nvPr/>
        </p:nvGrpSpPr>
        <p:grpSpPr>
          <a:xfrm>
            <a:off x="5225931" y="380129"/>
            <a:ext cx="3231654" cy="6084296"/>
            <a:chOff x="5225931" y="380129"/>
            <a:chExt cx="3231654" cy="6084296"/>
          </a:xfrm>
        </p:grpSpPr>
        <p:grpSp>
          <p:nvGrpSpPr>
            <p:cNvPr id="31" name="グループ化 30"/>
            <p:cNvGrpSpPr/>
            <p:nvPr/>
          </p:nvGrpSpPr>
          <p:grpSpPr>
            <a:xfrm>
              <a:off x="5225931" y="380129"/>
              <a:ext cx="3231654" cy="6084296"/>
              <a:chOff x="5395199" y="380129"/>
              <a:chExt cx="3231654" cy="6084296"/>
            </a:xfrm>
          </p:grpSpPr>
          <p:sp>
            <p:nvSpPr>
              <p:cNvPr id="33" name="テキスト ボックス 32"/>
              <p:cNvSpPr txBox="1"/>
              <p:nvPr/>
            </p:nvSpPr>
            <p:spPr>
              <a:xfrm>
                <a:off x="5395199" y="380129"/>
                <a:ext cx="3231654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①黒板の字を</a:t>
                </a:r>
                <a:endParaRPr kumimoji="1" lang="en-US" altLang="ja-JP" sz="66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  <a:p>
                <a:pPr indent="898525">
                  <a:lnSpc>
                    <a:spcPct val="200000"/>
                  </a:lnSpc>
                </a:pPr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　　す</a:t>
                </a:r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　　　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34" name="正方形/長方形 33"/>
              <p:cNvSpPr/>
              <p:nvPr/>
            </p:nvSpPr>
            <p:spPr>
              <a:xfrm>
                <a:off x="5698332" y="1268760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2" name="テキスト ボックス 31"/>
            <p:cNvSpPr txBox="1"/>
            <p:nvPr/>
          </p:nvSpPr>
          <p:spPr>
            <a:xfrm>
              <a:off x="6753200" y="1484784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うつ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sp>
        <p:nvSpPr>
          <p:cNvPr id="27" name="○"/>
          <p:cNvSpPr txBox="1">
            <a:spLocks noChangeArrowheads="1"/>
          </p:cNvSpPr>
          <p:nvPr/>
        </p:nvSpPr>
        <p:spPr bwMode="auto">
          <a:xfrm>
            <a:off x="1570469" y="595496"/>
            <a:ext cx="2520000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7200" dirty="0">
                <a:solidFill>
                  <a:srgbClr val="FF0000"/>
                </a:solidFill>
              </a:rPr>
              <a:t>○</a:t>
            </a:r>
          </a:p>
        </p:txBody>
      </p:sp>
      <p:grpSp>
        <p:nvGrpSpPr>
          <p:cNvPr id="36" name="グループ化 35"/>
          <p:cNvGrpSpPr/>
          <p:nvPr/>
        </p:nvGrpSpPr>
        <p:grpSpPr>
          <a:xfrm>
            <a:off x="1932960" y="407858"/>
            <a:ext cx="3231654" cy="6084296"/>
            <a:chOff x="1932960" y="407858"/>
            <a:chExt cx="3231654" cy="6084296"/>
          </a:xfrm>
        </p:grpSpPr>
        <p:grpSp>
          <p:nvGrpSpPr>
            <p:cNvPr id="37" name="グループ化 36"/>
            <p:cNvGrpSpPr/>
            <p:nvPr/>
          </p:nvGrpSpPr>
          <p:grpSpPr>
            <a:xfrm>
              <a:off x="1932960" y="407858"/>
              <a:ext cx="3231654" cy="6084296"/>
              <a:chOff x="1932960" y="407858"/>
              <a:chExt cx="3231654" cy="6084296"/>
            </a:xfrm>
          </p:grpSpPr>
          <p:sp>
            <p:nvSpPr>
              <p:cNvPr id="39" name="テキスト ボックス 38"/>
              <p:cNvSpPr txBox="1"/>
              <p:nvPr/>
            </p:nvSpPr>
            <p:spPr>
              <a:xfrm>
                <a:off x="1932960" y="407858"/>
                <a:ext cx="3231654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②鏡に姿を</a:t>
                </a:r>
                <a:endParaRPr kumimoji="1" lang="en-US" altLang="ja-JP" sz="66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  <a:p>
                <a:pPr indent="898525">
                  <a:lnSpc>
                    <a:spcPct val="200000"/>
                  </a:lnSpc>
                </a:pPr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　　す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40" name="正方形/長方形 39"/>
              <p:cNvSpPr/>
              <p:nvPr/>
            </p:nvSpPr>
            <p:spPr>
              <a:xfrm>
                <a:off x="2240503" y="1300117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8" name="テキスト ボックス 37"/>
            <p:cNvSpPr txBox="1"/>
            <p:nvPr/>
          </p:nvSpPr>
          <p:spPr>
            <a:xfrm>
              <a:off x="3438496" y="1445875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うつ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8790941" y="337207"/>
            <a:ext cx="720000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4800" dirty="0" smtClean="0"/>
              <a:t>３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8895388" y="1286856"/>
            <a:ext cx="615553" cy="519014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lvl="0"/>
            <a:r>
              <a:rPr lang="ja-JP" altLang="en-US" sz="28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□の中に正しい漢字をいれよう！</a:t>
            </a:r>
            <a:endParaRPr lang="ja-JP" altLang="en-US" sz="28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65883" y="1844824"/>
            <a:ext cx="1231358" cy="322882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583386" y="2033083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映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622325" y="1311441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写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4970221" y="3999922"/>
            <a:ext cx="2336861" cy="2013536"/>
          </a:xfrm>
          <a:prstGeom prst="wedgeRoundRectCallout">
            <a:avLst>
              <a:gd name="adj1" fmla="val -12653"/>
              <a:gd name="adj2" fmla="val -71566"/>
              <a:gd name="adj3" fmla="val 1666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2800" dirty="0">
                <a:solidFill>
                  <a:schemeClr val="tx1"/>
                </a:solidFill>
                <a:latin typeface="ヒラギノ角ゴ Pro W3"/>
              </a:rPr>
              <a:t>そのとおりに書く。画像として残す</a:t>
            </a:r>
            <a:r>
              <a:rPr lang="ja-JP" altLang="en-US" sz="2800" dirty="0" smtClean="0">
                <a:solidFill>
                  <a:schemeClr val="tx1"/>
                </a:solidFill>
                <a:latin typeface="ヒラギノ角ゴ Pro W3"/>
              </a:rPr>
              <a:t>。</a:t>
            </a:r>
            <a:endParaRPr lang="en-US" altLang="ja-JP" sz="2800" dirty="0" smtClean="0">
              <a:solidFill>
                <a:schemeClr val="tx1"/>
              </a:solidFill>
              <a:latin typeface="ヒラギノ角ゴ Pro W3"/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  <a:latin typeface="ヒラギノ角ゴ Pro W3"/>
              </a:rPr>
              <a:t>透ける</a:t>
            </a:r>
            <a:r>
              <a:rPr lang="ja-JP" altLang="en-US" sz="2800" dirty="0">
                <a:solidFill>
                  <a:schemeClr val="tx1"/>
                </a:solidFill>
                <a:latin typeface="ヒラギノ角ゴ Pro W3"/>
              </a:rPr>
              <a:t>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9" name="角丸四角形吹き出し 28"/>
          <p:cNvSpPr/>
          <p:nvPr/>
        </p:nvSpPr>
        <p:spPr>
          <a:xfrm>
            <a:off x="1790434" y="3999922"/>
            <a:ext cx="2336861" cy="2013537"/>
          </a:xfrm>
          <a:prstGeom prst="wedgeRoundRectCallout">
            <a:avLst>
              <a:gd name="adj1" fmla="val -17296"/>
              <a:gd name="adj2" fmla="val -73074"/>
              <a:gd name="adj3" fmla="val 1666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2800" dirty="0">
                <a:solidFill>
                  <a:sysClr val="windowText" lastClr="000000"/>
                </a:solidFill>
              </a:rPr>
              <a:t>画像を再生する</a:t>
            </a:r>
            <a:r>
              <a:rPr lang="ja-JP" altLang="en-US" sz="2800" dirty="0" smtClean="0">
                <a:solidFill>
                  <a:sysClr val="windowText" lastClr="000000"/>
                </a:solidFill>
              </a:rPr>
              <a:t>。</a:t>
            </a:r>
            <a:endParaRPr lang="en-US" altLang="ja-JP" sz="2800" dirty="0" smtClean="0">
              <a:solidFill>
                <a:sysClr val="windowText" lastClr="000000"/>
              </a:solidFill>
            </a:endParaRPr>
          </a:p>
          <a:p>
            <a:r>
              <a:rPr lang="ja-JP" altLang="en-US" sz="2800" dirty="0" smtClean="0">
                <a:solidFill>
                  <a:sysClr val="windowText" lastClr="000000"/>
                </a:solidFill>
              </a:rPr>
              <a:t>投影</a:t>
            </a:r>
            <a:r>
              <a:rPr lang="ja-JP" altLang="en-US" sz="2800" dirty="0">
                <a:solidFill>
                  <a:sysClr val="windowText" lastClr="000000"/>
                </a:solidFill>
              </a:rPr>
              <a:t>する。反映する</a:t>
            </a:r>
            <a:r>
              <a:rPr lang="ja-JP" altLang="en-US" sz="2800" dirty="0" smtClean="0">
                <a:solidFill>
                  <a:sysClr val="windowText" lastClr="000000"/>
                </a:solidFill>
              </a:rPr>
              <a:t>。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05" y="1150998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69423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538E-6 1.48148E-6 L 0.17276 -0.1078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38" y="-539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6 -4.81481E-6 L 0.17548 -0.1016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66" y="-5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10" grpId="0" animBg="1"/>
      <p:bldP spid="20" grpId="0"/>
      <p:bldP spid="23" grpId="0" animBg="1"/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37" name="×"/>
          <p:cNvSpPr txBox="1">
            <a:spLocks noChangeAspect="1" noChangeArrowheads="1"/>
          </p:cNvSpPr>
          <p:nvPr/>
        </p:nvSpPr>
        <p:spPr bwMode="auto">
          <a:xfrm>
            <a:off x="7140134" y="2852936"/>
            <a:ext cx="1439632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7200" dirty="0" smtClean="0">
                <a:solidFill>
                  <a:srgbClr val="FF0000"/>
                </a:solidFill>
              </a:rPr>
              <a:t>×</a:t>
            </a:r>
            <a:endParaRPr lang="en-US" altLang="ja-JP" sz="17200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790941" y="337207"/>
            <a:ext cx="720000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4800" dirty="0" smtClean="0"/>
              <a:t>４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8895388" y="1286856"/>
            <a:ext cx="615553" cy="519014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lvl="0"/>
            <a:r>
              <a:rPr lang="ja-JP" altLang="en-US" sz="28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□の中に正しい漢字をいれよう！</a:t>
            </a:r>
            <a:endParaRPr lang="ja-JP" altLang="en-US" sz="28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65883" y="1844824"/>
            <a:ext cx="1231358" cy="322882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2" name="グループ化 21"/>
          <p:cNvGrpSpPr/>
          <p:nvPr/>
        </p:nvGrpSpPr>
        <p:grpSpPr>
          <a:xfrm>
            <a:off x="3889353" y="407858"/>
            <a:ext cx="1711719" cy="6084296"/>
            <a:chOff x="3889353" y="407858"/>
            <a:chExt cx="1711719" cy="6084296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3889353" y="407858"/>
              <a:ext cx="1275261" cy="6084296"/>
              <a:chOff x="3889353" y="407858"/>
              <a:chExt cx="1275261" cy="6084296"/>
            </a:xfrm>
          </p:grpSpPr>
          <p:sp>
            <p:nvSpPr>
              <p:cNvPr id="21" name="テキスト ボックス 20"/>
              <p:cNvSpPr txBox="1"/>
              <p:nvPr/>
            </p:nvSpPr>
            <p:spPr>
              <a:xfrm>
                <a:off x="3964285" y="407858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②遠足が</a:t>
                </a:r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　　</a:t>
                </a:r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びる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24" name="正方形/長方形 23"/>
              <p:cNvSpPr/>
              <p:nvPr/>
            </p:nvSpPr>
            <p:spPr>
              <a:xfrm>
                <a:off x="3889353" y="3717032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0" name="テキスト ボックス 29"/>
            <p:cNvSpPr txBox="1"/>
            <p:nvPr/>
          </p:nvSpPr>
          <p:spPr>
            <a:xfrm>
              <a:off x="5047074" y="4077072"/>
              <a:ext cx="553998" cy="83099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の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sp>
        <p:nvSpPr>
          <p:cNvPr id="20" name="正方形/長方形 19"/>
          <p:cNvSpPr/>
          <p:nvPr/>
        </p:nvSpPr>
        <p:spPr>
          <a:xfrm>
            <a:off x="583385" y="2033083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延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65235" y="3617148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伸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9" name="正方形/長方形 38" hidden="1"/>
          <p:cNvSpPr/>
          <p:nvPr/>
        </p:nvSpPr>
        <p:spPr>
          <a:xfrm>
            <a:off x="588648" y="2032972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修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40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51658" y="5230995"/>
            <a:ext cx="1644204" cy="1233153"/>
          </a:xfrm>
          <a:prstGeom prst="rect">
            <a:avLst/>
          </a:prstGeom>
        </p:spPr>
      </p:pic>
      <p:sp>
        <p:nvSpPr>
          <p:cNvPr id="25" name="正方形/長方形 24" hidden="1"/>
          <p:cNvSpPr/>
          <p:nvPr/>
        </p:nvSpPr>
        <p:spPr>
          <a:xfrm>
            <a:off x="583386" y="2033083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延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41" y="1096218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" name="グループ化 26"/>
          <p:cNvGrpSpPr/>
          <p:nvPr/>
        </p:nvGrpSpPr>
        <p:grpSpPr>
          <a:xfrm>
            <a:off x="7257256" y="380129"/>
            <a:ext cx="1728192" cy="6084296"/>
            <a:chOff x="7257256" y="380129"/>
            <a:chExt cx="1728192" cy="6084296"/>
          </a:xfrm>
        </p:grpSpPr>
        <p:grpSp>
          <p:nvGrpSpPr>
            <p:cNvPr id="28" name="グループ化 27"/>
            <p:cNvGrpSpPr/>
            <p:nvPr/>
          </p:nvGrpSpPr>
          <p:grpSpPr>
            <a:xfrm>
              <a:off x="7257256" y="380129"/>
              <a:ext cx="1200329" cy="6084296"/>
              <a:chOff x="7426524" y="380129"/>
              <a:chExt cx="1200329" cy="6084296"/>
            </a:xfrm>
          </p:grpSpPr>
          <p:sp>
            <p:nvSpPr>
              <p:cNvPr id="31" name="テキスト ボックス 30"/>
              <p:cNvSpPr txBox="1"/>
              <p:nvPr/>
            </p:nvSpPr>
            <p:spPr>
              <a:xfrm>
                <a:off x="7426524" y="380129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①身長が　　　びる</a:t>
                </a:r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　　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32" name="正方形/長方形 31"/>
              <p:cNvSpPr/>
              <p:nvPr/>
            </p:nvSpPr>
            <p:spPr>
              <a:xfrm>
                <a:off x="7426524" y="3668831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9" name="テキスト ボックス 28"/>
            <p:cNvSpPr txBox="1"/>
            <p:nvPr/>
          </p:nvSpPr>
          <p:spPr>
            <a:xfrm>
              <a:off x="8431450" y="4038163"/>
              <a:ext cx="553998" cy="83099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の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070649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8" dur="1" fill="hold"/>
                                        <p:tgtEl>
                                          <p:spTgt spid="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000"/>
                            </p:stCondLst>
                            <p:childTnLst>
                              <p:par>
                                <p:cTn id="2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8205E-6 1.85185E-6 L 0.67644 0.2555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814" y="12778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6 -4.81481E-6 L 0.68237 0.2442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119" y="1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0"/>
                            </p:stCondLst>
                            <p:childTnLst>
                              <p:par>
                                <p:cTn id="30" presetID="2" presetClass="exit" presetSubtype="9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0" fill="hold" display="0">
                  <p:stCondLst>
                    <p:cond delay="indefinite"/>
                  </p:stCondLst>
                </p:cTn>
                <p:tgtEl>
                  <p:spTgt spid="40"/>
                </p:tgtEl>
              </p:cMediaNode>
            </p:video>
          </p:childTnLst>
        </p:cTn>
      </p:par>
    </p:tnLst>
    <p:bldLst>
      <p:bldP spid="37" grpId="0"/>
      <p:bldP spid="10" grpId="0" animBg="1"/>
      <p:bldP spid="20" grpId="0"/>
      <p:bldP spid="20" grpId="1"/>
      <p:bldP spid="20" grpId="2"/>
      <p:bldP spid="26" grpId="0"/>
      <p:bldP spid="39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27" name="○"/>
          <p:cNvSpPr txBox="1">
            <a:spLocks noChangeArrowheads="1"/>
          </p:cNvSpPr>
          <p:nvPr/>
        </p:nvSpPr>
        <p:spPr bwMode="auto">
          <a:xfrm>
            <a:off x="6597420" y="2205144"/>
            <a:ext cx="2520000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7200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790941" y="337207"/>
            <a:ext cx="720000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4800" dirty="0" smtClean="0"/>
              <a:t>４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8895388" y="1286856"/>
            <a:ext cx="615553" cy="519014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lvl="0"/>
            <a:r>
              <a:rPr lang="ja-JP" altLang="en-US" sz="28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□の中に正しい漢字をいれよう！</a:t>
            </a:r>
            <a:endParaRPr lang="ja-JP" altLang="en-US" sz="28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65883" y="1844824"/>
            <a:ext cx="1231358" cy="322882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583386" y="2033083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治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65235" y="3617148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直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05" y="2704200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" name="グループ化 24"/>
          <p:cNvGrpSpPr/>
          <p:nvPr/>
        </p:nvGrpSpPr>
        <p:grpSpPr>
          <a:xfrm>
            <a:off x="7257256" y="380129"/>
            <a:ext cx="1562164" cy="6084296"/>
            <a:chOff x="7257256" y="380129"/>
            <a:chExt cx="1562164" cy="6084296"/>
          </a:xfrm>
        </p:grpSpPr>
        <p:grpSp>
          <p:nvGrpSpPr>
            <p:cNvPr id="28" name="グループ化 27"/>
            <p:cNvGrpSpPr/>
            <p:nvPr/>
          </p:nvGrpSpPr>
          <p:grpSpPr>
            <a:xfrm>
              <a:off x="7257256" y="380129"/>
              <a:ext cx="1200329" cy="6084296"/>
              <a:chOff x="7426524" y="380129"/>
              <a:chExt cx="1200329" cy="6084296"/>
            </a:xfrm>
          </p:grpSpPr>
          <p:sp>
            <p:nvSpPr>
              <p:cNvPr id="31" name="テキスト ボックス 30"/>
              <p:cNvSpPr txBox="1"/>
              <p:nvPr/>
            </p:nvSpPr>
            <p:spPr>
              <a:xfrm>
                <a:off x="7426524" y="380129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①テレビを　　　 す　　　　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32" name="正方形/長方形 31"/>
              <p:cNvSpPr/>
              <p:nvPr/>
            </p:nvSpPr>
            <p:spPr>
              <a:xfrm>
                <a:off x="7426524" y="4244895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9" name="テキスト ボックス 28"/>
            <p:cNvSpPr txBox="1"/>
            <p:nvPr/>
          </p:nvSpPr>
          <p:spPr>
            <a:xfrm>
              <a:off x="8481392" y="4437112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なお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grpSp>
        <p:nvGrpSpPr>
          <p:cNvPr id="33" name="グループ化 32"/>
          <p:cNvGrpSpPr/>
          <p:nvPr/>
        </p:nvGrpSpPr>
        <p:grpSpPr>
          <a:xfrm>
            <a:off x="3889353" y="407858"/>
            <a:ext cx="1528115" cy="6084296"/>
            <a:chOff x="3889353" y="407858"/>
            <a:chExt cx="1528115" cy="6084296"/>
          </a:xfrm>
        </p:grpSpPr>
        <p:grpSp>
          <p:nvGrpSpPr>
            <p:cNvPr id="34" name="グループ化 33"/>
            <p:cNvGrpSpPr/>
            <p:nvPr/>
          </p:nvGrpSpPr>
          <p:grpSpPr>
            <a:xfrm>
              <a:off x="3889353" y="407858"/>
              <a:ext cx="1275261" cy="6084296"/>
              <a:chOff x="3889353" y="407858"/>
              <a:chExt cx="1275261" cy="6084296"/>
            </a:xfrm>
          </p:grpSpPr>
          <p:sp>
            <p:nvSpPr>
              <p:cNvPr id="37" name="テキスト ボックス 36"/>
              <p:cNvSpPr txBox="1"/>
              <p:nvPr/>
            </p:nvSpPr>
            <p:spPr>
              <a:xfrm>
                <a:off x="3964285" y="407858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②病気を　　　 す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38" name="正方形/長方形 37"/>
              <p:cNvSpPr/>
              <p:nvPr/>
            </p:nvSpPr>
            <p:spPr>
              <a:xfrm>
                <a:off x="3889353" y="3812847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6" name="テキスト ボックス 35"/>
            <p:cNvSpPr txBox="1"/>
            <p:nvPr/>
          </p:nvSpPr>
          <p:spPr>
            <a:xfrm>
              <a:off x="5079440" y="4005064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なお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868084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538E-6 2.59259E-6 L 0.68158 0.11018 " pathEditMode="relative" rAng="0" ptsTypes="AA">
                                      <p:cBhvr>
                                        <p:cTn id="11" dur="2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71" y="5509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538E-6 -1.85185E-6 L 0.68414 0.09699 " pathEditMode="relative" rAng="0" ptsTypes="AA">
                                      <p:cBhvr>
                                        <p:cTn id="13" dur="2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199" y="4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750"/>
                            </p:stCondLst>
                            <p:childTnLst>
                              <p:par>
                                <p:cTn id="15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2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○"/>
          <p:cNvSpPr txBox="1">
            <a:spLocks noChangeArrowheads="1"/>
          </p:cNvSpPr>
          <p:nvPr/>
        </p:nvSpPr>
        <p:spPr bwMode="auto">
          <a:xfrm>
            <a:off x="3229517" y="2996952"/>
            <a:ext cx="2520000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7200" dirty="0">
                <a:solidFill>
                  <a:srgbClr val="FF0000"/>
                </a:solidFill>
              </a:rPr>
              <a:t>○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8790941" y="337207"/>
            <a:ext cx="720000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4800" dirty="0" smtClean="0"/>
              <a:t>４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8895388" y="1286856"/>
            <a:ext cx="615553" cy="519014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lvl="0"/>
            <a:r>
              <a:rPr lang="ja-JP" altLang="en-US" sz="28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□の中に正しい漢字をいれよう！</a:t>
            </a:r>
            <a:endParaRPr lang="ja-JP" altLang="en-US" sz="28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65883" y="1844824"/>
            <a:ext cx="1231358" cy="322882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583386" y="2033083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治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353595" y="4291939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直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05" y="1150998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" name="グループ化 27"/>
          <p:cNvGrpSpPr/>
          <p:nvPr/>
        </p:nvGrpSpPr>
        <p:grpSpPr>
          <a:xfrm>
            <a:off x="7257256" y="380129"/>
            <a:ext cx="1562164" cy="6084296"/>
            <a:chOff x="7257256" y="380129"/>
            <a:chExt cx="1562164" cy="6084296"/>
          </a:xfrm>
        </p:grpSpPr>
        <p:grpSp>
          <p:nvGrpSpPr>
            <p:cNvPr id="31" name="グループ化 30"/>
            <p:cNvGrpSpPr/>
            <p:nvPr/>
          </p:nvGrpSpPr>
          <p:grpSpPr>
            <a:xfrm>
              <a:off x="7257256" y="380129"/>
              <a:ext cx="1200329" cy="6084296"/>
              <a:chOff x="7426524" y="380129"/>
              <a:chExt cx="1200329" cy="6084296"/>
            </a:xfrm>
          </p:grpSpPr>
          <p:sp>
            <p:nvSpPr>
              <p:cNvPr id="33" name="テキスト ボックス 32"/>
              <p:cNvSpPr txBox="1"/>
              <p:nvPr/>
            </p:nvSpPr>
            <p:spPr>
              <a:xfrm>
                <a:off x="7426524" y="380129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①テレビを　　　 す　　　　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34" name="正方形/長方形 33"/>
              <p:cNvSpPr/>
              <p:nvPr/>
            </p:nvSpPr>
            <p:spPr>
              <a:xfrm>
                <a:off x="7426524" y="4244895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2" name="テキスト ボックス 31"/>
            <p:cNvSpPr txBox="1"/>
            <p:nvPr/>
          </p:nvSpPr>
          <p:spPr>
            <a:xfrm>
              <a:off x="8481392" y="4437112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なお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grpSp>
        <p:nvGrpSpPr>
          <p:cNvPr id="36" name="グループ化 35"/>
          <p:cNvGrpSpPr/>
          <p:nvPr/>
        </p:nvGrpSpPr>
        <p:grpSpPr>
          <a:xfrm>
            <a:off x="3889353" y="407858"/>
            <a:ext cx="1528115" cy="6084296"/>
            <a:chOff x="3889353" y="407858"/>
            <a:chExt cx="1528115" cy="6084296"/>
          </a:xfrm>
        </p:grpSpPr>
        <p:grpSp>
          <p:nvGrpSpPr>
            <p:cNvPr id="37" name="グループ化 36"/>
            <p:cNvGrpSpPr/>
            <p:nvPr/>
          </p:nvGrpSpPr>
          <p:grpSpPr>
            <a:xfrm>
              <a:off x="3889353" y="407858"/>
              <a:ext cx="1275261" cy="6084296"/>
              <a:chOff x="3889353" y="407858"/>
              <a:chExt cx="1275261" cy="6084296"/>
            </a:xfrm>
          </p:grpSpPr>
          <p:sp>
            <p:nvSpPr>
              <p:cNvPr id="39" name="テキスト ボックス 38"/>
              <p:cNvSpPr txBox="1"/>
              <p:nvPr/>
            </p:nvSpPr>
            <p:spPr>
              <a:xfrm>
                <a:off x="3964285" y="407858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②病気を　　　 す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40" name="正方形/長方形 39"/>
              <p:cNvSpPr/>
              <p:nvPr/>
            </p:nvSpPr>
            <p:spPr>
              <a:xfrm>
                <a:off x="3889353" y="3812847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8" name="テキスト ボックス 37"/>
            <p:cNvSpPr txBox="1"/>
            <p:nvPr/>
          </p:nvSpPr>
          <p:spPr>
            <a:xfrm>
              <a:off x="5079440" y="4005064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なお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sp>
        <p:nvSpPr>
          <p:cNvPr id="23" name="角丸四角形吹き出し 22"/>
          <p:cNvSpPr/>
          <p:nvPr/>
        </p:nvSpPr>
        <p:spPr>
          <a:xfrm>
            <a:off x="5019865" y="2612358"/>
            <a:ext cx="2336861" cy="1605823"/>
          </a:xfrm>
          <a:prstGeom prst="wedgeRoundRectCallout">
            <a:avLst>
              <a:gd name="adj1" fmla="val 47036"/>
              <a:gd name="adj2" fmla="val 69069"/>
              <a:gd name="adj3" fmla="val 1666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もとの状態に</a:t>
            </a:r>
            <a:r>
              <a:rPr kumimoji="1" lang="ja-JP" altLang="en-US" sz="2800" dirty="0" err="1" smtClean="0">
                <a:solidFill>
                  <a:sysClr val="windowText" lastClr="000000"/>
                </a:solidFill>
              </a:rPr>
              <a:t>するの</a:t>
            </a:r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意味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29" name="角丸四角形吹き出し 28"/>
          <p:cNvSpPr/>
          <p:nvPr/>
        </p:nvSpPr>
        <p:spPr>
          <a:xfrm>
            <a:off x="1726831" y="2647094"/>
            <a:ext cx="2336861" cy="1605823"/>
          </a:xfrm>
          <a:prstGeom prst="wedgeRoundRectCallout">
            <a:avLst>
              <a:gd name="adj1" fmla="val 36424"/>
              <a:gd name="adj2" fmla="val 67138"/>
              <a:gd name="adj3" fmla="val 1666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治療する、健康な状態にする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792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538E-6 1.48148E-6 L 0.33991 0.2655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87" y="1326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6 -4.81481E-6 L 0.34279 0.2666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31" y="1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10" grpId="0" animBg="1"/>
      <p:bldP spid="20" grpId="0"/>
      <p:bldP spid="23" grpId="0" animBg="1"/>
      <p:bldP spid="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37" name="×"/>
          <p:cNvSpPr txBox="1">
            <a:spLocks noChangeAspect="1" noChangeArrowheads="1"/>
          </p:cNvSpPr>
          <p:nvPr/>
        </p:nvSpPr>
        <p:spPr bwMode="auto">
          <a:xfrm>
            <a:off x="7082244" y="2091844"/>
            <a:ext cx="1439632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7200" dirty="0" smtClean="0">
                <a:solidFill>
                  <a:srgbClr val="FF0000"/>
                </a:solidFill>
              </a:rPr>
              <a:t>×</a:t>
            </a:r>
            <a:endParaRPr lang="en-US" altLang="ja-JP" sz="17200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790941" y="337207"/>
            <a:ext cx="720000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4800" dirty="0" smtClean="0"/>
              <a:t>５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8895388" y="1286856"/>
            <a:ext cx="615553" cy="519014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lvl="0"/>
            <a:r>
              <a:rPr lang="ja-JP" altLang="en-US" sz="28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□の中に正しい漢字をいれよう！</a:t>
            </a:r>
            <a:endParaRPr lang="ja-JP" altLang="en-US" sz="28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65883" y="1844824"/>
            <a:ext cx="1231358" cy="322882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7" name="グループ化 16"/>
          <p:cNvGrpSpPr/>
          <p:nvPr/>
        </p:nvGrpSpPr>
        <p:grpSpPr>
          <a:xfrm>
            <a:off x="7185248" y="380129"/>
            <a:ext cx="1562164" cy="6084296"/>
            <a:chOff x="7185248" y="380129"/>
            <a:chExt cx="1562164" cy="6084296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7185248" y="380129"/>
              <a:ext cx="1272337" cy="6084296"/>
              <a:chOff x="7354516" y="380129"/>
              <a:chExt cx="1272337" cy="6084296"/>
            </a:xfrm>
          </p:grpSpPr>
          <p:sp>
            <p:nvSpPr>
              <p:cNvPr id="2" name="テキスト ボックス 1"/>
              <p:cNvSpPr txBox="1"/>
              <p:nvPr/>
            </p:nvSpPr>
            <p:spPr>
              <a:xfrm>
                <a:off x="7426524" y="380129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①布が　　　 れる　　　　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7" name="正方形/長方形 6"/>
              <p:cNvSpPr/>
              <p:nvPr/>
            </p:nvSpPr>
            <p:spPr>
              <a:xfrm>
                <a:off x="7354516" y="2948751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4" name="テキスト ボックス 13"/>
            <p:cNvSpPr txBox="1"/>
            <p:nvPr/>
          </p:nvSpPr>
          <p:spPr>
            <a:xfrm>
              <a:off x="8409384" y="3102059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やぶ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3968695" y="407858"/>
            <a:ext cx="1560369" cy="6084296"/>
            <a:chOff x="3968695" y="407858"/>
            <a:chExt cx="1560369" cy="6084296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3968695" y="407858"/>
              <a:ext cx="1200329" cy="6084296"/>
              <a:chOff x="3968695" y="407858"/>
              <a:chExt cx="1200329" cy="6084296"/>
            </a:xfrm>
          </p:grpSpPr>
          <p:sp>
            <p:nvSpPr>
              <p:cNvPr id="21" name="テキスト ボックス 20"/>
              <p:cNvSpPr txBox="1"/>
              <p:nvPr/>
            </p:nvSpPr>
            <p:spPr>
              <a:xfrm>
                <a:off x="4056618" y="407858"/>
                <a:ext cx="1107996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0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②試合に 　　　 れる</a:t>
                </a:r>
                <a:endParaRPr kumimoji="1" lang="ja-JP" altLang="en-US" sz="60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24" name="正方形/長方形 23"/>
              <p:cNvSpPr/>
              <p:nvPr/>
            </p:nvSpPr>
            <p:spPr>
              <a:xfrm>
                <a:off x="3968695" y="3501008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0" name="テキスト ボックス 29"/>
            <p:cNvSpPr txBox="1"/>
            <p:nvPr/>
          </p:nvSpPr>
          <p:spPr>
            <a:xfrm>
              <a:off x="5191036" y="3645024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やぶ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sp>
        <p:nvSpPr>
          <p:cNvPr id="20" name="正方形/長方形 19"/>
          <p:cNvSpPr/>
          <p:nvPr/>
        </p:nvSpPr>
        <p:spPr>
          <a:xfrm>
            <a:off x="583385" y="2033083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敗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65235" y="3617148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破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9" name="正方形/長方形 38" hidden="1"/>
          <p:cNvSpPr/>
          <p:nvPr/>
        </p:nvSpPr>
        <p:spPr>
          <a:xfrm>
            <a:off x="588648" y="2032972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修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40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51658" y="5230995"/>
            <a:ext cx="1644204" cy="1233153"/>
          </a:xfrm>
          <a:prstGeom prst="rect">
            <a:avLst/>
          </a:prstGeom>
        </p:spPr>
      </p:pic>
      <p:sp>
        <p:nvSpPr>
          <p:cNvPr id="25" name="正方形/長方形 24"/>
          <p:cNvSpPr/>
          <p:nvPr/>
        </p:nvSpPr>
        <p:spPr>
          <a:xfrm>
            <a:off x="583386" y="2033083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敗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41" y="1096218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15609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8" dur="1" fill="hold"/>
                                        <p:tgtEl>
                                          <p:spTgt spid="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000"/>
                            </p:stCondLst>
                            <p:childTnLst>
                              <p:par>
                                <p:cTn id="2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8205E-6 1.85185E-6 L 0.67837 0.1467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10" y="7338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6 -4.81481E-6 L 0.67452 0.14028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718" y="7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0"/>
                            </p:stCondLst>
                            <p:childTnLst>
                              <p:par>
                                <p:cTn id="30" presetID="2" presetClass="exit" presetSubtype="9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0" fill="hold" display="0">
                  <p:stCondLst>
                    <p:cond delay="indefinite"/>
                  </p:stCondLst>
                </p:cTn>
                <p:tgtEl>
                  <p:spTgt spid="40"/>
                </p:tgtEl>
              </p:cMediaNode>
            </p:video>
          </p:childTnLst>
        </p:cTn>
      </p:par>
    </p:tnLst>
    <p:bldLst>
      <p:bldP spid="37" grpId="0"/>
      <p:bldP spid="10" grpId="0" animBg="1"/>
      <p:bldP spid="20" grpId="0"/>
      <p:bldP spid="20" grpId="1"/>
      <p:bldP spid="20" grpId="2"/>
      <p:bldP spid="26" grpId="0"/>
      <p:bldP spid="39" grpId="0"/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27" name="○"/>
          <p:cNvSpPr txBox="1">
            <a:spLocks noChangeArrowheads="1"/>
          </p:cNvSpPr>
          <p:nvPr/>
        </p:nvSpPr>
        <p:spPr bwMode="auto">
          <a:xfrm>
            <a:off x="6465168" y="2204864"/>
            <a:ext cx="2520000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7200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790941" y="337207"/>
            <a:ext cx="720000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4800" dirty="0" smtClean="0"/>
              <a:t>５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8895388" y="1286856"/>
            <a:ext cx="615553" cy="519014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lvl="0"/>
            <a:r>
              <a:rPr lang="ja-JP" altLang="en-US" sz="28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□の中に正しい漢字をいれよう！</a:t>
            </a:r>
            <a:endParaRPr lang="ja-JP" altLang="en-US" sz="28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65883" y="1844824"/>
            <a:ext cx="1231358" cy="322882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583386" y="2033083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敗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65235" y="3617148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破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5" name="グループ化 24"/>
          <p:cNvGrpSpPr/>
          <p:nvPr/>
        </p:nvGrpSpPr>
        <p:grpSpPr>
          <a:xfrm>
            <a:off x="7185248" y="380129"/>
            <a:ext cx="1562164" cy="6084296"/>
            <a:chOff x="7185248" y="380129"/>
            <a:chExt cx="1562164" cy="6084296"/>
          </a:xfrm>
        </p:grpSpPr>
        <p:grpSp>
          <p:nvGrpSpPr>
            <p:cNvPr id="28" name="グループ化 27"/>
            <p:cNvGrpSpPr/>
            <p:nvPr/>
          </p:nvGrpSpPr>
          <p:grpSpPr>
            <a:xfrm>
              <a:off x="7185248" y="380129"/>
              <a:ext cx="1272337" cy="6084296"/>
              <a:chOff x="7354516" y="380129"/>
              <a:chExt cx="1272337" cy="6084296"/>
            </a:xfrm>
          </p:grpSpPr>
          <p:sp>
            <p:nvSpPr>
              <p:cNvPr id="31" name="テキスト ボックス 30"/>
              <p:cNvSpPr txBox="1"/>
              <p:nvPr/>
            </p:nvSpPr>
            <p:spPr>
              <a:xfrm>
                <a:off x="7426524" y="380129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①布が　　　 れる　　　　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32" name="正方形/長方形 31"/>
              <p:cNvSpPr/>
              <p:nvPr/>
            </p:nvSpPr>
            <p:spPr>
              <a:xfrm>
                <a:off x="7354516" y="2948751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9" name="テキスト ボックス 28"/>
            <p:cNvSpPr txBox="1"/>
            <p:nvPr/>
          </p:nvSpPr>
          <p:spPr>
            <a:xfrm>
              <a:off x="8409384" y="3102059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やぶ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grpSp>
        <p:nvGrpSpPr>
          <p:cNvPr id="33" name="グループ化 32"/>
          <p:cNvGrpSpPr/>
          <p:nvPr/>
        </p:nvGrpSpPr>
        <p:grpSpPr>
          <a:xfrm>
            <a:off x="3968695" y="407858"/>
            <a:ext cx="1560369" cy="6084296"/>
            <a:chOff x="3968695" y="407858"/>
            <a:chExt cx="1560369" cy="6084296"/>
          </a:xfrm>
        </p:grpSpPr>
        <p:grpSp>
          <p:nvGrpSpPr>
            <p:cNvPr id="34" name="グループ化 33"/>
            <p:cNvGrpSpPr/>
            <p:nvPr/>
          </p:nvGrpSpPr>
          <p:grpSpPr>
            <a:xfrm>
              <a:off x="3968695" y="407858"/>
              <a:ext cx="1200329" cy="6084296"/>
              <a:chOff x="3968695" y="407858"/>
              <a:chExt cx="1200329" cy="6084296"/>
            </a:xfrm>
          </p:grpSpPr>
          <p:sp>
            <p:nvSpPr>
              <p:cNvPr id="37" name="テキスト ボックス 36"/>
              <p:cNvSpPr txBox="1"/>
              <p:nvPr/>
            </p:nvSpPr>
            <p:spPr>
              <a:xfrm>
                <a:off x="4056618" y="407858"/>
                <a:ext cx="1107996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0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②試合に 　　　 れる</a:t>
                </a:r>
                <a:endParaRPr kumimoji="1" lang="ja-JP" altLang="en-US" sz="60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38" name="正方形/長方形 37"/>
              <p:cNvSpPr/>
              <p:nvPr/>
            </p:nvSpPr>
            <p:spPr>
              <a:xfrm>
                <a:off x="3968695" y="3501008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6" name="テキスト ボックス 35"/>
            <p:cNvSpPr txBox="1"/>
            <p:nvPr/>
          </p:nvSpPr>
          <p:spPr>
            <a:xfrm>
              <a:off x="5191036" y="3645024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やぶ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05" y="2704200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63093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538E-6 2.59259E-6 L 0.67004 -0.0919 " pathEditMode="relative" rAng="0" ptsTypes="AA">
                                      <p:cBhvr>
                                        <p:cTn id="11" dur="2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494" y="-4606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538E-6 -1.85185E-6 L 0.67629 -0.09282 " pathEditMode="relative" rAng="0" ptsTypes="AA">
                                      <p:cBhvr>
                                        <p:cTn id="13" dur="2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814" y="-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750"/>
                            </p:stCondLst>
                            <p:childTnLst>
                              <p:par>
                                <p:cTn id="15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2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○"/>
          <p:cNvSpPr txBox="1">
            <a:spLocks noChangeArrowheads="1"/>
          </p:cNvSpPr>
          <p:nvPr/>
        </p:nvSpPr>
        <p:spPr bwMode="auto">
          <a:xfrm>
            <a:off x="3297096" y="2780928"/>
            <a:ext cx="2520000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7200" dirty="0">
                <a:solidFill>
                  <a:srgbClr val="FF0000"/>
                </a:solidFill>
              </a:rPr>
              <a:t>○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8790941" y="337207"/>
            <a:ext cx="720000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4800" dirty="0" smtClean="0"/>
              <a:t>５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8895388" y="1286856"/>
            <a:ext cx="615553" cy="519014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lvl="0"/>
            <a:r>
              <a:rPr lang="ja-JP" altLang="en-US" sz="28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□の中に正しい漢字をいれよう！</a:t>
            </a:r>
            <a:endParaRPr lang="ja-JP" altLang="en-US" sz="28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65883" y="1844824"/>
            <a:ext cx="1231358" cy="322882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583386" y="2033083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敗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257256" y="3000072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破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8" name="グループ化 27"/>
          <p:cNvGrpSpPr/>
          <p:nvPr/>
        </p:nvGrpSpPr>
        <p:grpSpPr>
          <a:xfrm>
            <a:off x="7185248" y="380129"/>
            <a:ext cx="1562164" cy="6084296"/>
            <a:chOff x="7185248" y="380129"/>
            <a:chExt cx="1562164" cy="6084296"/>
          </a:xfrm>
        </p:grpSpPr>
        <p:grpSp>
          <p:nvGrpSpPr>
            <p:cNvPr id="31" name="グループ化 30"/>
            <p:cNvGrpSpPr/>
            <p:nvPr/>
          </p:nvGrpSpPr>
          <p:grpSpPr>
            <a:xfrm>
              <a:off x="7185248" y="380129"/>
              <a:ext cx="1272337" cy="6084296"/>
              <a:chOff x="7354516" y="380129"/>
              <a:chExt cx="1272337" cy="6084296"/>
            </a:xfrm>
          </p:grpSpPr>
          <p:sp>
            <p:nvSpPr>
              <p:cNvPr id="33" name="テキスト ボックス 32"/>
              <p:cNvSpPr txBox="1"/>
              <p:nvPr/>
            </p:nvSpPr>
            <p:spPr>
              <a:xfrm>
                <a:off x="7426524" y="380129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①布が　　　 れる　　　　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34" name="正方形/長方形 33"/>
              <p:cNvSpPr/>
              <p:nvPr/>
            </p:nvSpPr>
            <p:spPr>
              <a:xfrm>
                <a:off x="7354516" y="2948751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2" name="テキスト ボックス 31"/>
            <p:cNvSpPr txBox="1"/>
            <p:nvPr/>
          </p:nvSpPr>
          <p:spPr>
            <a:xfrm>
              <a:off x="8409384" y="3102059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やぶ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grpSp>
        <p:nvGrpSpPr>
          <p:cNvPr id="36" name="グループ化 35"/>
          <p:cNvGrpSpPr/>
          <p:nvPr/>
        </p:nvGrpSpPr>
        <p:grpSpPr>
          <a:xfrm>
            <a:off x="3968695" y="407858"/>
            <a:ext cx="1560369" cy="6084296"/>
            <a:chOff x="3968695" y="407858"/>
            <a:chExt cx="1560369" cy="6084296"/>
          </a:xfrm>
        </p:grpSpPr>
        <p:grpSp>
          <p:nvGrpSpPr>
            <p:cNvPr id="37" name="グループ化 36"/>
            <p:cNvGrpSpPr/>
            <p:nvPr/>
          </p:nvGrpSpPr>
          <p:grpSpPr>
            <a:xfrm>
              <a:off x="3968695" y="407858"/>
              <a:ext cx="1200329" cy="6084296"/>
              <a:chOff x="3968695" y="407858"/>
              <a:chExt cx="1200329" cy="6084296"/>
            </a:xfrm>
          </p:grpSpPr>
          <p:sp>
            <p:nvSpPr>
              <p:cNvPr id="39" name="テキスト ボックス 38"/>
              <p:cNvSpPr txBox="1"/>
              <p:nvPr/>
            </p:nvSpPr>
            <p:spPr>
              <a:xfrm>
                <a:off x="4056618" y="407858"/>
                <a:ext cx="1107996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0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②試合に 　　　 れる</a:t>
                </a:r>
                <a:endParaRPr kumimoji="1" lang="ja-JP" altLang="en-US" sz="60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40" name="正方形/長方形 39"/>
              <p:cNvSpPr/>
              <p:nvPr/>
            </p:nvSpPr>
            <p:spPr>
              <a:xfrm>
                <a:off x="3968695" y="3524815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8" name="テキスト ボックス 37"/>
            <p:cNvSpPr txBox="1"/>
            <p:nvPr/>
          </p:nvSpPr>
          <p:spPr>
            <a:xfrm>
              <a:off x="5191036" y="3645024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やぶ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05" y="1150998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角丸四角形吹き出し 28"/>
          <p:cNvSpPr/>
          <p:nvPr/>
        </p:nvSpPr>
        <p:spPr>
          <a:xfrm>
            <a:off x="1726831" y="2647094"/>
            <a:ext cx="2336861" cy="1605823"/>
          </a:xfrm>
          <a:prstGeom prst="wedgeRoundRectCallout">
            <a:avLst>
              <a:gd name="adj1" fmla="val 36424"/>
              <a:gd name="adj2" fmla="val 67138"/>
              <a:gd name="adj3" fmla="val 1666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試合に負ける、敗退する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5019865" y="2612358"/>
            <a:ext cx="2336861" cy="1605823"/>
          </a:xfrm>
          <a:prstGeom prst="wedgeRoundRectCallout">
            <a:avLst>
              <a:gd name="adj1" fmla="val 47036"/>
              <a:gd name="adj2" fmla="val 69069"/>
              <a:gd name="adj3" fmla="val 1666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物が壊れる、物事に失敗する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6626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538E-6 1.48148E-6 L 0.34616 0.2224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08" y="1111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6 -4.81481E-6 L 0.34904 0.2238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52" y="11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10" grpId="0" animBg="1"/>
      <p:bldP spid="20" grpId="0"/>
      <p:bldP spid="29" grpId="0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37" name="×"/>
          <p:cNvSpPr txBox="1">
            <a:spLocks noChangeAspect="1" noChangeArrowheads="1"/>
          </p:cNvSpPr>
          <p:nvPr/>
        </p:nvSpPr>
        <p:spPr bwMode="auto">
          <a:xfrm>
            <a:off x="7140134" y="2824515"/>
            <a:ext cx="1439632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7200" dirty="0" smtClean="0">
                <a:solidFill>
                  <a:srgbClr val="FF0000"/>
                </a:solidFill>
              </a:rPr>
              <a:t>×</a:t>
            </a:r>
            <a:endParaRPr lang="en-US" altLang="ja-JP" sz="17200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790941" y="392705"/>
            <a:ext cx="720000" cy="720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4800" dirty="0" smtClean="0"/>
              <a:t>１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8895388" y="1286856"/>
            <a:ext cx="615553" cy="519014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lvl="0"/>
            <a:r>
              <a:rPr lang="ja-JP" altLang="en-US" sz="28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□の中に正しい漢字をいれよう！</a:t>
            </a:r>
            <a:endParaRPr lang="ja-JP" altLang="en-US" sz="28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65883" y="1844824"/>
            <a:ext cx="1231358" cy="322882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7" name="グループ化 16"/>
          <p:cNvGrpSpPr/>
          <p:nvPr/>
        </p:nvGrpSpPr>
        <p:grpSpPr>
          <a:xfrm>
            <a:off x="7257256" y="380129"/>
            <a:ext cx="1584176" cy="6084296"/>
            <a:chOff x="7257256" y="380129"/>
            <a:chExt cx="1584176" cy="6084296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7257256" y="380129"/>
              <a:ext cx="1200329" cy="6084296"/>
              <a:chOff x="7426524" y="380129"/>
              <a:chExt cx="1200329" cy="6084296"/>
            </a:xfrm>
          </p:grpSpPr>
          <p:sp>
            <p:nvSpPr>
              <p:cNvPr id="2" name="テキスト ボックス 1"/>
              <p:cNvSpPr txBox="1"/>
              <p:nvPr/>
            </p:nvSpPr>
            <p:spPr>
              <a:xfrm>
                <a:off x="7426524" y="380129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①部屋が　　　かい</a:t>
                </a:r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　　　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7" name="正方形/長方形 6"/>
              <p:cNvSpPr/>
              <p:nvPr/>
            </p:nvSpPr>
            <p:spPr>
              <a:xfrm>
                <a:off x="7426524" y="3668831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4" name="テキスト ボックス 13"/>
            <p:cNvSpPr txBox="1"/>
            <p:nvPr/>
          </p:nvSpPr>
          <p:spPr>
            <a:xfrm>
              <a:off x="8503404" y="3606115"/>
              <a:ext cx="33802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あたた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2948623" y="407858"/>
            <a:ext cx="2468845" cy="6084296"/>
            <a:chOff x="2948623" y="407858"/>
            <a:chExt cx="2468845" cy="6084296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2948623" y="407858"/>
              <a:ext cx="2215991" cy="6084296"/>
              <a:chOff x="2948623" y="407858"/>
              <a:chExt cx="2215991" cy="6084296"/>
            </a:xfrm>
          </p:grpSpPr>
          <p:sp>
            <p:nvSpPr>
              <p:cNvPr id="21" name="テキスト ボックス 20"/>
              <p:cNvSpPr txBox="1"/>
              <p:nvPr/>
            </p:nvSpPr>
            <p:spPr>
              <a:xfrm>
                <a:off x="2948623" y="407858"/>
                <a:ext cx="2215991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marL="898525" indent="-898525"/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②　　　 かいスープを飲む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24" name="正方形/長方形 23"/>
              <p:cNvSpPr/>
              <p:nvPr/>
            </p:nvSpPr>
            <p:spPr>
              <a:xfrm>
                <a:off x="3889353" y="1436583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0" name="テキスト ボックス 29"/>
            <p:cNvSpPr txBox="1"/>
            <p:nvPr/>
          </p:nvSpPr>
          <p:spPr>
            <a:xfrm>
              <a:off x="5079440" y="1340768"/>
              <a:ext cx="33802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あたた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sp>
        <p:nvSpPr>
          <p:cNvPr id="20" name="正方形/長方形 19"/>
          <p:cNvSpPr/>
          <p:nvPr/>
        </p:nvSpPr>
        <p:spPr>
          <a:xfrm>
            <a:off x="583385" y="2033083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温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65234" y="3617148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暖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588648" y="2032972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温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40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51658" y="5230995"/>
            <a:ext cx="1644204" cy="1233153"/>
          </a:xfrm>
          <a:prstGeom prst="rect">
            <a:avLst/>
          </a:prstGeom>
        </p:spPr>
      </p:pic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41" y="1096218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5575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8" dur="1" fill="hold"/>
                                        <p:tgtEl>
                                          <p:spTgt spid="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000"/>
                            </p:stCondLst>
                            <p:childTnLst>
                              <p:par>
                                <p:cTn id="2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8205E-6 1.85185E-6 L 0.68366 0.2518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183" y="12593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6 -4.81481E-6 L 0.68077 0.2465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38" y="12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0"/>
                            </p:stCondLst>
                            <p:childTnLst>
                              <p:par>
                                <p:cTn id="30" presetID="2" presetClass="exit" presetSubtype="9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クイズ不正解.wav"/>
                                        </p:tgtEl>
                                      </p:cMediaNode>
                                    </p:audio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47" fill="hold" display="0">
                  <p:stCondLst>
                    <p:cond delay="indefinite"/>
                  </p:stCondLst>
                </p:cTn>
                <p:tgtEl>
                  <p:spTgt spid="40"/>
                </p:tgtEl>
              </p:cMediaNode>
            </p:video>
          </p:childTnLst>
        </p:cTn>
      </p:par>
    </p:tnLst>
    <p:bldLst>
      <p:bldP spid="37" grpId="0"/>
      <p:bldP spid="10" grpId="0" animBg="1"/>
      <p:bldP spid="20" grpId="1"/>
      <p:bldP spid="20" grpId="2"/>
      <p:bldP spid="20" grpId="3"/>
      <p:bldP spid="26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27" name="○"/>
          <p:cNvSpPr txBox="1">
            <a:spLocks noChangeArrowheads="1"/>
          </p:cNvSpPr>
          <p:nvPr/>
        </p:nvSpPr>
        <p:spPr bwMode="auto">
          <a:xfrm>
            <a:off x="6597420" y="2924944"/>
            <a:ext cx="2520000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7200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790941" y="392705"/>
            <a:ext cx="720000" cy="720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4800" dirty="0" smtClean="0"/>
              <a:t>１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8895388" y="1286856"/>
            <a:ext cx="615553" cy="519014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lvl="0"/>
            <a:r>
              <a:rPr lang="ja-JP" altLang="en-US" sz="28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□の中に正しい漢字をいれよう！</a:t>
            </a:r>
            <a:endParaRPr lang="ja-JP" altLang="en-US" sz="28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65883" y="1844824"/>
            <a:ext cx="1231358" cy="322882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583386" y="2033083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温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65234" y="3617148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暖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7257256" y="380129"/>
            <a:ext cx="1584176" cy="6084296"/>
            <a:chOff x="7257256" y="380129"/>
            <a:chExt cx="1584176" cy="6084296"/>
          </a:xfrm>
        </p:grpSpPr>
        <p:grpSp>
          <p:nvGrpSpPr>
            <p:cNvPr id="23" name="グループ化 22"/>
            <p:cNvGrpSpPr/>
            <p:nvPr/>
          </p:nvGrpSpPr>
          <p:grpSpPr>
            <a:xfrm>
              <a:off x="7257256" y="380129"/>
              <a:ext cx="1200329" cy="6084296"/>
              <a:chOff x="7426524" y="380129"/>
              <a:chExt cx="1200329" cy="6084296"/>
            </a:xfrm>
          </p:grpSpPr>
          <p:sp>
            <p:nvSpPr>
              <p:cNvPr id="30" name="テキスト ボックス 29"/>
              <p:cNvSpPr txBox="1"/>
              <p:nvPr/>
            </p:nvSpPr>
            <p:spPr>
              <a:xfrm>
                <a:off x="7426524" y="380129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①部屋が　　　かい</a:t>
                </a:r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　　　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39" name="正方形/長方形 38"/>
              <p:cNvSpPr/>
              <p:nvPr/>
            </p:nvSpPr>
            <p:spPr>
              <a:xfrm>
                <a:off x="7426524" y="3668831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4" name="テキスト ボックス 23"/>
            <p:cNvSpPr txBox="1"/>
            <p:nvPr/>
          </p:nvSpPr>
          <p:spPr>
            <a:xfrm>
              <a:off x="8503404" y="3606115"/>
              <a:ext cx="33802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あたた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grpSp>
        <p:nvGrpSpPr>
          <p:cNvPr id="40" name="グループ化 39"/>
          <p:cNvGrpSpPr/>
          <p:nvPr/>
        </p:nvGrpSpPr>
        <p:grpSpPr>
          <a:xfrm>
            <a:off x="2948623" y="407858"/>
            <a:ext cx="2468845" cy="6084296"/>
            <a:chOff x="2948623" y="407858"/>
            <a:chExt cx="2468845" cy="6084296"/>
          </a:xfrm>
        </p:grpSpPr>
        <p:grpSp>
          <p:nvGrpSpPr>
            <p:cNvPr id="41" name="グループ化 40"/>
            <p:cNvGrpSpPr/>
            <p:nvPr/>
          </p:nvGrpSpPr>
          <p:grpSpPr>
            <a:xfrm>
              <a:off x="2948623" y="407858"/>
              <a:ext cx="2215991" cy="6084296"/>
              <a:chOff x="2948623" y="407858"/>
              <a:chExt cx="2215991" cy="6084296"/>
            </a:xfrm>
          </p:grpSpPr>
          <p:sp>
            <p:nvSpPr>
              <p:cNvPr id="43" name="テキスト ボックス 42"/>
              <p:cNvSpPr txBox="1"/>
              <p:nvPr/>
            </p:nvSpPr>
            <p:spPr>
              <a:xfrm>
                <a:off x="2948623" y="407858"/>
                <a:ext cx="2215991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marL="898525" indent="-898525"/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②　　　 かいスープを飲む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44" name="正方形/長方形 43"/>
              <p:cNvSpPr/>
              <p:nvPr/>
            </p:nvSpPr>
            <p:spPr>
              <a:xfrm>
                <a:off x="3889353" y="1436583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2" name="テキスト ボックス 41"/>
            <p:cNvSpPr txBox="1"/>
            <p:nvPr/>
          </p:nvSpPr>
          <p:spPr>
            <a:xfrm>
              <a:off x="5079440" y="1340768"/>
              <a:ext cx="33802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あたた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05" y="2704200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16450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538E-6 2.59259E-6 L 0.68158 0.01574 " pathEditMode="relative" rAng="0" ptsTypes="AA">
                                      <p:cBhvr>
                                        <p:cTn id="11" dur="2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71" y="787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538E-6 -1.85185E-6 L 0.68414 0.01343 " pathEditMode="relative" rAng="0" ptsTypes="AA">
                                      <p:cBhvr>
                                        <p:cTn id="13" dur="2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199" y="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750"/>
                            </p:stCondLst>
                            <p:childTnLst>
                              <p:par>
                                <p:cTn id="15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2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クイズ正解.wav"/>
                                        </p:tgtEl>
                                      </p:cMediaNode>
                                    </p:audio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○"/>
          <p:cNvSpPr txBox="1">
            <a:spLocks noChangeArrowheads="1"/>
          </p:cNvSpPr>
          <p:nvPr/>
        </p:nvSpPr>
        <p:spPr bwMode="auto">
          <a:xfrm>
            <a:off x="3229517" y="692696"/>
            <a:ext cx="2520000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7200" dirty="0">
                <a:solidFill>
                  <a:srgbClr val="FF0000"/>
                </a:solidFill>
              </a:rPr>
              <a:t>○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8790941" y="392705"/>
            <a:ext cx="720000" cy="720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4800" dirty="0" smtClean="0"/>
              <a:t>１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8895388" y="1286856"/>
            <a:ext cx="615553" cy="519014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lvl="0"/>
            <a:r>
              <a:rPr lang="ja-JP" altLang="en-US" sz="28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□の中に正しい漢字をいれよう！</a:t>
            </a:r>
            <a:endParaRPr lang="ja-JP" altLang="en-US" sz="28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65883" y="1844824"/>
            <a:ext cx="1231358" cy="322882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583386" y="2033083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温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278138" y="3668831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暖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9" name="角丸四角形吹き出し 28"/>
          <p:cNvSpPr/>
          <p:nvPr/>
        </p:nvSpPr>
        <p:spPr>
          <a:xfrm>
            <a:off x="1726236" y="3881928"/>
            <a:ext cx="2336861" cy="1868069"/>
          </a:xfrm>
          <a:prstGeom prst="wedgeRoundRectCallout">
            <a:avLst>
              <a:gd name="adj1" fmla="val 47699"/>
              <a:gd name="adj2" fmla="val -63155"/>
              <a:gd name="adj3" fmla="val 1666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手や舌などの体の部分や心で感じるとき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05" y="1150998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" name="グループ化 23"/>
          <p:cNvGrpSpPr/>
          <p:nvPr/>
        </p:nvGrpSpPr>
        <p:grpSpPr>
          <a:xfrm>
            <a:off x="7257256" y="380129"/>
            <a:ext cx="1584176" cy="6084296"/>
            <a:chOff x="7257256" y="380129"/>
            <a:chExt cx="1584176" cy="6084296"/>
          </a:xfrm>
        </p:grpSpPr>
        <p:grpSp>
          <p:nvGrpSpPr>
            <p:cNvPr id="25" name="グループ化 24"/>
            <p:cNvGrpSpPr/>
            <p:nvPr/>
          </p:nvGrpSpPr>
          <p:grpSpPr>
            <a:xfrm>
              <a:off x="7257256" y="380129"/>
              <a:ext cx="1200329" cy="6084296"/>
              <a:chOff x="7426524" y="380129"/>
              <a:chExt cx="1200329" cy="6084296"/>
            </a:xfrm>
          </p:grpSpPr>
          <p:sp>
            <p:nvSpPr>
              <p:cNvPr id="41" name="テキスト ボックス 40"/>
              <p:cNvSpPr txBox="1"/>
              <p:nvPr/>
            </p:nvSpPr>
            <p:spPr>
              <a:xfrm>
                <a:off x="7426524" y="380129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①部屋が　　　かい</a:t>
                </a:r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　　　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42" name="正方形/長方形 41"/>
              <p:cNvSpPr/>
              <p:nvPr/>
            </p:nvSpPr>
            <p:spPr>
              <a:xfrm>
                <a:off x="7426524" y="3668831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0" name="テキスト ボックス 29"/>
            <p:cNvSpPr txBox="1"/>
            <p:nvPr/>
          </p:nvSpPr>
          <p:spPr>
            <a:xfrm>
              <a:off x="8503404" y="3606115"/>
              <a:ext cx="33802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あたた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grpSp>
        <p:nvGrpSpPr>
          <p:cNvPr id="43" name="グループ化 42"/>
          <p:cNvGrpSpPr/>
          <p:nvPr/>
        </p:nvGrpSpPr>
        <p:grpSpPr>
          <a:xfrm>
            <a:off x="2948623" y="407858"/>
            <a:ext cx="2468845" cy="6084296"/>
            <a:chOff x="2948623" y="407858"/>
            <a:chExt cx="2468845" cy="6084296"/>
          </a:xfrm>
        </p:grpSpPr>
        <p:grpSp>
          <p:nvGrpSpPr>
            <p:cNvPr id="44" name="グループ化 43"/>
            <p:cNvGrpSpPr/>
            <p:nvPr/>
          </p:nvGrpSpPr>
          <p:grpSpPr>
            <a:xfrm>
              <a:off x="2948623" y="407858"/>
              <a:ext cx="2215991" cy="6084296"/>
              <a:chOff x="2948623" y="407858"/>
              <a:chExt cx="2215991" cy="6084296"/>
            </a:xfrm>
          </p:grpSpPr>
          <p:sp>
            <p:nvSpPr>
              <p:cNvPr id="46" name="テキスト ボックス 45"/>
              <p:cNvSpPr txBox="1"/>
              <p:nvPr/>
            </p:nvSpPr>
            <p:spPr>
              <a:xfrm>
                <a:off x="2948623" y="407858"/>
                <a:ext cx="2215991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marL="898525" indent="-898525"/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②　　　 かいスープを飲む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47" name="正方形/長方形 46"/>
              <p:cNvSpPr/>
              <p:nvPr/>
            </p:nvSpPr>
            <p:spPr>
              <a:xfrm>
                <a:off x="3889353" y="1436583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5" name="テキスト ボックス 44"/>
            <p:cNvSpPr txBox="1"/>
            <p:nvPr/>
          </p:nvSpPr>
          <p:spPr>
            <a:xfrm>
              <a:off x="5079440" y="1340768"/>
              <a:ext cx="33802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あたた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sp>
        <p:nvSpPr>
          <p:cNvPr id="23" name="角丸四角形吹き出し 22"/>
          <p:cNvSpPr/>
          <p:nvPr/>
        </p:nvSpPr>
        <p:spPr>
          <a:xfrm>
            <a:off x="4987309" y="3912088"/>
            <a:ext cx="2215992" cy="1605823"/>
          </a:xfrm>
          <a:prstGeom prst="wedgeRoundRectCallout">
            <a:avLst>
              <a:gd name="adj1" fmla="val 57418"/>
              <a:gd name="adj2" fmla="val 31428"/>
              <a:gd name="adj3" fmla="val 1666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体全体で感じることや気温を表す時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9188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538E-6 1.48148E-6 L 0.34456 -0.079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28" y="-398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6 -4.81481E-6 L 0.34182 -0.080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83" y="-4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クイズ正解.wav"/>
                                        </p:tgtEl>
                                      </p:cMediaNode>
                                    </p:audio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10" grpId="0" animBg="1"/>
      <p:bldP spid="20" grpId="0"/>
      <p:bldP spid="29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37" name="×"/>
          <p:cNvSpPr txBox="1">
            <a:spLocks noChangeAspect="1" noChangeArrowheads="1"/>
          </p:cNvSpPr>
          <p:nvPr/>
        </p:nvSpPr>
        <p:spPr bwMode="auto">
          <a:xfrm>
            <a:off x="7140134" y="2778021"/>
            <a:ext cx="1439632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7200" dirty="0" smtClean="0">
                <a:solidFill>
                  <a:srgbClr val="FF0000"/>
                </a:solidFill>
              </a:rPr>
              <a:t>×</a:t>
            </a:r>
            <a:endParaRPr lang="en-US" altLang="ja-JP" sz="17200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790941" y="337207"/>
            <a:ext cx="720000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4800" dirty="0" smtClean="0"/>
              <a:t>２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8895388" y="1286856"/>
            <a:ext cx="615553" cy="519014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lvl="0"/>
            <a:r>
              <a:rPr lang="ja-JP" altLang="en-US" sz="28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□の中に正しい漢字をいれよう！</a:t>
            </a:r>
            <a:endParaRPr lang="ja-JP" altLang="en-US" sz="28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65883" y="1844824"/>
            <a:ext cx="1231358" cy="322882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7" name="グループ化 16"/>
          <p:cNvGrpSpPr/>
          <p:nvPr/>
        </p:nvGrpSpPr>
        <p:grpSpPr>
          <a:xfrm>
            <a:off x="7257256" y="380129"/>
            <a:ext cx="1562164" cy="6084296"/>
            <a:chOff x="7257256" y="380129"/>
            <a:chExt cx="1562164" cy="6084296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7257256" y="380129"/>
              <a:ext cx="1200329" cy="6084296"/>
              <a:chOff x="7426524" y="380129"/>
              <a:chExt cx="1200329" cy="6084296"/>
            </a:xfrm>
          </p:grpSpPr>
          <p:sp>
            <p:nvSpPr>
              <p:cNvPr id="2" name="テキスト ボックス 1"/>
              <p:cNvSpPr txBox="1"/>
              <p:nvPr/>
            </p:nvSpPr>
            <p:spPr>
              <a:xfrm>
                <a:off x="7426524" y="380129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①災害に　　　える</a:t>
                </a:r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　　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7" name="正方形/長方形 6"/>
              <p:cNvSpPr/>
              <p:nvPr/>
            </p:nvSpPr>
            <p:spPr>
              <a:xfrm>
                <a:off x="7426524" y="3596823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4" name="テキスト ボックス 13"/>
            <p:cNvSpPr txBox="1"/>
            <p:nvPr/>
          </p:nvSpPr>
          <p:spPr>
            <a:xfrm>
              <a:off x="8481392" y="3789040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そな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2717423" y="422566"/>
            <a:ext cx="3231654" cy="6084296"/>
            <a:chOff x="2717423" y="422566"/>
            <a:chExt cx="3231654" cy="6084296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2717423" y="422566"/>
              <a:ext cx="3231654" cy="6084296"/>
              <a:chOff x="2717423" y="422566"/>
              <a:chExt cx="3231654" cy="6084296"/>
            </a:xfrm>
          </p:grpSpPr>
          <p:sp>
            <p:nvSpPr>
              <p:cNvPr id="21" name="テキスト ボックス 20"/>
              <p:cNvSpPr txBox="1"/>
              <p:nvPr/>
            </p:nvSpPr>
            <p:spPr>
              <a:xfrm>
                <a:off x="2717423" y="422566"/>
                <a:ext cx="3231654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②お墓に花を　　　　</a:t>
                </a:r>
                <a:endParaRPr kumimoji="1" lang="en-US" altLang="ja-JP" sz="66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　　　　　える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24" name="正方形/長方形 23"/>
              <p:cNvSpPr/>
              <p:nvPr/>
            </p:nvSpPr>
            <p:spPr>
              <a:xfrm>
                <a:off x="2717423" y="1432917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0" name="テキスト ボックス 29"/>
            <p:cNvSpPr txBox="1"/>
            <p:nvPr/>
          </p:nvSpPr>
          <p:spPr>
            <a:xfrm>
              <a:off x="3876648" y="1617584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そな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sp>
        <p:nvSpPr>
          <p:cNvPr id="20" name="正方形/長方形 19"/>
          <p:cNvSpPr/>
          <p:nvPr/>
        </p:nvSpPr>
        <p:spPr>
          <a:xfrm>
            <a:off x="583385" y="2033083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供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65234" y="3617148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備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9" name="正方形/長方形 38" hidden="1"/>
          <p:cNvSpPr/>
          <p:nvPr/>
        </p:nvSpPr>
        <p:spPr>
          <a:xfrm>
            <a:off x="588648" y="2032972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修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40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51658" y="5230995"/>
            <a:ext cx="1644204" cy="1233153"/>
          </a:xfrm>
          <a:prstGeom prst="rect">
            <a:avLst/>
          </a:prstGeom>
        </p:spPr>
      </p:pic>
      <p:sp>
        <p:nvSpPr>
          <p:cNvPr id="25" name="正方形/長方形 24"/>
          <p:cNvSpPr/>
          <p:nvPr/>
        </p:nvSpPr>
        <p:spPr>
          <a:xfrm>
            <a:off x="583386" y="2033083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供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41" y="1096218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35403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8" dur="1" fill="hold"/>
                                        <p:tgtEl>
                                          <p:spTgt spid="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000"/>
                            </p:stCondLst>
                            <p:childTnLst>
                              <p:par>
                                <p:cTn id="2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8205E-6 1.85185E-6 L 0.67644 0.2344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814" y="11713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6 -4.81481E-6 L 0.68237 0.23288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119" y="11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0"/>
                            </p:stCondLst>
                            <p:childTnLst>
                              <p:par>
                                <p:cTn id="30" presetID="2" presetClass="exit" presetSubtype="9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0" fill="hold" display="0">
                  <p:stCondLst>
                    <p:cond delay="indefinite"/>
                  </p:stCondLst>
                </p:cTn>
                <p:tgtEl>
                  <p:spTgt spid="40"/>
                </p:tgtEl>
              </p:cMediaNode>
            </p:video>
          </p:childTnLst>
        </p:cTn>
      </p:par>
    </p:tnLst>
    <p:bldLst>
      <p:bldP spid="37" grpId="0"/>
      <p:bldP spid="10" grpId="0" animBg="1"/>
      <p:bldP spid="20" grpId="0"/>
      <p:bldP spid="20" grpId="1"/>
      <p:bldP spid="20" grpId="2"/>
      <p:bldP spid="26" grpId="0"/>
      <p:bldP spid="39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27" name="○"/>
          <p:cNvSpPr txBox="1">
            <a:spLocks noChangeArrowheads="1"/>
          </p:cNvSpPr>
          <p:nvPr/>
        </p:nvSpPr>
        <p:spPr bwMode="auto">
          <a:xfrm>
            <a:off x="6597420" y="2853216"/>
            <a:ext cx="2520000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7200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790941" y="337207"/>
            <a:ext cx="720000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4800" dirty="0" smtClean="0"/>
              <a:t>２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8895388" y="1286856"/>
            <a:ext cx="615553" cy="519014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lvl="0"/>
            <a:r>
              <a:rPr lang="ja-JP" altLang="en-US" sz="28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□の中に正しい漢字をいれよう！</a:t>
            </a:r>
            <a:endParaRPr lang="ja-JP" altLang="en-US" sz="28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65883" y="1844824"/>
            <a:ext cx="1231358" cy="322882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583386" y="2033083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供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65234" y="3617148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備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7257256" y="380129"/>
            <a:ext cx="1562164" cy="6084296"/>
            <a:chOff x="7257256" y="380129"/>
            <a:chExt cx="1562164" cy="6084296"/>
          </a:xfrm>
        </p:grpSpPr>
        <p:grpSp>
          <p:nvGrpSpPr>
            <p:cNvPr id="23" name="グループ化 22"/>
            <p:cNvGrpSpPr/>
            <p:nvPr/>
          </p:nvGrpSpPr>
          <p:grpSpPr>
            <a:xfrm>
              <a:off x="7257256" y="380129"/>
              <a:ext cx="1200329" cy="6084296"/>
              <a:chOff x="7426524" y="380129"/>
              <a:chExt cx="1200329" cy="6084296"/>
            </a:xfrm>
          </p:grpSpPr>
          <p:sp>
            <p:nvSpPr>
              <p:cNvPr id="30" name="テキスト ボックス 29"/>
              <p:cNvSpPr txBox="1"/>
              <p:nvPr/>
            </p:nvSpPr>
            <p:spPr>
              <a:xfrm>
                <a:off x="7426524" y="380129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①災害に　　　える</a:t>
                </a:r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　　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39" name="正方形/長方形 38"/>
              <p:cNvSpPr/>
              <p:nvPr/>
            </p:nvSpPr>
            <p:spPr>
              <a:xfrm>
                <a:off x="7426524" y="3596823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4" name="テキスト ボックス 23"/>
            <p:cNvSpPr txBox="1"/>
            <p:nvPr/>
          </p:nvSpPr>
          <p:spPr>
            <a:xfrm>
              <a:off x="8481392" y="3789040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そな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grpSp>
        <p:nvGrpSpPr>
          <p:cNvPr id="40" name="グループ化 39"/>
          <p:cNvGrpSpPr/>
          <p:nvPr/>
        </p:nvGrpSpPr>
        <p:grpSpPr>
          <a:xfrm>
            <a:off x="2717423" y="422566"/>
            <a:ext cx="3231654" cy="6084296"/>
            <a:chOff x="2717423" y="422566"/>
            <a:chExt cx="3231654" cy="6084296"/>
          </a:xfrm>
        </p:grpSpPr>
        <p:grpSp>
          <p:nvGrpSpPr>
            <p:cNvPr id="41" name="グループ化 40"/>
            <p:cNvGrpSpPr/>
            <p:nvPr/>
          </p:nvGrpSpPr>
          <p:grpSpPr>
            <a:xfrm>
              <a:off x="2717423" y="422566"/>
              <a:ext cx="3231654" cy="6084296"/>
              <a:chOff x="2717423" y="422566"/>
              <a:chExt cx="3231654" cy="6084296"/>
            </a:xfrm>
          </p:grpSpPr>
          <p:sp>
            <p:nvSpPr>
              <p:cNvPr id="43" name="テキスト ボックス 42"/>
              <p:cNvSpPr txBox="1"/>
              <p:nvPr/>
            </p:nvSpPr>
            <p:spPr>
              <a:xfrm>
                <a:off x="2717423" y="422566"/>
                <a:ext cx="3231654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②お墓に花を　　　　</a:t>
                </a:r>
                <a:endParaRPr kumimoji="1" lang="en-US" altLang="ja-JP" sz="66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　　　　　える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44" name="正方形/長方形 43"/>
              <p:cNvSpPr/>
              <p:nvPr/>
            </p:nvSpPr>
            <p:spPr>
              <a:xfrm>
                <a:off x="2717423" y="1432917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2" name="テキスト ボックス 41"/>
            <p:cNvSpPr txBox="1"/>
            <p:nvPr/>
          </p:nvSpPr>
          <p:spPr>
            <a:xfrm>
              <a:off x="3876648" y="1617584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そな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05" y="2704200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27336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538E-6 2.59259E-6 L 0.68158 0.00555 " pathEditMode="relative" rAng="0" ptsTypes="AA">
                                      <p:cBhvr>
                                        <p:cTn id="11" dur="2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71" y="278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538E-6 -1.85185E-6 L 0.68414 0.00648 " pathEditMode="relative" rAng="0" ptsTypes="AA">
                                      <p:cBhvr>
                                        <p:cTn id="13" dur="2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199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750"/>
                            </p:stCondLst>
                            <p:childTnLst>
                              <p:par>
                                <p:cTn id="15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2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○"/>
          <p:cNvSpPr txBox="1">
            <a:spLocks noChangeArrowheads="1"/>
          </p:cNvSpPr>
          <p:nvPr/>
        </p:nvSpPr>
        <p:spPr bwMode="auto">
          <a:xfrm>
            <a:off x="2039046" y="752705"/>
            <a:ext cx="2520000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7200" dirty="0">
                <a:solidFill>
                  <a:srgbClr val="FF0000"/>
                </a:solidFill>
              </a:rPr>
              <a:t>○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8790941" y="337207"/>
            <a:ext cx="720000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4800" dirty="0" smtClean="0"/>
              <a:t>２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8895388" y="1286856"/>
            <a:ext cx="615553" cy="519014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lvl="0"/>
            <a:r>
              <a:rPr lang="ja-JP" altLang="en-US" sz="28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□の中に正しい漢字をいれよう！</a:t>
            </a:r>
            <a:endParaRPr lang="ja-JP" altLang="en-US" sz="28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65883" y="1844824"/>
            <a:ext cx="1231358" cy="322882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583386" y="2033083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供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334608" y="3627819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備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7257256" y="380129"/>
            <a:ext cx="1562164" cy="6084296"/>
            <a:chOff x="7257256" y="380129"/>
            <a:chExt cx="1562164" cy="6084296"/>
          </a:xfrm>
        </p:grpSpPr>
        <p:grpSp>
          <p:nvGrpSpPr>
            <p:cNvPr id="25" name="グループ化 24"/>
            <p:cNvGrpSpPr/>
            <p:nvPr/>
          </p:nvGrpSpPr>
          <p:grpSpPr>
            <a:xfrm>
              <a:off x="7257256" y="380129"/>
              <a:ext cx="1200329" cy="6084296"/>
              <a:chOff x="7426524" y="380129"/>
              <a:chExt cx="1200329" cy="6084296"/>
            </a:xfrm>
          </p:grpSpPr>
          <p:sp>
            <p:nvSpPr>
              <p:cNvPr id="41" name="テキスト ボックス 40"/>
              <p:cNvSpPr txBox="1"/>
              <p:nvPr/>
            </p:nvSpPr>
            <p:spPr>
              <a:xfrm>
                <a:off x="7426524" y="380129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①災害に　　　える</a:t>
                </a:r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　　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42" name="正方形/長方形 41"/>
              <p:cNvSpPr/>
              <p:nvPr/>
            </p:nvSpPr>
            <p:spPr>
              <a:xfrm>
                <a:off x="7426524" y="3596823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0" name="テキスト ボックス 29"/>
            <p:cNvSpPr txBox="1"/>
            <p:nvPr/>
          </p:nvSpPr>
          <p:spPr>
            <a:xfrm>
              <a:off x="8481392" y="3789040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そな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grpSp>
        <p:nvGrpSpPr>
          <p:cNvPr id="43" name="グループ化 42"/>
          <p:cNvGrpSpPr/>
          <p:nvPr/>
        </p:nvGrpSpPr>
        <p:grpSpPr>
          <a:xfrm>
            <a:off x="2717423" y="422566"/>
            <a:ext cx="3231654" cy="6084296"/>
            <a:chOff x="2717423" y="422566"/>
            <a:chExt cx="3231654" cy="6084296"/>
          </a:xfrm>
        </p:grpSpPr>
        <p:grpSp>
          <p:nvGrpSpPr>
            <p:cNvPr id="44" name="グループ化 43"/>
            <p:cNvGrpSpPr/>
            <p:nvPr/>
          </p:nvGrpSpPr>
          <p:grpSpPr>
            <a:xfrm>
              <a:off x="2717423" y="422566"/>
              <a:ext cx="3231654" cy="6084296"/>
              <a:chOff x="2717423" y="422566"/>
              <a:chExt cx="3231654" cy="6084296"/>
            </a:xfrm>
          </p:grpSpPr>
          <p:sp>
            <p:nvSpPr>
              <p:cNvPr id="46" name="テキスト ボックス 45"/>
              <p:cNvSpPr txBox="1"/>
              <p:nvPr/>
            </p:nvSpPr>
            <p:spPr>
              <a:xfrm>
                <a:off x="2717423" y="422566"/>
                <a:ext cx="3231654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②お墓に花を　　　　</a:t>
                </a:r>
                <a:endParaRPr kumimoji="1" lang="en-US" altLang="ja-JP" sz="66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　　　　　える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47" name="正方形/長方形 46"/>
              <p:cNvSpPr/>
              <p:nvPr/>
            </p:nvSpPr>
            <p:spPr>
              <a:xfrm>
                <a:off x="2717423" y="1432917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5" name="テキスト ボックス 44"/>
            <p:cNvSpPr txBox="1"/>
            <p:nvPr/>
          </p:nvSpPr>
          <p:spPr>
            <a:xfrm>
              <a:off x="3876648" y="1617584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そな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sp>
        <p:nvSpPr>
          <p:cNvPr id="23" name="角丸四角形吹き出し 22"/>
          <p:cNvSpPr/>
          <p:nvPr/>
        </p:nvSpPr>
        <p:spPr>
          <a:xfrm>
            <a:off x="4983231" y="4703497"/>
            <a:ext cx="2167601" cy="1605823"/>
          </a:xfrm>
          <a:prstGeom prst="wedgeRoundRectCallout">
            <a:avLst>
              <a:gd name="adj1" fmla="val 47036"/>
              <a:gd name="adj2" fmla="val -66049"/>
              <a:gd name="adj3" fmla="val 1666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用意する、前もって準備する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29" name="角丸四角形吹き出し 28"/>
          <p:cNvSpPr/>
          <p:nvPr/>
        </p:nvSpPr>
        <p:spPr>
          <a:xfrm>
            <a:off x="1778137" y="4417857"/>
            <a:ext cx="2336861" cy="1891463"/>
          </a:xfrm>
          <a:prstGeom prst="wedgeRoundRectCallout">
            <a:avLst>
              <a:gd name="adj1" fmla="val -8674"/>
              <a:gd name="adj2" fmla="val -64783"/>
              <a:gd name="adj3" fmla="val 1666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神仏などに何かを用意して</a:t>
            </a:r>
            <a:r>
              <a:rPr kumimoji="1" lang="ja-JP" altLang="en-US" sz="2800" dirty="0" err="1" smtClean="0">
                <a:solidFill>
                  <a:sysClr val="windowText" lastClr="000000"/>
                </a:solidFill>
              </a:rPr>
              <a:t>差し上げるの</a:t>
            </a:r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意味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05" y="1150998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29028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538E-6 1.48148E-6 L 0.21747 -0.079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65" y="-398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6 -4.81481E-6 L 0.22227 -0.0768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06" y="-3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10" grpId="0" animBg="1"/>
      <p:bldP spid="20" grpId="0"/>
      <p:bldP spid="23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37" name="×"/>
          <p:cNvSpPr txBox="1">
            <a:spLocks noChangeAspect="1" noChangeArrowheads="1"/>
          </p:cNvSpPr>
          <p:nvPr/>
        </p:nvSpPr>
        <p:spPr bwMode="auto">
          <a:xfrm>
            <a:off x="5441317" y="407858"/>
            <a:ext cx="1439632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7200" dirty="0" smtClean="0">
                <a:solidFill>
                  <a:srgbClr val="FF0000"/>
                </a:solidFill>
              </a:rPr>
              <a:t>×</a:t>
            </a:r>
            <a:endParaRPr lang="en-US" altLang="ja-JP" sz="17200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790941" y="337207"/>
            <a:ext cx="720000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4800" dirty="0" smtClean="0"/>
              <a:t>３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8895388" y="1286856"/>
            <a:ext cx="615553" cy="519014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lvl="0"/>
            <a:r>
              <a:rPr lang="ja-JP" altLang="en-US" sz="28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□の中に正しい漢字をいれよう！</a:t>
            </a:r>
            <a:endParaRPr lang="ja-JP" altLang="en-US" sz="28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65883" y="1844824"/>
            <a:ext cx="1231358" cy="322882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7" name="グループ化 16"/>
          <p:cNvGrpSpPr/>
          <p:nvPr/>
        </p:nvGrpSpPr>
        <p:grpSpPr>
          <a:xfrm>
            <a:off x="5225931" y="380129"/>
            <a:ext cx="3231654" cy="6084296"/>
            <a:chOff x="5225931" y="380129"/>
            <a:chExt cx="3231654" cy="6084296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5225931" y="380129"/>
              <a:ext cx="3231654" cy="6084296"/>
              <a:chOff x="5395199" y="380129"/>
              <a:chExt cx="3231654" cy="6084296"/>
            </a:xfrm>
          </p:grpSpPr>
          <p:sp>
            <p:nvSpPr>
              <p:cNvPr id="2" name="テキスト ボックス 1"/>
              <p:cNvSpPr txBox="1"/>
              <p:nvPr/>
            </p:nvSpPr>
            <p:spPr>
              <a:xfrm>
                <a:off x="5395199" y="380129"/>
                <a:ext cx="3231654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①黒板の字を</a:t>
                </a:r>
                <a:endParaRPr kumimoji="1" lang="en-US" altLang="ja-JP" sz="66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  <a:p>
                <a:pPr indent="898525">
                  <a:lnSpc>
                    <a:spcPct val="200000"/>
                  </a:lnSpc>
                </a:pPr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　　す</a:t>
                </a:r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　　　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7" name="正方形/長方形 6"/>
              <p:cNvSpPr/>
              <p:nvPr/>
            </p:nvSpPr>
            <p:spPr>
              <a:xfrm>
                <a:off x="5698332" y="1268760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4" name="テキスト ボックス 13"/>
            <p:cNvSpPr txBox="1"/>
            <p:nvPr/>
          </p:nvSpPr>
          <p:spPr>
            <a:xfrm>
              <a:off x="6753200" y="1484784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うつ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1932960" y="407858"/>
            <a:ext cx="3231654" cy="6084296"/>
            <a:chOff x="1932960" y="407858"/>
            <a:chExt cx="3231654" cy="6084296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1932960" y="407858"/>
              <a:ext cx="3231654" cy="6084296"/>
              <a:chOff x="1932960" y="407858"/>
              <a:chExt cx="3231654" cy="6084296"/>
            </a:xfrm>
          </p:grpSpPr>
          <p:sp>
            <p:nvSpPr>
              <p:cNvPr id="21" name="テキスト ボックス 20"/>
              <p:cNvSpPr txBox="1"/>
              <p:nvPr/>
            </p:nvSpPr>
            <p:spPr>
              <a:xfrm>
                <a:off x="1932960" y="407858"/>
                <a:ext cx="3231654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②鏡に姿を</a:t>
                </a:r>
                <a:endParaRPr kumimoji="1" lang="en-US" altLang="ja-JP" sz="66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  <a:p>
                <a:pPr indent="898525">
                  <a:lnSpc>
                    <a:spcPct val="200000"/>
                  </a:lnSpc>
                </a:pPr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　　す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24" name="正方形/長方形 23"/>
              <p:cNvSpPr/>
              <p:nvPr/>
            </p:nvSpPr>
            <p:spPr>
              <a:xfrm>
                <a:off x="2240503" y="1300117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0" name="テキスト ボックス 29"/>
            <p:cNvSpPr txBox="1"/>
            <p:nvPr/>
          </p:nvSpPr>
          <p:spPr>
            <a:xfrm>
              <a:off x="3438496" y="1445875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うつ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sp>
        <p:nvSpPr>
          <p:cNvPr id="20" name="正方形/長方形 19"/>
          <p:cNvSpPr/>
          <p:nvPr/>
        </p:nvSpPr>
        <p:spPr>
          <a:xfrm>
            <a:off x="583385" y="2033083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映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65235" y="3617148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写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9" name="正方形/長方形 38" hidden="1"/>
          <p:cNvSpPr/>
          <p:nvPr/>
        </p:nvSpPr>
        <p:spPr>
          <a:xfrm>
            <a:off x="588648" y="2032972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修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40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51658" y="5230995"/>
            <a:ext cx="1644204" cy="1233153"/>
          </a:xfrm>
          <a:prstGeom prst="rect">
            <a:avLst/>
          </a:prstGeom>
        </p:spPr>
      </p:pic>
      <p:sp>
        <p:nvSpPr>
          <p:cNvPr id="25" name="正方形/長方形 24"/>
          <p:cNvSpPr/>
          <p:nvPr/>
        </p:nvSpPr>
        <p:spPr>
          <a:xfrm>
            <a:off x="583386" y="2033083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映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41" y="1096218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0637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8" dur="1" fill="hold"/>
                                        <p:tgtEl>
                                          <p:spTgt spid="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000"/>
                            </p:stCondLst>
                            <p:childTnLst>
                              <p:par>
                                <p:cTn id="2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8205E-6 1.85185E-6 L 0.5093 -0.1032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65" y="-5162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6 -4.81481E-6 L 0.50705 -0.1039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53" y="-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0"/>
                            </p:stCondLst>
                            <p:childTnLst>
                              <p:par>
                                <p:cTn id="30" presetID="2" presetClass="exit" presetSubtype="9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0" fill="hold" display="0">
                  <p:stCondLst>
                    <p:cond delay="indefinite"/>
                  </p:stCondLst>
                </p:cTn>
                <p:tgtEl>
                  <p:spTgt spid="40"/>
                </p:tgtEl>
              </p:cMediaNode>
            </p:video>
          </p:childTnLst>
        </p:cTn>
      </p:par>
    </p:tnLst>
    <p:bldLst>
      <p:bldP spid="37" grpId="0"/>
      <p:bldP spid="10" grpId="0" animBg="1"/>
      <p:bldP spid="20" grpId="0"/>
      <p:bldP spid="20" grpId="1"/>
      <p:bldP spid="20" grpId="2"/>
      <p:bldP spid="26" grpId="0"/>
      <p:bldP spid="39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27" name="○"/>
          <p:cNvSpPr txBox="1">
            <a:spLocks noChangeArrowheads="1"/>
          </p:cNvSpPr>
          <p:nvPr/>
        </p:nvSpPr>
        <p:spPr bwMode="auto">
          <a:xfrm>
            <a:off x="4810609" y="548680"/>
            <a:ext cx="2520000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7200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790941" y="337207"/>
            <a:ext cx="720000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4800" dirty="0" smtClean="0"/>
              <a:t>３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8895388" y="1286856"/>
            <a:ext cx="615553" cy="519014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lvl="0"/>
            <a:r>
              <a:rPr lang="ja-JP" altLang="en-US" sz="28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□の中に正しい漢字をいれよう！</a:t>
            </a:r>
            <a:endParaRPr lang="ja-JP" altLang="en-US" sz="28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65883" y="1844824"/>
            <a:ext cx="1231358" cy="322882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583386" y="2033083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映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65235" y="3617148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写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5" name="グループ化 24"/>
          <p:cNvGrpSpPr/>
          <p:nvPr/>
        </p:nvGrpSpPr>
        <p:grpSpPr>
          <a:xfrm>
            <a:off x="5225931" y="380129"/>
            <a:ext cx="3231654" cy="6084296"/>
            <a:chOff x="5225931" y="380129"/>
            <a:chExt cx="3231654" cy="6084296"/>
          </a:xfrm>
        </p:grpSpPr>
        <p:grpSp>
          <p:nvGrpSpPr>
            <p:cNvPr id="28" name="グループ化 27"/>
            <p:cNvGrpSpPr/>
            <p:nvPr/>
          </p:nvGrpSpPr>
          <p:grpSpPr>
            <a:xfrm>
              <a:off x="5225931" y="380129"/>
              <a:ext cx="3231654" cy="6084296"/>
              <a:chOff x="5395199" y="380129"/>
              <a:chExt cx="3231654" cy="6084296"/>
            </a:xfrm>
          </p:grpSpPr>
          <p:sp>
            <p:nvSpPr>
              <p:cNvPr id="31" name="テキスト ボックス 30"/>
              <p:cNvSpPr txBox="1"/>
              <p:nvPr/>
            </p:nvSpPr>
            <p:spPr>
              <a:xfrm>
                <a:off x="5395199" y="380129"/>
                <a:ext cx="3231654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①黒板の字を</a:t>
                </a:r>
                <a:endParaRPr kumimoji="1" lang="en-US" altLang="ja-JP" sz="66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  <a:p>
                <a:pPr indent="898525">
                  <a:lnSpc>
                    <a:spcPct val="200000"/>
                  </a:lnSpc>
                </a:pPr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　　す</a:t>
                </a:r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　　　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32" name="正方形/長方形 31"/>
              <p:cNvSpPr/>
              <p:nvPr/>
            </p:nvSpPr>
            <p:spPr>
              <a:xfrm>
                <a:off x="5698332" y="1268760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9" name="テキスト ボックス 28"/>
            <p:cNvSpPr txBox="1"/>
            <p:nvPr/>
          </p:nvSpPr>
          <p:spPr>
            <a:xfrm>
              <a:off x="6753200" y="1484784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うつ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grpSp>
        <p:nvGrpSpPr>
          <p:cNvPr id="33" name="グループ化 32"/>
          <p:cNvGrpSpPr/>
          <p:nvPr/>
        </p:nvGrpSpPr>
        <p:grpSpPr>
          <a:xfrm>
            <a:off x="1932960" y="407858"/>
            <a:ext cx="3231654" cy="6084296"/>
            <a:chOff x="1932960" y="407858"/>
            <a:chExt cx="3231654" cy="6084296"/>
          </a:xfrm>
        </p:grpSpPr>
        <p:grpSp>
          <p:nvGrpSpPr>
            <p:cNvPr id="34" name="グループ化 33"/>
            <p:cNvGrpSpPr/>
            <p:nvPr/>
          </p:nvGrpSpPr>
          <p:grpSpPr>
            <a:xfrm>
              <a:off x="1932960" y="407858"/>
              <a:ext cx="3231654" cy="6084296"/>
              <a:chOff x="1932960" y="407858"/>
              <a:chExt cx="3231654" cy="6084296"/>
            </a:xfrm>
          </p:grpSpPr>
          <p:sp>
            <p:nvSpPr>
              <p:cNvPr id="37" name="テキスト ボックス 36"/>
              <p:cNvSpPr txBox="1"/>
              <p:nvPr/>
            </p:nvSpPr>
            <p:spPr>
              <a:xfrm>
                <a:off x="1932960" y="407858"/>
                <a:ext cx="3231654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②鏡に姿を</a:t>
                </a:r>
                <a:endParaRPr kumimoji="1" lang="en-US" altLang="ja-JP" sz="66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  <a:p>
                <a:pPr indent="898525">
                  <a:lnSpc>
                    <a:spcPct val="200000"/>
                  </a:lnSpc>
                </a:pPr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　　す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38" name="正方形/長方形 37"/>
              <p:cNvSpPr/>
              <p:nvPr/>
            </p:nvSpPr>
            <p:spPr>
              <a:xfrm>
                <a:off x="2240503" y="1300117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6" name="テキスト ボックス 35"/>
            <p:cNvSpPr txBox="1"/>
            <p:nvPr/>
          </p:nvSpPr>
          <p:spPr>
            <a:xfrm>
              <a:off x="3438496" y="1445875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うつ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05" y="2704200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77448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538E-6 2.59259E-6 L 0.50722 -0.3331 " pathEditMode="relative" rAng="0" ptsTypes="AA">
                                      <p:cBhvr>
                                        <p:cTn id="11" dur="2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53" y="-16667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538E-6 -1.85185E-6 L 0.50882 -0.33912 " pathEditMode="relative" rAng="0" ptsTypes="AA">
                                      <p:cBhvr>
                                        <p:cTn id="13" dur="2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33" y="-16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750"/>
                            </p:stCondLst>
                            <p:childTnLst>
                              <p:par>
                                <p:cTn id="15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2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2.9|3.3|3.7|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2.9|3.3|3.7|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2.9|3.3|3.7|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2.9|3.3|3.7|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2.9|3.3|3.7|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"/>
</p:tagLst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2333</TotalTime>
  <Words>455</Words>
  <Application>Microsoft Office PowerPoint</Application>
  <PresentationFormat>A4 210 x 297 mm</PresentationFormat>
  <Paragraphs>172</Paragraphs>
  <Slides>16</Slides>
  <Notes>1</Notes>
  <HiddenSlides>0</HiddenSlides>
  <MMClips>5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6" baseType="lpstr">
      <vt:lpstr>AR P教科書体M</vt:lpstr>
      <vt:lpstr>AR教科書体M</vt:lpstr>
      <vt:lpstr>HGS創英角ｺﾞｼｯｸUB</vt:lpstr>
      <vt:lpstr>ＭＳ Ｐゴシック</vt:lpstr>
      <vt:lpstr>ＭＳ Ｐ明朝</vt:lpstr>
      <vt:lpstr>ヒラギノ角ゴ Pro W3</vt:lpstr>
      <vt:lpstr>Arial</vt:lpstr>
      <vt:lpstr>Calibri</vt:lpstr>
      <vt:lpstr>Calibri Light</vt:lpstr>
      <vt:lpstr>デザインの設定</vt:lpstr>
      <vt:lpstr>同訓異字クイズ ６年生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小泉 浩</dc:creator>
  <cp:lastModifiedBy>小泉 浩</cp:lastModifiedBy>
  <cp:revision>197</cp:revision>
  <dcterms:created xsi:type="dcterms:W3CDTF">2008-01-09T07:37:16Z</dcterms:created>
  <dcterms:modified xsi:type="dcterms:W3CDTF">2020-06-04T23:41:05Z</dcterms:modified>
</cp:coreProperties>
</file>