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0" r:id="rId3"/>
    <p:sldId id="341" r:id="rId4"/>
    <p:sldId id="342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FF"/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2" d="100"/>
          <a:sy n="62" d="100"/>
        </p:scale>
        <p:origin x="54" y="21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jpe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r>
              <a:rPr lang="ja-JP" alt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同訓異字クイズ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６年生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704528" y="3701350"/>
            <a:ext cx="88509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b="1" dirty="0" smtClean="0"/>
              <a:t>同訓異字クイズ</a:t>
            </a:r>
            <a:r>
              <a:rPr lang="ja-JP" altLang="en-US" sz="3200" b="1" dirty="0"/>
              <a:t>に挑戦</a:t>
            </a:r>
            <a:r>
              <a:rPr lang="ja-JP" altLang="en-US" sz="3200" b="1" dirty="0" smtClean="0"/>
              <a:t>！</a:t>
            </a:r>
            <a:endParaRPr lang="en-US" altLang="ja-JP" sz="3200" b="1" dirty="0" smtClean="0"/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同じ訓読みでも意味が違う漢字を正しく選びましょう！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問題①修めると治める　②収めると納める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③表すと現す　④治すと直す</a:t>
            </a:r>
            <a:endParaRPr lang="en-US" altLang="ja-JP" sz="3200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⑤敗れると破れる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/>
          <p:cNvGrpSpPr/>
          <p:nvPr/>
        </p:nvGrpSpPr>
        <p:grpSpPr>
          <a:xfrm>
            <a:off x="5225931" y="380129"/>
            <a:ext cx="3231654" cy="6084296"/>
            <a:chOff x="5225931" y="380129"/>
            <a:chExt cx="3231654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5225931" y="380129"/>
              <a:ext cx="3231654" cy="6084296"/>
              <a:chOff x="5395199" y="380129"/>
              <a:chExt cx="3231654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5395199" y="380129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①黒板の字を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5698332" y="1268760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6753200" y="14847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1570469" y="595496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36" name="グループ化 35"/>
          <p:cNvGrpSpPr/>
          <p:nvPr/>
        </p:nvGrpSpPr>
        <p:grpSpPr>
          <a:xfrm>
            <a:off x="1932960" y="407858"/>
            <a:ext cx="3231654" cy="6084296"/>
            <a:chOff x="1932960" y="407858"/>
            <a:chExt cx="3231654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1932960" y="407858"/>
              <a:ext cx="3231654" cy="6084296"/>
              <a:chOff x="1932960" y="407858"/>
              <a:chExt cx="3231654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1932960" y="407858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②鏡に姿を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2240503" y="13001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3438496" y="1445875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22325" y="1311441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4970221" y="3999922"/>
            <a:ext cx="2336861" cy="2013536"/>
          </a:xfrm>
          <a:prstGeom prst="wedgeRoundRectCallout">
            <a:avLst>
              <a:gd name="adj1" fmla="val -12653"/>
              <a:gd name="adj2" fmla="val -71566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2800" dirty="0">
                <a:solidFill>
                  <a:schemeClr val="tx1"/>
                </a:solidFill>
                <a:latin typeface="ヒラギノ角ゴ Pro W3"/>
              </a:rPr>
              <a:t>そのとおりに書く。画像として残す</a:t>
            </a: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</a:rPr>
              <a:t>。</a:t>
            </a:r>
            <a:endParaRPr lang="en-US" altLang="ja-JP" sz="2800" dirty="0" smtClean="0">
              <a:solidFill>
                <a:schemeClr val="tx1"/>
              </a:solidFill>
              <a:latin typeface="ヒラギノ角ゴ Pro W3"/>
            </a:endParaRPr>
          </a:p>
          <a:p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</a:rPr>
              <a:t>透ける</a:t>
            </a:r>
            <a:r>
              <a:rPr lang="ja-JP" altLang="en-US" sz="2800" dirty="0">
                <a:solidFill>
                  <a:schemeClr val="tx1"/>
                </a:solidFill>
                <a:latin typeface="ヒラギノ角ゴ Pro W3"/>
              </a:rPr>
              <a:t>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90434" y="3999922"/>
            <a:ext cx="2336861" cy="2013537"/>
          </a:xfrm>
          <a:prstGeom prst="wedgeRoundRectCallout">
            <a:avLst>
              <a:gd name="adj1" fmla="val -17296"/>
              <a:gd name="adj2" fmla="val -73074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2800" dirty="0">
                <a:solidFill>
                  <a:sysClr val="windowText" lastClr="000000"/>
                </a:solidFill>
              </a:rPr>
              <a:t>画像を再生する</a:t>
            </a:r>
            <a:r>
              <a:rPr lang="ja-JP" altLang="en-US" sz="2800" dirty="0" smtClean="0">
                <a:solidFill>
                  <a:sysClr val="windowText" lastClr="000000"/>
                </a:solidFill>
              </a:rPr>
              <a:t>。</a:t>
            </a:r>
            <a:endParaRPr lang="en-US" altLang="ja-JP" sz="2800" dirty="0" smtClean="0">
              <a:solidFill>
                <a:sysClr val="windowText" lastClr="000000"/>
              </a:solidFill>
            </a:endParaRPr>
          </a:p>
          <a:p>
            <a:r>
              <a:rPr lang="ja-JP" altLang="en-US" sz="2800" dirty="0" smtClean="0">
                <a:solidFill>
                  <a:sysClr val="windowText" lastClr="000000"/>
                </a:solidFill>
              </a:rPr>
              <a:t>投影</a:t>
            </a:r>
            <a:r>
              <a:rPr lang="ja-JP" altLang="en-US" sz="2800" dirty="0">
                <a:solidFill>
                  <a:sysClr val="windowText" lastClr="000000"/>
                </a:solidFill>
              </a:rPr>
              <a:t>する。反映する</a:t>
            </a:r>
            <a:r>
              <a:rPr lang="ja-JP" altLang="en-US" sz="2800" dirty="0" smtClean="0">
                <a:solidFill>
                  <a:sysClr val="windowText" lastClr="000000"/>
                </a:solidFill>
              </a:rPr>
              <a:t>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942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17276 -0.10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38" y="-53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17548 -0.1016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66" y="-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852936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2" name="グループ化 21"/>
          <p:cNvGrpSpPr/>
          <p:nvPr/>
        </p:nvGrpSpPr>
        <p:grpSpPr>
          <a:xfrm>
            <a:off x="3889353" y="407858"/>
            <a:ext cx="1711719" cy="6084296"/>
            <a:chOff x="3889353" y="407858"/>
            <a:chExt cx="1711719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②遠足が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びる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3717032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47074" y="4077072"/>
              <a:ext cx="553998" cy="83099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の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延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伸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 hidden="1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延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" name="グループ化 26"/>
          <p:cNvGrpSpPr/>
          <p:nvPr/>
        </p:nvGrpSpPr>
        <p:grpSpPr>
          <a:xfrm>
            <a:off x="7257256" y="380129"/>
            <a:ext cx="1728192" cy="6084296"/>
            <a:chOff x="7257256" y="380129"/>
            <a:chExt cx="1728192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①身長が　　　びる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426524" y="366883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31450" y="4038163"/>
              <a:ext cx="553998" cy="830997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の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70649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7644 0.2555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14" y="1277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237 0.244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9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2051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" name="グループ化 24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①テレビを　　　 す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426524" y="424489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81392" y="4437112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②病気を　　　 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889353" y="381284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079440" y="400506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6808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0.11018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5509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0.09699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4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2996952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治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53595" y="4291939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" name="グループ化 27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①テレビを　　　 す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426524" y="424489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81392" y="4437112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889353" y="407858"/>
            <a:ext cx="1528115" cy="6084296"/>
            <a:chOff x="3889353" y="407858"/>
            <a:chExt cx="1528115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889353" y="407858"/>
              <a:ext cx="1275261" cy="6084296"/>
              <a:chOff x="3889353" y="407858"/>
              <a:chExt cx="1275261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3964285" y="407858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②病気を　　　 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889353" y="381284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079440" y="400506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なお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もとの状態に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するの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治療する、健康な状態にする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92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3991 0.265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87" y="132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4279 0.266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1" y="1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082244" y="2091844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968695" y="3501008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560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7837 0.1467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10" y="733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7452 0.1402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718" y="7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465168" y="220486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3968695" y="3501008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309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7004 -0.0919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94" y="-460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7629 -0.09282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14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97096" y="2780928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敗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257256" y="30000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破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7185248" y="380129"/>
            <a:ext cx="1562164" cy="6084296"/>
            <a:chOff x="7185248" y="380129"/>
            <a:chExt cx="1562164" cy="6084296"/>
          </a:xfrm>
        </p:grpSpPr>
        <p:grpSp>
          <p:nvGrpSpPr>
            <p:cNvPr id="31" name="グループ化 30"/>
            <p:cNvGrpSpPr/>
            <p:nvPr/>
          </p:nvGrpSpPr>
          <p:grpSpPr>
            <a:xfrm>
              <a:off x="7185248" y="380129"/>
              <a:ext cx="1272337" cy="6084296"/>
              <a:chOff x="7354516" y="380129"/>
              <a:chExt cx="1272337" cy="6084296"/>
            </a:xfrm>
          </p:grpSpPr>
          <p:sp>
            <p:nvSpPr>
              <p:cNvPr id="33" name="テキスト ボックス 32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①布が　　　 れる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4" name="正方形/長方形 33"/>
              <p:cNvSpPr/>
              <p:nvPr/>
            </p:nvSpPr>
            <p:spPr>
              <a:xfrm>
                <a:off x="7354516" y="294875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2" name="テキスト ボックス 31"/>
            <p:cNvSpPr txBox="1"/>
            <p:nvPr/>
          </p:nvSpPr>
          <p:spPr>
            <a:xfrm>
              <a:off x="8409384" y="3102059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6" name="グループ化 35"/>
          <p:cNvGrpSpPr/>
          <p:nvPr/>
        </p:nvGrpSpPr>
        <p:grpSpPr>
          <a:xfrm>
            <a:off x="3968695" y="407858"/>
            <a:ext cx="1560369" cy="6084296"/>
            <a:chOff x="3968695" y="407858"/>
            <a:chExt cx="1560369" cy="6084296"/>
          </a:xfrm>
        </p:grpSpPr>
        <p:grpSp>
          <p:nvGrpSpPr>
            <p:cNvPr id="37" name="グループ化 36"/>
            <p:cNvGrpSpPr/>
            <p:nvPr/>
          </p:nvGrpSpPr>
          <p:grpSpPr>
            <a:xfrm>
              <a:off x="3968695" y="407858"/>
              <a:ext cx="1200329" cy="6084296"/>
              <a:chOff x="3968695" y="407858"/>
              <a:chExt cx="1200329" cy="6084296"/>
            </a:xfrm>
          </p:grpSpPr>
          <p:sp>
            <p:nvSpPr>
              <p:cNvPr id="39" name="テキスト ボックス 38"/>
              <p:cNvSpPr txBox="1"/>
              <p:nvPr/>
            </p:nvSpPr>
            <p:spPr>
              <a:xfrm>
                <a:off x="4056618" y="407858"/>
                <a:ext cx="1107996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0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②試合に 　　　 れる</a:t>
                </a:r>
                <a:endParaRPr kumimoji="1" lang="ja-JP" altLang="en-US" sz="60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0" name="正方形/長方形 39"/>
              <p:cNvSpPr/>
              <p:nvPr/>
            </p:nvSpPr>
            <p:spPr>
              <a:xfrm>
                <a:off x="3968695" y="3524815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8" name="テキスト ボックス 37"/>
            <p:cNvSpPr txBox="1"/>
            <p:nvPr/>
          </p:nvSpPr>
          <p:spPr>
            <a:xfrm>
              <a:off x="5191036" y="364502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やぶ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角丸四角形吹き出し 28"/>
          <p:cNvSpPr/>
          <p:nvPr/>
        </p:nvSpPr>
        <p:spPr>
          <a:xfrm>
            <a:off x="1726831" y="2647094"/>
            <a:ext cx="2336861" cy="1605823"/>
          </a:xfrm>
          <a:prstGeom prst="wedgeRoundRectCallout">
            <a:avLst>
              <a:gd name="adj1" fmla="val 36424"/>
              <a:gd name="adj2" fmla="val 6713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試合に負ける、敗退する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5019865" y="2612358"/>
            <a:ext cx="2336861" cy="1605823"/>
          </a:xfrm>
          <a:prstGeom prst="wedgeRoundRectCallout">
            <a:avLst>
              <a:gd name="adj1" fmla="val 47036"/>
              <a:gd name="adj2" fmla="val 6906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物が壊れる、物事に失敗する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662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4616 0.222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08" y="1111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4904 0.223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2" y="1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9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824515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584176" cy="6084296"/>
            <a:chOff x="7257256" y="380129"/>
            <a:chExt cx="1584176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①部屋が　　　かい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366883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503404" y="3606115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948623" y="407858"/>
            <a:ext cx="2468845" cy="6084296"/>
            <a:chOff x="2948623" y="407858"/>
            <a:chExt cx="2468845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948623" y="407858"/>
              <a:ext cx="2215991" cy="6084296"/>
              <a:chOff x="2948623" y="407858"/>
              <a:chExt cx="2215991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2948623" y="407858"/>
                <a:ext cx="2215991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marL="898525" indent="-898525"/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 かいスープを飲む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3889353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5079440" y="1340768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暖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75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8366 0.2518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83" y="1259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077 0.2465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38" y="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7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1"/>
      <p:bldP spid="20" grpId="2"/>
      <p:bldP spid="20" grpId="3"/>
      <p:bldP spid="26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924944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暖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7257256" y="380129"/>
            <a:ext cx="1584176" cy="6084296"/>
            <a:chOff x="7257256" y="380129"/>
            <a:chExt cx="1584176" cy="6084296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0" name="テキスト ボックス 29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①部屋が　　　かい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7426524" y="366883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テキスト ボックス 23"/>
            <p:cNvSpPr txBox="1"/>
            <p:nvPr/>
          </p:nvSpPr>
          <p:spPr>
            <a:xfrm>
              <a:off x="8503404" y="3606115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2948623" y="407858"/>
            <a:ext cx="2468845" cy="6084296"/>
            <a:chOff x="2948623" y="407858"/>
            <a:chExt cx="2468845" cy="6084296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2948623" y="407858"/>
              <a:ext cx="2215991" cy="6084296"/>
              <a:chOff x="2948623" y="407858"/>
              <a:chExt cx="2215991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2948623" y="407858"/>
                <a:ext cx="2215991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marL="898525" indent="-898525"/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 かいスープを飲む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4" name="正方形/長方形 43"/>
              <p:cNvSpPr/>
              <p:nvPr/>
            </p:nvSpPr>
            <p:spPr>
              <a:xfrm>
                <a:off x="3889353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テキスト ボックス 41"/>
            <p:cNvSpPr txBox="1"/>
            <p:nvPr/>
          </p:nvSpPr>
          <p:spPr>
            <a:xfrm>
              <a:off x="5079440" y="1340768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1645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0.01574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78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0.01343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3229517" y="692696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92705"/>
            <a:ext cx="720000" cy="7200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278138" y="3668831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暖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26236" y="3881928"/>
            <a:ext cx="2336861" cy="1868069"/>
          </a:xfrm>
          <a:prstGeom prst="wedgeRoundRectCallout">
            <a:avLst>
              <a:gd name="adj1" fmla="val 47699"/>
              <a:gd name="adj2" fmla="val -63155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手や舌などの体の部分や心で感じるとき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" name="グループ化 23"/>
          <p:cNvGrpSpPr/>
          <p:nvPr/>
        </p:nvGrpSpPr>
        <p:grpSpPr>
          <a:xfrm>
            <a:off x="7257256" y="380129"/>
            <a:ext cx="1584176" cy="6084296"/>
            <a:chOff x="7257256" y="380129"/>
            <a:chExt cx="1584176" cy="6084296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1" name="テキスト ボックス 4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①部屋が　　　かい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7426524" y="3668831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8503404" y="3606115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2948623" y="407858"/>
            <a:ext cx="2468845" cy="6084296"/>
            <a:chOff x="2948623" y="407858"/>
            <a:chExt cx="2468845" cy="6084296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2948623" y="407858"/>
              <a:ext cx="2215991" cy="6084296"/>
              <a:chOff x="2948623" y="407858"/>
              <a:chExt cx="2215991" cy="6084296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2948623" y="407858"/>
                <a:ext cx="2215991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marL="898525" indent="-898525"/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　　　 かいスープを飲む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3889353" y="143658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5079440" y="1340768"/>
              <a:ext cx="33802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あたた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4987309" y="3912088"/>
            <a:ext cx="2215992" cy="1605823"/>
          </a:xfrm>
          <a:prstGeom prst="wedgeRoundRectCallout">
            <a:avLst>
              <a:gd name="adj1" fmla="val 57418"/>
              <a:gd name="adj2" fmla="val 31428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体全体で感じることや気温を表す時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18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34456 -0.079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8" y="-39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34182 -0.0807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83" y="-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9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7140134" y="2778021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①災害に　　　える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7426524" y="359682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8481392" y="3789040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717423" y="422566"/>
            <a:ext cx="3231654" cy="6084296"/>
            <a:chOff x="2717423" y="422566"/>
            <a:chExt cx="3231654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717423" y="422566"/>
              <a:ext cx="3231654" cy="6084296"/>
              <a:chOff x="2717423" y="422566"/>
              <a:chExt cx="3231654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2717423" y="422566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②お墓に花を　　　　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　える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2717423" y="14329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3876648" y="16175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供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供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5403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67644 0.234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814" y="1171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68237 0.2328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19" y="1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6597420" y="2853216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供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4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2" name="グループ化 21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30" name="テキスト ボックス 29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①災害に　　　える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9" name="正方形/長方形 38"/>
              <p:cNvSpPr/>
              <p:nvPr/>
            </p:nvSpPr>
            <p:spPr>
              <a:xfrm>
                <a:off x="7426524" y="359682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テキスト ボックス 23"/>
            <p:cNvSpPr txBox="1"/>
            <p:nvPr/>
          </p:nvSpPr>
          <p:spPr>
            <a:xfrm>
              <a:off x="8481392" y="3789040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2717423" y="422566"/>
            <a:ext cx="3231654" cy="6084296"/>
            <a:chOff x="2717423" y="422566"/>
            <a:chExt cx="3231654" cy="6084296"/>
          </a:xfrm>
        </p:grpSpPr>
        <p:grpSp>
          <p:nvGrpSpPr>
            <p:cNvPr id="41" name="グループ化 40"/>
            <p:cNvGrpSpPr/>
            <p:nvPr/>
          </p:nvGrpSpPr>
          <p:grpSpPr>
            <a:xfrm>
              <a:off x="2717423" y="422566"/>
              <a:ext cx="3231654" cy="6084296"/>
              <a:chOff x="2717423" y="422566"/>
              <a:chExt cx="3231654" cy="6084296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2717423" y="422566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②お墓に花を　　　　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　える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4" name="正方形/長方形 43"/>
              <p:cNvSpPr/>
              <p:nvPr/>
            </p:nvSpPr>
            <p:spPr>
              <a:xfrm>
                <a:off x="2717423" y="14329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テキスト ボックス 41"/>
            <p:cNvSpPr txBox="1"/>
            <p:nvPr/>
          </p:nvSpPr>
          <p:spPr>
            <a:xfrm>
              <a:off x="3876648" y="16175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2733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68158 0.00555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71" y="278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68414 0.00648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9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2039046" y="752705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供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7334608" y="3627819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7257256" y="380129"/>
            <a:ext cx="1562164" cy="6084296"/>
            <a:chOff x="7257256" y="380129"/>
            <a:chExt cx="1562164" cy="6084296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7257256" y="380129"/>
              <a:ext cx="1200329" cy="6084296"/>
              <a:chOff x="7426524" y="380129"/>
              <a:chExt cx="1200329" cy="6084296"/>
            </a:xfrm>
          </p:grpSpPr>
          <p:sp>
            <p:nvSpPr>
              <p:cNvPr id="41" name="テキスト ボックス 40"/>
              <p:cNvSpPr txBox="1"/>
              <p:nvPr/>
            </p:nvSpPr>
            <p:spPr>
              <a:xfrm>
                <a:off x="7426524" y="380129"/>
                <a:ext cx="1200329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①災害に　　　える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7426524" y="3596823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8481392" y="3789040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43" name="グループ化 42"/>
          <p:cNvGrpSpPr/>
          <p:nvPr/>
        </p:nvGrpSpPr>
        <p:grpSpPr>
          <a:xfrm>
            <a:off x="2717423" y="422566"/>
            <a:ext cx="3231654" cy="6084296"/>
            <a:chOff x="2717423" y="422566"/>
            <a:chExt cx="3231654" cy="6084296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2717423" y="422566"/>
              <a:ext cx="3231654" cy="6084296"/>
              <a:chOff x="2717423" y="422566"/>
              <a:chExt cx="3231654" cy="6084296"/>
            </a:xfrm>
          </p:grpSpPr>
          <p:sp>
            <p:nvSpPr>
              <p:cNvPr id="46" name="テキスト ボックス 45"/>
              <p:cNvSpPr txBox="1"/>
              <p:nvPr/>
            </p:nvSpPr>
            <p:spPr>
              <a:xfrm>
                <a:off x="2717423" y="422566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②お墓に花を　　　　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　　える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2717423" y="14329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5" name="テキスト ボックス 44"/>
            <p:cNvSpPr txBox="1"/>
            <p:nvPr/>
          </p:nvSpPr>
          <p:spPr>
            <a:xfrm>
              <a:off x="3876648" y="16175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そな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3" name="角丸四角形吹き出し 22"/>
          <p:cNvSpPr/>
          <p:nvPr/>
        </p:nvSpPr>
        <p:spPr>
          <a:xfrm>
            <a:off x="4983231" y="4703497"/>
            <a:ext cx="2167601" cy="1605823"/>
          </a:xfrm>
          <a:prstGeom prst="wedgeRoundRectCallout">
            <a:avLst>
              <a:gd name="adj1" fmla="val 47036"/>
              <a:gd name="adj2" fmla="val -66049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用意する、前もって準備する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1778137" y="4417857"/>
            <a:ext cx="2336861" cy="1891463"/>
          </a:xfrm>
          <a:prstGeom prst="wedgeRoundRectCallout">
            <a:avLst>
              <a:gd name="adj1" fmla="val -8674"/>
              <a:gd name="adj2" fmla="val -64783"/>
              <a:gd name="adj3" fmla="val 16667"/>
            </a:avLst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神仏などに何かを用意して</a:t>
            </a:r>
            <a:r>
              <a:rPr kumimoji="1" lang="ja-JP" altLang="en-US" sz="2800" dirty="0" err="1" smtClean="0">
                <a:solidFill>
                  <a:sysClr val="windowText" lastClr="000000"/>
                </a:solidFill>
              </a:rPr>
              <a:t>差し上げるの</a:t>
            </a:r>
            <a:r>
              <a:rPr kumimoji="1" lang="ja-JP" altLang="en-US" sz="2800" dirty="0" smtClean="0">
                <a:solidFill>
                  <a:sysClr val="windowText" lastClr="000000"/>
                </a:solidFill>
              </a:rPr>
              <a:t>意味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115099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2902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0.21747 -0.079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65" y="-398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22227 -0.0768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06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0" grpId="0" animBg="1"/>
      <p:bldP spid="20" grpId="0"/>
      <p:bldP spid="23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37" name="×"/>
          <p:cNvSpPr txBox="1">
            <a:spLocks noChangeAspect="1" noChangeArrowheads="1"/>
          </p:cNvSpPr>
          <p:nvPr/>
        </p:nvSpPr>
        <p:spPr bwMode="auto">
          <a:xfrm>
            <a:off x="5441317" y="407858"/>
            <a:ext cx="1439632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 smtClean="0">
                <a:solidFill>
                  <a:srgbClr val="FF0000"/>
                </a:solidFill>
              </a:rPr>
              <a:t>×</a:t>
            </a:r>
            <a:endParaRPr lang="en-US" altLang="ja-JP" sz="17200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5225931" y="380129"/>
            <a:ext cx="3231654" cy="6084296"/>
            <a:chOff x="5225931" y="380129"/>
            <a:chExt cx="3231654" cy="6084296"/>
          </a:xfrm>
        </p:grpSpPr>
        <p:grpSp>
          <p:nvGrpSpPr>
            <p:cNvPr id="8" name="グループ化 7"/>
            <p:cNvGrpSpPr/>
            <p:nvPr/>
          </p:nvGrpSpPr>
          <p:grpSpPr>
            <a:xfrm>
              <a:off x="5225931" y="380129"/>
              <a:ext cx="3231654" cy="6084296"/>
              <a:chOff x="5395199" y="380129"/>
              <a:chExt cx="3231654" cy="6084296"/>
            </a:xfrm>
          </p:grpSpPr>
          <p:sp>
            <p:nvSpPr>
              <p:cNvPr id="2" name="テキスト ボックス 1"/>
              <p:cNvSpPr txBox="1"/>
              <p:nvPr/>
            </p:nvSpPr>
            <p:spPr>
              <a:xfrm>
                <a:off x="5395199" y="380129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①黒板の字を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5698332" y="1268760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4" name="テキスト ボックス 13"/>
            <p:cNvSpPr txBox="1"/>
            <p:nvPr/>
          </p:nvSpPr>
          <p:spPr>
            <a:xfrm>
              <a:off x="6753200" y="14847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1932960" y="407858"/>
            <a:ext cx="3231654" cy="6084296"/>
            <a:chOff x="1932960" y="407858"/>
            <a:chExt cx="3231654" cy="6084296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932960" y="407858"/>
              <a:ext cx="3231654" cy="6084296"/>
              <a:chOff x="1932960" y="407858"/>
              <a:chExt cx="3231654" cy="6084296"/>
            </a:xfrm>
          </p:grpSpPr>
          <p:sp>
            <p:nvSpPr>
              <p:cNvPr id="21" name="テキスト ボックス 20"/>
              <p:cNvSpPr txBox="1"/>
              <p:nvPr/>
            </p:nvSpPr>
            <p:spPr>
              <a:xfrm>
                <a:off x="1932960" y="407858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②鏡に姿を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2240503" y="13001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0" name="テキスト ボックス 29"/>
            <p:cNvSpPr txBox="1"/>
            <p:nvPr/>
          </p:nvSpPr>
          <p:spPr>
            <a:xfrm>
              <a:off x="3438496" y="1445875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sp>
        <p:nvSpPr>
          <p:cNvPr id="20" name="正方形/長方形 19"/>
          <p:cNvSpPr/>
          <p:nvPr/>
        </p:nvSpPr>
        <p:spPr>
          <a:xfrm>
            <a:off x="583385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9" name="正方形/長方形 38" hidden="1"/>
          <p:cNvSpPr/>
          <p:nvPr/>
        </p:nvSpPr>
        <p:spPr>
          <a:xfrm>
            <a:off x="588648" y="2032972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修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4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51658" y="5230995"/>
            <a:ext cx="1644204" cy="1233153"/>
          </a:xfrm>
          <a:prstGeom prst="rect">
            <a:avLst/>
          </a:prstGeom>
        </p:spPr>
      </p:pic>
      <p:sp>
        <p:nvSpPr>
          <p:cNvPr id="25" name="正方形/長方形 24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41" y="1096218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37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4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8205E-6 1.85185E-6 L 0.5093 -0.1032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65" y="-516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-4.81481E-6 L 0.50705 -0.1039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53" y="-5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xit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クイズ不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0" fill="hold" display="0">
                  <p:stCondLst>
                    <p:cond delay="indefinite"/>
                  </p:stCondLst>
                </p:cTn>
                <p:tgtEl>
                  <p:spTgt spid="40"/>
                </p:tgtEl>
              </p:cMediaNode>
            </p:video>
          </p:childTnLst>
        </p:cTn>
      </p:par>
    </p:tnLst>
    <p:bldLst>
      <p:bldP spid="37" grpId="0"/>
      <p:bldP spid="10" grpId="0" animBg="1"/>
      <p:bldP spid="20" grpId="0"/>
      <p:bldP spid="20" grpId="1"/>
      <p:bldP spid="20" grpId="2"/>
      <p:bldP spid="26" grpId="0"/>
      <p:bldP spid="39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7" name="○"/>
          <p:cNvSpPr txBox="1">
            <a:spLocks noChangeArrowheads="1"/>
          </p:cNvSpPr>
          <p:nvPr/>
        </p:nvSpPr>
        <p:spPr bwMode="auto">
          <a:xfrm>
            <a:off x="4810609" y="54868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7200" dirty="0">
                <a:solidFill>
                  <a:srgbClr val="FF0000"/>
                </a:solidFill>
              </a:rPr>
              <a:t>○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790941" y="337207"/>
            <a:ext cx="720000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18" name="正方形/長方形 17"/>
          <p:cNvSpPr/>
          <p:nvPr/>
        </p:nvSpPr>
        <p:spPr>
          <a:xfrm>
            <a:off x="8895388" y="1286856"/>
            <a:ext cx="615553" cy="5190145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/>
            <a:r>
              <a:rPr lang="ja-JP" altLang="en-US" sz="280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□の中に正しい漢字をいれよう！</a:t>
            </a:r>
            <a:endParaRPr lang="ja-JP" altLang="en-US" sz="280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65883" y="1844824"/>
            <a:ext cx="1231358" cy="322882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583386" y="2033083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映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65235" y="3617148"/>
            <a:ext cx="103265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66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写</a:t>
            </a:r>
            <a:endParaRPr lang="ja-JP" altLang="en-US" sz="66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225931" y="380129"/>
            <a:ext cx="3231654" cy="6084296"/>
            <a:chOff x="5225931" y="380129"/>
            <a:chExt cx="3231654" cy="6084296"/>
          </a:xfrm>
        </p:grpSpPr>
        <p:grpSp>
          <p:nvGrpSpPr>
            <p:cNvPr id="28" name="グループ化 27"/>
            <p:cNvGrpSpPr/>
            <p:nvPr/>
          </p:nvGrpSpPr>
          <p:grpSpPr>
            <a:xfrm>
              <a:off x="5225931" y="380129"/>
              <a:ext cx="3231654" cy="6084296"/>
              <a:chOff x="5395199" y="380129"/>
              <a:chExt cx="3231654" cy="6084296"/>
            </a:xfrm>
          </p:grpSpPr>
          <p:sp>
            <p:nvSpPr>
              <p:cNvPr id="31" name="テキスト ボックス 30"/>
              <p:cNvSpPr txBox="1"/>
              <p:nvPr/>
            </p:nvSpPr>
            <p:spPr>
              <a:xfrm>
                <a:off x="5395199" y="380129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①黒板の字を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　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2" name="正方形/長方形 31"/>
              <p:cNvSpPr/>
              <p:nvPr/>
            </p:nvSpPr>
            <p:spPr>
              <a:xfrm>
                <a:off x="5698332" y="1268760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9" name="テキスト ボックス 28"/>
            <p:cNvSpPr txBox="1"/>
            <p:nvPr/>
          </p:nvSpPr>
          <p:spPr>
            <a:xfrm>
              <a:off x="6753200" y="1484784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1932960" y="407858"/>
            <a:ext cx="3231654" cy="6084296"/>
            <a:chOff x="1932960" y="407858"/>
            <a:chExt cx="3231654" cy="6084296"/>
          </a:xfrm>
        </p:grpSpPr>
        <p:grpSp>
          <p:nvGrpSpPr>
            <p:cNvPr id="34" name="グループ化 33"/>
            <p:cNvGrpSpPr/>
            <p:nvPr/>
          </p:nvGrpSpPr>
          <p:grpSpPr>
            <a:xfrm>
              <a:off x="1932960" y="407858"/>
              <a:ext cx="3231654" cy="6084296"/>
              <a:chOff x="1932960" y="407858"/>
              <a:chExt cx="3231654" cy="6084296"/>
            </a:xfrm>
          </p:grpSpPr>
          <p:sp>
            <p:nvSpPr>
              <p:cNvPr id="37" name="テキスト ボックス 36"/>
              <p:cNvSpPr txBox="1"/>
              <p:nvPr/>
            </p:nvSpPr>
            <p:spPr>
              <a:xfrm>
                <a:off x="1932960" y="407858"/>
                <a:ext cx="3231654" cy="6084296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②鏡に姿を</a:t>
                </a:r>
                <a:endParaRPr kumimoji="1" lang="en-US" altLang="ja-JP" sz="66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  <a:p>
                <a:pPr indent="898525">
                  <a:lnSpc>
                    <a:spcPct val="200000"/>
                  </a:lnSpc>
                </a:pPr>
                <a:r>
                  <a:rPr kumimoji="1" lang="ja-JP" altLang="en-US" sz="6600" dirty="0" smtClean="0">
                    <a:latin typeface="AR P教科書体M" panose="03000600000000000000" pitchFamily="66" charset="-128"/>
                    <a:ea typeface="AR P教科書体M" panose="03000600000000000000" pitchFamily="66" charset="-128"/>
                  </a:rPr>
                  <a:t>　　　す</a:t>
                </a:r>
                <a:endParaRPr kumimoji="1" lang="ja-JP" altLang="en-US" sz="6600" dirty="0">
                  <a:latin typeface="AR P教科書体M" panose="03000600000000000000" pitchFamily="66" charset="-128"/>
                  <a:ea typeface="AR P教科書体M" panose="03000600000000000000" pitchFamily="66" charset="-128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>
              <a:xfrm>
                <a:off x="2240503" y="1300117"/>
                <a:ext cx="1200329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6" name="テキスト ボックス 35"/>
            <p:cNvSpPr txBox="1"/>
            <p:nvPr/>
          </p:nvSpPr>
          <p:spPr>
            <a:xfrm>
              <a:off x="3438496" y="1445875"/>
              <a:ext cx="3380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AR P教科書体M" panose="03000600000000000000" pitchFamily="66" charset="-128"/>
                  <a:ea typeface="AR P教科書体M" panose="03000600000000000000" pitchFamily="66" charset="-128"/>
                </a:rPr>
                <a:t>うつ</a:t>
              </a:r>
              <a:endParaRPr kumimoji="1"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endParaRPr>
            </a:p>
          </p:txBody>
        </p:sp>
      </p:grp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05" y="2704200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744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2.59259E-6 L 0.50722 -0.3331 " pathEditMode="relative" rAng="0" ptsTypes="AA">
                                      <p:cBhvr>
                                        <p:cTn id="11" dur="2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53" y="-16667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-1.85185E-6 L 0.50882 -0.33912 " pathEditMode="relative" rAng="0" ptsTypes="AA">
                                      <p:cBhvr>
                                        <p:cTn id="13" dur="2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33" y="-16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0"/>
                                            </p:cond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クイズ正解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|2.9|3.3|3.7|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2333</TotalTime>
  <Words>455</Words>
  <Application>Microsoft Office PowerPoint</Application>
  <PresentationFormat>A4 210 x 297 mm</PresentationFormat>
  <Paragraphs>172</Paragraphs>
  <Slides>16</Slides>
  <Notes>1</Notes>
  <HiddenSlides>0</HiddenSlides>
  <MMClips>5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6" baseType="lpstr">
      <vt:lpstr>AR P教科書体M</vt:lpstr>
      <vt:lpstr>AR教科書体M</vt:lpstr>
      <vt:lpstr>HGS創英角ｺﾞｼｯｸUB</vt:lpstr>
      <vt:lpstr>ＭＳ Ｐゴシック</vt:lpstr>
      <vt:lpstr>ＭＳ Ｐ明朝</vt:lpstr>
      <vt:lpstr>ヒラギノ角ゴ Pro W3</vt:lpstr>
      <vt:lpstr>Arial</vt:lpstr>
      <vt:lpstr>Calibri</vt:lpstr>
      <vt:lpstr>Calibri Light</vt:lpstr>
      <vt:lpstr>デザインの設定</vt:lpstr>
      <vt:lpstr>同訓異字クイズ ６年生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197</cp:revision>
  <dcterms:created xsi:type="dcterms:W3CDTF">2008-01-09T07:37:16Z</dcterms:created>
  <dcterms:modified xsi:type="dcterms:W3CDTF">2020-06-04T23:41:05Z</dcterms:modified>
</cp:coreProperties>
</file>