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7"/>
  </p:notesMasterIdLst>
  <p:sldIdLst>
    <p:sldId id="288" r:id="rId2"/>
    <p:sldId id="289" r:id="rId3"/>
    <p:sldId id="294" r:id="rId4"/>
    <p:sldId id="295" r:id="rId5"/>
    <p:sldId id="296" r:id="rId6"/>
  </p:sldIdLst>
  <p:sldSz cx="9144000" cy="6858000" type="screen4x3"/>
  <p:notesSz cx="6858000" cy="9144000"/>
  <p:embeddedFontLst>
    <p:embeddedFont>
      <p:font typeface="HG丸ｺﾞｼｯｸM-PRO" panose="020F0600000000000000" pitchFamily="50" charset="-128"/>
      <p:regular r:id="rId8"/>
    </p:embeddedFont>
    <p:embeddedFont>
      <p:font typeface="AR P丸ゴシック体E" panose="020F0900000000000000" pitchFamily="50" charset="-128"/>
      <p:regular r:id="rId9"/>
    </p:embeddedFont>
    <p:embeddedFont>
      <p:font typeface="AR P教科書体M" panose="03000600000000000000" pitchFamily="66" charset="-128"/>
      <p:regular r:id="rId10"/>
    </p:embeddedFont>
    <p:embeddedFont>
      <p:font typeface="Calibri" panose="020F0502020204030204" pitchFamily="34" charset="0"/>
      <p:regular r:id="rId11"/>
      <p:bold r:id="rId12"/>
      <p:italic r:id="rId13"/>
      <p:boldItalic r:id="rId14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99"/>
    <a:srgbClr val="66FF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462" autoAdjust="0"/>
    <p:restoredTop sz="94424" autoAdjust="0"/>
  </p:normalViewPr>
  <p:slideViewPr>
    <p:cSldViewPr>
      <p:cViewPr>
        <p:scale>
          <a:sx n="50" d="100"/>
          <a:sy n="50" d="100"/>
        </p:scale>
        <p:origin x="1266" y="414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font" Target="fonts/font6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5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font" Target="fonts/font7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2020/8/18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771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395881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58849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89018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69202" y="794135"/>
            <a:ext cx="8579296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9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平均算</a:t>
            </a:r>
            <a:endParaRPr kumimoji="1" lang="ja-JP" altLang="en-US" sz="9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9" name="タイトル 1"/>
          <p:cNvSpPr txBox="1">
            <a:spLocks/>
          </p:cNvSpPr>
          <p:nvPr/>
        </p:nvSpPr>
        <p:spPr bwMode="auto">
          <a:xfrm>
            <a:off x="282352" y="2416622"/>
            <a:ext cx="8579296" cy="3892697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cene3d>
              <a:camera prst="isometricRightUp">
                <a:rot lat="2100000" lon="0" rev="0"/>
              </a:camera>
              <a:lightRig rig="threePt" dir="t"/>
            </a:scene3d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r>
              <a:rPr lang="ja-JP" altLang="en-US" sz="66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算数の文章問題</a:t>
            </a:r>
            <a:endParaRPr lang="en-US" altLang="ja-JP" sz="6600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面積図で</a:t>
            </a:r>
            <a:r>
              <a:rPr lang="ja-JP" altLang="en-US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解く平均算</a:t>
            </a:r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endParaRPr lang="en-US" altLang="ja-JP" b="1" kern="0" dirty="0" smtClean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　　　　　パワポ</a:t>
            </a:r>
            <a:r>
              <a:rPr lang="ja-JP" altLang="en-US" sz="4800" b="1" kern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0070C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で解説</a:t>
            </a:r>
            <a:endParaRPr lang="ja-JP" altLang="en-US" sz="4800" b="1" kern="0" dirty="0">
              <a:ln w="9525">
                <a:solidFill>
                  <a:schemeClr val="bg1"/>
                </a:solidFill>
                <a:prstDash val="solid"/>
              </a:ln>
              <a:solidFill>
                <a:srgbClr val="0070C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9955879"/>
              </p:ext>
            </p:extLst>
          </p:nvPr>
        </p:nvGraphicFramePr>
        <p:xfrm>
          <a:off x="467544" y="4323861"/>
          <a:ext cx="3456384" cy="1985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4943"/>
                <a:gridCol w="1581441"/>
              </a:tblGrid>
              <a:tr h="43130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marL="73034" marR="73034" marT="36517" marB="36517"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 smtClean="0">
                          <a:solidFill>
                            <a:schemeClr val="tx1"/>
                          </a:solidFill>
                        </a:rPr>
                        <a:t>Ｂ</a:t>
                      </a:r>
                      <a:endParaRPr kumimoji="1" lang="ja-JP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 marL="73034" marR="73034" marT="36517" marB="36517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35865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 smtClean="0">
                          <a:solidFill>
                            <a:sysClr val="windowText" lastClr="000000"/>
                          </a:solidFill>
                        </a:rPr>
                        <a:t>Ａ</a:t>
                      </a:r>
                      <a:endParaRPr kumimoji="1" lang="ja-JP" altLang="en-US" sz="1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marL="73034" marR="73034" marT="36517" marB="36517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73034" marR="73034" marT="36517" marB="36517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195504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 marL="73034" marR="73034" marT="36517" marB="36517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467544" y="4737844"/>
            <a:ext cx="3450416" cy="1567998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05" y="178544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角丸四角形吹き出し 26"/>
          <p:cNvSpPr/>
          <p:nvPr/>
        </p:nvSpPr>
        <p:spPr>
          <a:xfrm>
            <a:off x="1259632" y="988362"/>
            <a:ext cx="7462589" cy="111634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ctr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平均算とは、個数</a:t>
            </a:r>
            <a:r>
              <a:rPr kumimoji="0" lang="ja-JP" altLang="en-US" sz="24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や合計から平均を求めたり、平均から個数や合計を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求めたりする問題です。</a:t>
            </a:r>
            <a:endParaRPr kumimoji="0" lang="ja-JP" altLang="en-US" sz="2400" kern="0" dirty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横巻き 3"/>
          <p:cNvSpPr/>
          <p:nvPr/>
        </p:nvSpPr>
        <p:spPr>
          <a:xfrm>
            <a:off x="1157040" y="260648"/>
            <a:ext cx="1712366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平均算</a:t>
            </a:r>
            <a:r>
              <a:rPr lang="ja-JP" altLang="en-US" sz="2400" b="1" dirty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とは</a:t>
            </a:r>
          </a:p>
        </p:txBody>
      </p:sp>
      <p:sp>
        <p:nvSpPr>
          <p:cNvPr id="16" name="横巻き 15"/>
          <p:cNvSpPr/>
          <p:nvPr/>
        </p:nvSpPr>
        <p:spPr>
          <a:xfrm>
            <a:off x="1157040" y="2162246"/>
            <a:ext cx="2385078" cy="720080"/>
          </a:xfrm>
          <a:prstGeom prst="horizontalScroll">
            <a:avLst/>
          </a:prstGeom>
          <a:solidFill>
            <a:srgbClr val="66FF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平均算</a:t>
            </a:r>
            <a:r>
              <a:rPr lang="ja-JP" altLang="en-US" sz="2400" b="1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の解き方</a:t>
            </a:r>
            <a:endParaRPr lang="ja-JP" altLang="en-US" sz="2400" b="1" dirty="0">
              <a:solidFill>
                <a:srgbClr val="000000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17" name="角丸四角形吹き出し 16"/>
          <p:cNvSpPr/>
          <p:nvPr/>
        </p:nvSpPr>
        <p:spPr>
          <a:xfrm>
            <a:off x="1259632" y="2953711"/>
            <a:ext cx="7462589" cy="907671"/>
          </a:xfrm>
          <a:prstGeom prst="wedgeRoundRectCallout">
            <a:avLst>
              <a:gd name="adj1" fmla="val -52941"/>
              <a:gd name="adj2" fmla="val -27688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★面積図を使って解く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★面積図</a:t>
            </a:r>
            <a:r>
              <a:rPr kumimoji="0" lang="ja-JP" altLang="en-US" sz="24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のＡとＢが等しいことから解く</a:t>
            </a:r>
            <a:endParaRPr kumimoji="0" lang="en-US" altLang="ja-JP" sz="24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1705126"/>
              </p:ext>
            </p:extLst>
          </p:nvPr>
        </p:nvGraphicFramePr>
        <p:xfrm>
          <a:off x="2123728" y="4058458"/>
          <a:ext cx="4327472" cy="2485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472"/>
                <a:gridCol w="1980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Ｂ</a:t>
                      </a:r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4490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Ａ</a:t>
                      </a:r>
                      <a:endParaRPr kumimoji="1" lang="ja-JP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</a:tr>
              <a:tr h="1496799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正方形/長方形 2"/>
          <p:cNvSpPr/>
          <p:nvPr/>
        </p:nvSpPr>
        <p:spPr>
          <a:xfrm>
            <a:off x="2123728" y="4581127"/>
            <a:ext cx="4320000" cy="1963169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7881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4" grpId="0" animBg="1"/>
      <p:bldP spid="16" grpId="0" animBg="1"/>
      <p:bldP spid="17" grpId="0" animBg="1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021978" y="3966200"/>
            <a:ext cx="2347200" cy="504000"/>
          </a:xfrm>
          <a:prstGeom prst="rect">
            <a:avLst/>
          </a:prstGeom>
          <a:solidFill>
            <a:srgbClr val="FFFF99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Ａ</a:t>
            </a:r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人、女子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人のクラスで算数のテストをしました。男子の平均点が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点、クラス全体の平均点が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74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でした。このとき女子の平均点は何点か求めなさい。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179661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204162"/>
              </p:ext>
            </p:extLst>
          </p:nvPr>
        </p:nvGraphicFramePr>
        <p:xfrm>
          <a:off x="1020107" y="3517814"/>
          <a:ext cx="2347472" cy="2485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472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040"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6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男子</a:t>
                      </a:r>
                      <a:endParaRPr kumimoji="1" lang="ja-JP" altLang="en-US" sz="20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35" name="円弧 34"/>
          <p:cNvSpPr/>
          <p:nvPr/>
        </p:nvSpPr>
        <p:spPr>
          <a:xfrm rot="5400000">
            <a:off x="1809240" y="4808453"/>
            <a:ext cx="768934" cy="2347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1851405" y="6101544"/>
            <a:ext cx="67807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円弧 36"/>
          <p:cNvSpPr/>
          <p:nvPr/>
        </p:nvSpPr>
        <p:spPr>
          <a:xfrm flipH="1">
            <a:off x="611944" y="4498967"/>
            <a:ext cx="820732" cy="14976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364242" y="5002420"/>
            <a:ext cx="61555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4643438" y="1379819"/>
            <a:ext cx="1800770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女子の面積図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736983"/>
              </p:ext>
            </p:extLst>
          </p:nvPr>
        </p:nvGraphicFramePr>
        <p:xfrm>
          <a:off x="3363933" y="3496214"/>
          <a:ext cx="1879200" cy="2507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200"/>
              </a:tblGrid>
              <a:tr h="5616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1945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　　　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　　女子</a:t>
                      </a:r>
                      <a:endParaRPr kumimoji="1" lang="ja-JP" altLang="en-US" sz="24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41" name="円弧 40"/>
          <p:cNvSpPr/>
          <p:nvPr/>
        </p:nvSpPr>
        <p:spPr>
          <a:xfrm rot="5400000">
            <a:off x="3909129" y="5042453"/>
            <a:ext cx="768934" cy="187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3968568" y="6153104"/>
            <a:ext cx="687689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3" name="円弧 42"/>
          <p:cNvSpPr/>
          <p:nvPr/>
        </p:nvSpPr>
        <p:spPr>
          <a:xfrm>
            <a:off x="4803428" y="3494453"/>
            <a:ext cx="828000" cy="250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337723" y="4415098"/>
            <a:ext cx="99775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6731670" y="1384510"/>
            <a:ext cx="187277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円弧 46"/>
          <p:cNvSpPr/>
          <p:nvPr/>
        </p:nvSpPr>
        <p:spPr>
          <a:xfrm>
            <a:off x="2926292" y="4028889"/>
            <a:ext cx="828000" cy="1962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3477698" y="4771587"/>
            <a:ext cx="625171" cy="461665"/>
          </a:xfrm>
          <a:prstGeom prst="rect">
            <a:avLst/>
          </a:prstGeom>
          <a:solidFill>
            <a:srgbClr val="FF99FF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74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394413" y="3509899"/>
            <a:ext cx="1836000" cy="504000"/>
          </a:xfrm>
          <a:prstGeom prst="rect">
            <a:avLst/>
          </a:prstGeom>
          <a:pattFill prst="dkUpDiag">
            <a:fgClr>
              <a:srgbClr val="FF99FF"/>
            </a:fgClr>
            <a:bgClr>
              <a:schemeClr val="bg1"/>
            </a:bgClr>
          </a:patt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Ｂ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020107" y="4027470"/>
            <a:ext cx="4223026" cy="1963169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dirty="0" smtClean="0"/>
              <a:t>　　　　　　　　　　　　　　　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2544574" y="1927172"/>
            <a:ext cx="6261114" cy="792003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面積図のＡとＢの面積が同じであることから式をつくる。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平均はならしたものだから、Ｂの合計点とＡの合計点は同じ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1" name="円弧 50"/>
          <p:cNvSpPr/>
          <p:nvPr/>
        </p:nvSpPr>
        <p:spPr>
          <a:xfrm flipH="1">
            <a:off x="610344" y="4027220"/>
            <a:ext cx="818529" cy="46646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98554" y="4023811"/>
            <a:ext cx="548227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４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3" name="円弧 52"/>
          <p:cNvSpPr/>
          <p:nvPr/>
        </p:nvSpPr>
        <p:spPr>
          <a:xfrm rot="5400000" flipH="1">
            <a:off x="1786015" y="2849076"/>
            <a:ext cx="770400" cy="2347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1851405" y="3372500"/>
            <a:ext cx="67807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65930" y="3040893"/>
            <a:ext cx="2761052" cy="34163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面積Ａの式は、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Ａ＝４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面積Ｂの式は、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Ｂ＝１２</a:t>
            </a:r>
            <a:r>
              <a:rPr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（□－７４）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ＡとＢの面積が等しいので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（□－７４）＝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６０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両辺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を１２で割ると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□－７４＝５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□＝５＋７４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□＝７９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r"/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（答え）７９点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円弧 54"/>
          <p:cNvSpPr/>
          <p:nvPr/>
        </p:nvSpPr>
        <p:spPr>
          <a:xfrm flipH="1">
            <a:off x="3165811" y="3498939"/>
            <a:ext cx="394841" cy="504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1963682" y="2867779"/>
            <a:ext cx="1545616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－７</a:t>
            </a:r>
            <a:r>
              <a:rPr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4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）点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2966232" y="3175903"/>
            <a:ext cx="206095" cy="54112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円弧 55"/>
          <p:cNvSpPr/>
          <p:nvPr/>
        </p:nvSpPr>
        <p:spPr>
          <a:xfrm rot="5400000" flipH="1">
            <a:off x="3907464" y="2560419"/>
            <a:ext cx="756000" cy="187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4030748" y="2878921"/>
            <a:ext cx="687689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7670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46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3" grpId="0" animBg="1"/>
      <p:bldP spid="55" grpId="0" animBg="1"/>
      <p:bldP spid="4" grpId="0"/>
      <p:bldP spid="56" grpId="0" animBg="1"/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1021978" y="3966200"/>
            <a:ext cx="2347200" cy="504000"/>
          </a:xfrm>
          <a:prstGeom prst="rect">
            <a:avLst/>
          </a:prstGeom>
          <a:solidFill>
            <a:srgbClr val="FFFF99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Ａ</a:t>
            </a:r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49"/>
            <a:ext cx="7496192" cy="1020155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あるクラスで算数のテストを行いました。その結果、男子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人の平均点が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点、女子の平均点が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90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点、クラスの平均点が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85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点でした。このクラスの女子は何人いるか求めなさい。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179661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4204162"/>
              </p:ext>
            </p:extLst>
          </p:nvPr>
        </p:nvGraphicFramePr>
        <p:xfrm>
          <a:off x="1020107" y="3517814"/>
          <a:ext cx="2347472" cy="2485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7472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040"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6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男子</a:t>
                      </a:r>
                      <a:endParaRPr kumimoji="1" lang="ja-JP" altLang="en-US" sz="20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35" name="円弧 34"/>
          <p:cNvSpPr/>
          <p:nvPr/>
        </p:nvSpPr>
        <p:spPr>
          <a:xfrm rot="5400000">
            <a:off x="1809240" y="4808453"/>
            <a:ext cx="768934" cy="2347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1851405" y="6101544"/>
            <a:ext cx="67807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円弧 36"/>
          <p:cNvSpPr/>
          <p:nvPr/>
        </p:nvSpPr>
        <p:spPr>
          <a:xfrm flipH="1">
            <a:off x="611944" y="4498967"/>
            <a:ext cx="820732" cy="14976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364242" y="5002420"/>
            <a:ext cx="61555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4643438" y="1379819"/>
            <a:ext cx="1800770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女子の面積図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8736983"/>
              </p:ext>
            </p:extLst>
          </p:nvPr>
        </p:nvGraphicFramePr>
        <p:xfrm>
          <a:off x="3363933" y="3496214"/>
          <a:ext cx="1879200" cy="2507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9200"/>
              </a:tblGrid>
              <a:tr h="5616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194583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　　　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　　女子</a:t>
                      </a:r>
                      <a:endParaRPr kumimoji="1" lang="ja-JP" altLang="en-US" sz="24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41" name="円弧 40"/>
          <p:cNvSpPr/>
          <p:nvPr/>
        </p:nvSpPr>
        <p:spPr>
          <a:xfrm rot="5400000">
            <a:off x="3909129" y="5042453"/>
            <a:ext cx="768934" cy="187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3968568" y="6153104"/>
            <a:ext cx="61555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3" name="円弧 42"/>
          <p:cNvSpPr/>
          <p:nvPr/>
        </p:nvSpPr>
        <p:spPr>
          <a:xfrm>
            <a:off x="4803428" y="3494453"/>
            <a:ext cx="828000" cy="250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337723" y="4415098"/>
            <a:ext cx="99775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90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6731670" y="1384510"/>
            <a:ext cx="187277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円弧 46"/>
          <p:cNvSpPr/>
          <p:nvPr/>
        </p:nvSpPr>
        <p:spPr>
          <a:xfrm>
            <a:off x="2926292" y="4028889"/>
            <a:ext cx="828000" cy="1962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3477698" y="4771587"/>
            <a:ext cx="615553" cy="461665"/>
          </a:xfrm>
          <a:prstGeom prst="rect">
            <a:avLst/>
          </a:prstGeom>
          <a:solidFill>
            <a:srgbClr val="FF99FF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8</a:t>
            </a:r>
            <a:r>
              <a:rPr lang="en-US" altLang="ja-JP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3394413" y="3509899"/>
            <a:ext cx="1836000" cy="504000"/>
          </a:xfrm>
          <a:prstGeom prst="rect">
            <a:avLst/>
          </a:prstGeom>
          <a:pattFill prst="dkUpDiag">
            <a:fgClr>
              <a:srgbClr val="FF99FF"/>
            </a:fgClr>
            <a:bgClr>
              <a:schemeClr val="bg1"/>
            </a:bgClr>
          </a:patt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Ｂ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1020107" y="4027470"/>
            <a:ext cx="4223026" cy="1963169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dirty="0" smtClean="0"/>
              <a:t>　　　　　　　　　　　　　　　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2559358" y="1977885"/>
            <a:ext cx="6261114" cy="792003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面積図のＡとＢの面積が同じであることから式をつくる。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平均はならしたものだから、Ｂの合計点とＡの合計点は同じ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1" name="円弧 50"/>
          <p:cNvSpPr/>
          <p:nvPr/>
        </p:nvSpPr>
        <p:spPr>
          <a:xfrm flipH="1">
            <a:off x="610344" y="4027220"/>
            <a:ext cx="818529" cy="46646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298554" y="4023811"/>
            <a:ext cx="461665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3" name="円弧 52"/>
          <p:cNvSpPr/>
          <p:nvPr/>
        </p:nvSpPr>
        <p:spPr>
          <a:xfrm rot="5400000" flipH="1">
            <a:off x="1786015" y="2849076"/>
            <a:ext cx="770400" cy="2347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1851405" y="3372500"/>
            <a:ext cx="678071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90484" y="3141331"/>
            <a:ext cx="2761052" cy="286232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面積Ａの式は、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Ａ＝５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１５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面積Ｂの式は、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Ｂ＝５</a:t>
            </a:r>
            <a:r>
              <a:rPr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ＡとＢの面積が等しいので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r>
              <a:rPr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＝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７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　□＝７５</a:t>
            </a:r>
            <a:r>
              <a:rPr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÷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□＝１５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r"/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（答え）１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５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5" name="円弧 54"/>
          <p:cNvSpPr/>
          <p:nvPr/>
        </p:nvSpPr>
        <p:spPr>
          <a:xfrm flipH="1">
            <a:off x="3165811" y="3498939"/>
            <a:ext cx="394841" cy="504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" name="正方形/長方形 3"/>
          <p:cNvSpPr/>
          <p:nvPr/>
        </p:nvSpPr>
        <p:spPr>
          <a:xfrm>
            <a:off x="2499892" y="2880002"/>
            <a:ext cx="569387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altLang="ja-JP" sz="2000">
                <a:latin typeface="AR P教科書体M" panose="03000600000000000000" pitchFamily="66" charset="-128"/>
                <a:ea typeface="AR P教科書体M" panose="03000600000000000000" pitchFamily="66" charset="-128"/>
              </a:rPr>
              <a:t>5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8" name="直線コネクタ 7"/>
          <p:cNvCxnSpPr/>
          <p:nvPr/>
        </p:nvCxnSpPr>
        <p:spPr>
          <a:xfrm>
            <a:off x="2966232" y="3175903"/>
            <a:ext cx="206095" cy="54112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円弧 55"/>
          <p:cNvSpPr/>
          <p:nvPr/>
        </p:nvSpPr>
        <p:spPr>
          <a:xfrm rot="5400000" flipH="1">
            <a:off x="3907464" y="2560419"/>
            <a:ext cx="756000" cy="18792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4030748" y="2878921"/>
            <a:ext cx="61555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40307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000"/>
                            </p:stCondLst>
                            <p:childTnLst>
                              <p:par>
                                <p:cTn id="13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46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3" grpId="0" animBg="1"/>
      <p:bldP spid="55" grpId="0" animBg="1"/>
      <p:bldP spid="4" grpId="0"/>
      <p:bldP spid="56" grpId="0" animBg="1"/>
      <p:bldP spid="5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/>
        </p:nvSpPr>
        <p:spPr>
          <a:xfrm>
            <a:off x="902936" y="3966200"/>
            <a:ext cx="2347200" cy="504000"/>
          </a:xfrm>
          <a:prstGeom prst="rect">
            <a:avLst/>
          </a:prstGeom>
          <a:solidFill>
            <a:srgbClr val="FFFF99"/>
          </a:solid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Ａ</a:t>
            </a:r>
            <a:endParaRPr kumimoji="1" lang="ja-JP" altLang="en-US" dirty="0"/>
          </a:p>
        </p:txBody>
      </p:sp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215" y="406797"/>
            <a:ext cx="1011237" cy="1412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角丸四角形吹き出し 6"/>
          <p:cNvSpPr/>
          <p:nvPr/>
        </p:nvSpPr>
        <p:spPr>
          <a:xfrm>
            <a:off x="1324280" y="260650"/>
            <a:ext cx="7496192" cy="853370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児童数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が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30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の１組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の国語のテストの平均点は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65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点でした。このうち男子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12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人の平均点は</a:t>
            </a:r>
            <a:r>
              <a:rPr kumimoji="0" lang="en-US" altLang="ja-JP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62</a:t>
            </a:r>
            <a:r>
              <a:rPr kumimoji="0" lang="ja-JP" altLang="en-US" sz="2000" kern="0" dirty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点でした。女子の平均点は何点ですか。</a:t>
            </a:r>
            <a:endParaRPr kumimoji="0" lang="en-US" altLang="ja-JP" sz="2000" kern="0" dirty="0" smtClean="0">
              <a:solidFill>
                <a:prstClr val="black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36" name="テキスト ボックス 635"/>
          <p:cNvSpPr txBox="1"/>
          <p:nvPr/>
        </p:nvSpPr>
        <p:spPr>
          <a:xfrm>
            <a:off x="1332317" y="1377115"/>
            <a:ext cx="1038177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解き方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22" name="角丸四角形吹き出し 21"/>
          <p:cNvSpPr/>
          <p:nvPr/>
        </p:nvSpPr>
        <p:spPr>
          <a:xfrm>
            <a:off x="2559358" y="1363944"/>
            <a:ext cx="179661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男子の面積図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31" name="表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4095816"/>
              </p:ext>
            </p:extLst>
          </p:nvPr>
        </p:nvGraphicFramePr>
        <p:xfrm>
          <a:off x="901065" y="3517814"/>
          <a:ext cx="1800000" cy="24858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lnL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49040">
                <a:tc>
                  <a:txBody>
                    <a:bodyPr/>
                    <a:lstStyle/>
                    <a:p>
                      <a:pPr algn="ctr"/>
                      <a:endParaRPr kumimoji="1" lang="ja-JP" altLang="en-US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49679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男子</a:t>
                      </a:r>
                      <a:endParaRPr kumimoji="1" lang="ja-JP" altLang="en-US" sz="20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6FFFF"/>
                    </a:solidFill>
                  </a:tcPr>
                </a:tc>
              </a:tr>
            </a:tbl>
          </a:graphicData>
        </a:graphic>
      </p:graphicFrame>
      <p:sp>
        <p:nvSpPr>
          <p:cNvPr id="35" name="円弧 34"/>
          <p:cNvSpPr/>
          <p:nvPr/>
        </p:nvSpPr>
        <p:spPr>
          <a:xfrm rot="5400000">
            <a:off x="1413238" y="5085413"/>
            <a:ext cx="775654" cy="180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1439144" y="6087867"/>
            <a:ext cx="687689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7" name="円弧 36"/>
          <p:cNvSpPr/>
          <p:nvPr/>
        </p:nvSpPr>
        <p:spPr>
          <a:xfrm flipH="1">
            <a:off x="492902" y="4498967"/>
            <a:ext cx="820732" cy="14976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8" name="正方形/長方形 37"/>
          <p:cNvSpPr/>
          <p:nvPr/>
        </p:nvSpPr>
        <p:spPr>
          <a:xfrm>
            <a:off x="245200" y="5002420"/>
            <a:ext cx="615553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62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9" name="角丸四角形吹き出し 38"/>
          <p:cNvSpPr/>
          <p:nvPr/>
        </p:nvSpPr>
        <p:spPr>
          <a:xfrm>
            <a:off x="4643438" y="1379819"/>
            <a:ext cx="1800770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女子の面積図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aphicFrame>
        <p:nvGraphicFramePr>
          <p:cNvPr id="40" name="表 3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6270254"/>
              </p:ext>
            </p:extLst>
          </p:nvPr>
        </p:nvGraphicFramePr>
        <p:xfrm>
          <a:off x="2699366" y="3778301"/>
          <a:ext cx="2700000" cy="22253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0000"/>
              </a:tblGrid>
              <a:tr h="498420">
                <a:tc>
                  <a:txBody>
                    <a:bodyPr/>
                    <a:lstStyle/>
                    <a:p>
                      <a:pPr algn="ctr"/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  <a:tr h="17269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　　　</a:t>
                      </a:r>
                      <a:endParaRPr kumimoji="1" lang="en-US" altLang="ja-JP" dirty="0" smtClean="0"/>
                    </a:p>
                    <a:p>
                      <a:pPr algn="ctr"/>
                      <a:r>
                        <a:rPr kumimoji="1" lang="ja-JP" altLang="en-US" sz="2400" dirty="0" smtClean="0">
                          <a:latin typeface="AR P教科書体M" panose="03000600000000000000" pitchFamily="66" charset="-128"/>
                          <a:ea typeface="AR P教科書体M" panose="03000600000000000000" pitchFamily="66" charset="-128"/>
                        </a:rPr>
                        <a:t>　　女子</a:t>
                      </a:r>
                      <a:endParaRPr kumimoji="1" lang="ja-JP" altLang="en-US" sz="2400" dirty="0">
                        <a:latin typeface="AR P教科書体M" panose="03000600000000000000" pitchFamily="66" charset="-128"/>
                        <a:ea typeface="AR P教科書体M" panose="03000600000000000000" pitchFamily="66" charset="-128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99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</a:tr>
            </a:tbl>
          </a:graphicData>
        </a:graphic>
      </p:graphicFrame>
      <p:sp>
        <p:nvSpPr>
          <p:cNvPr id="41" name="円弧 40"/>
          <p:cNvSpPr/>
          <p:nvPr/>
        </p:nvSpPr>
        <p:spPr>
          <a:xfrm rot="5400000">
            <a:off x="3646490" y="4637645"/>
            <a:ext cx="809148" cy="2700000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2" name="正方形/長方形 41"/>
          <p:cNvSpPr/>
          <p:nvPr/>
        </p:nvSpPr>
        <p:spPr>
          <a:xfrm>
            <a:off x="3849526" y="6153104"/>
            <a:ext cx="692497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3" name="円弧 42"/>
          <p:cNvSpPr/>
          <p:nvPr/>
        </p:nvSpPr>
        <p:spPr>
          <a:xfrm>
            <a:off x="4974238" y="3774642"/>
            <a:ext cx="834990" cy="2234556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4" name="正方形/長方形 43"/>
          <p:cNvSpPr/>
          <p:nvPr/>
        </p:nvSpPr>
        <p:spPr>
          <a:xfrm>
            <a:off x="5431855" y="4660144"/>
            <a:ext cx="997758" cy="4616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5" name="角丸四角形吹き出し 44"/>
          <p:cNvSpPr/>
          <p:nvPr/>
        </p:nvSpPr>
        <p:spPr>
          <a:xfrm>
            <a:off x="6731670" y="1384510"/>
            <a:ext cx="1872778" cy="461665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クラスの面積図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7" name="円弧 46"/>
          <p:cNvSpPr/>
          <p:nvPr/>
        </p:nvSpPr>
        <p:spPr>
          <a:xfrm>
            <a:off x="2276252" y="4037706"/>
            <a:ext cx="817362" cy="1928207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8" name="正方形/長方形 47"/>
          <p:cNvSpPr/>
          <p:nvPr/>
        </p:nvSpPr>
        <p:spPr>
          <a:xfrm>
            <a:off x="2868532" y="4771587"/>
            <a:ext cx="615553" cy="461665"/>
          </a:xfrm>
          <a:prstGeom prst="rect">
            <a:avLst/>
          </a:prstGeom>
          <a:solidFill>
            <a:srgbClr val="FF99FF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65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2715977" y="3791001"/>
            <a:ext cx="2659688" cy="245510"/>
          </a:xfrm>
          <a:prstGeom prst="rect">
            <a:avLst/>
          </a:prstGeom>
          <a:pattFill prst="dkUpDiag">
            <a:fgClr>
              <a:srgbClr val="FF99FF"/>
            </a:fgClr>
            <a:bgClr>
              <a:schemeClr val="bg1"/>
            </a:bgClr>
          </a:pattFill>
          <a:ln w="28575">
            <a:noFill/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Ｂ</a:t>
            </a:r>
            <a:endParaRPr kumimoji="1" lang="ja-JP" altLang="en-US" dirty="0"/>
          </a:p>
        </p:txBody>
      </p:sp>
      <p:sp>
        <p:nvSpPr>
          <p:cNvPr id="46" name="正方形/長方形 45"/>
          <p:cNvSpPr/>
          <p:nvPr/>
        </p:nvSpPr>
        <p:spPr>
          <a:xfrm>
            <a:off x="901065" y="4027470"/>
            <a:ext cx="4500000" cy="1963169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pPr algn="ctr"/>
            <a:r>
              <a:rPr kumimoji="1" lang="ja-JP" altLang="en-US" dirty="0" smtClean="0"/>
              <a:t>　　　　　　　　　　　　　　　</a:t>
            </a:r>
            <a:r>
              <a:rPr kumimoji="1"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クラス</a:t>
            </a:r>
            <a:endParaRPr kumimoji="1"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0" name="角丸四角形吹き出し 49"/>
          <p:cNvSpPr/>
          <p:nvPr/>
        </p:nvSpPr>
        <p:spPr>
          <a:xfrm>
            <a:off x="2559358" y="1977885"/>
            <a:ext cx="6261114" cy="792003"/>
          </a:xfrm>
          <a:prstGeom prst="wedgeRoundRectCallout">
            <a:avLst>
              <a:gd name="adj1" fmla="val -53128"/>
              <a:gd name="adj2" fmla="val 5776"/>
              <a:gd name="adj3" fmla="val 16667"/>
            </a:avLst>
          </a:prstGeom>
          <a:gradFill rotWithShape="1">
            <a:gsLst>
              <a:gs pos="0">
                <a:srgbClr val="9BBB59">
                  <a:tint val="50000"/>
                  <a:satMod val="300000"/>
                </a:srgbClr>
              </a:gs>
              <a:gs pos="35000">
                <a:srgbClr val="9BBB59">
                  <a:tint val="37000"/>
                  <a:satMod val="300000"/>
                </a:srgbClr>
              </a:gs>
              <a:gs pos="100000">
                <a:srgbClr val="9BBB59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9BBB59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anchor="t"/>
          <a:lstStyle/>
          <a:p>
            <a:pPr lvl="0">
              <a:defRPr/>
            </a:pPr>
            <a:r>
              <a:rPr kumimoji="0" lang="ja-JP" alt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面積図のＡとＢの面積が同じであることから式をつくる。</a:t>
            </a:r>
            <a:endParaRPr kumimoji="0" lang="en-US" altLang="ja-JP" sz="20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lvl="0">
              <a:defRPr/>
            </a:pPr>
            <a:r>
              <a:rPr kumimoji="0" lang="ja-JP" altLang="en-US" sz="2000" b="1" kern="0" dirty="0" smtClean="0">
                <a:solidFill>
                  <a:prstClr val="black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平均はならしたものだから、Ｂの合計点とＡの合計点は同じ</a:t>
            </a:r>
            <a:endParaRPr kumimoji="0" lang="ja-JP" altLang="en-US" sz="20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1" name="円弧 50"/>
          <p:cNvSpPr/>
          <p:nvPr/>
        </p:nvSpPr>
        <p:spPr>
          <a:xfrm flipH="1">
            <a:off x="491302" y="4027220"/>
            <a:ext cx="818529" cy="466468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正方形/長方形 51"/>
          <p:cNvSpPr/>
          <p:nvPr/>
        </p:nvSpPr>
        <p:spPr>
          <a:xfrm>
            <a:off x="319694" y="4020134"/>
            <a:ext cx="463268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en-US" altLang="ja-JP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3</a:t>
            </a:r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点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53" name="円弧 52"/>
          <p:cNvSpPr/>
          <p:nvPr/>
        </p:nvSpPr>
        <p:spPr>
          <a:xfrm rot="5400000" flipH="1">
            <a:off x="1433609" y="3082440"/>
            <a:ext cx="729032" cy="1839103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1470398" y="3387663"/>
            <a:ext cx="687689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39408" y="3067834"/>
            <a:ext cx="2761052" cy="3416320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面積Ａの式は、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Ａ＝３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１２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面積Ｂの式は、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Ｂ＝１８</a:t>
            </a:r>
            <a:r>
              <a:rPr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（□－６５）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ＡとＢの面積が等しいので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</a:t>
            </a:r>
            <a:r>
              <a:rPr kumimoji="1" lang="en-US" altLang="ja-JP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×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（□－６５）＝３６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kumimoji="1"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両辺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を１８で割ると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□－６５＝２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kumimoji="1"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□＝６５＋２</a:t>
            </a:r>
            <a:endParaRPr kumimoji="1"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□＝６７</a:t>
            </a:r>
            <a:r>
              <a:rPr lang="ja-JP" altLang="en-US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</a:t>
            </a:r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　　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endParaRPr lang="en-US" altLang="ja-JP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pPr algn="r"/>
            <a:r>
              <a:rPr lang="ja-JP" altLang="en-US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（答え）６７点</a:t>
            </a:r>
            <a:endParaRPr lang="en-US" altLang="ja-JP" dirty="0" smtClean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1844640" y="2867779"/>
            <a:ext cx="1476686" cy="40011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ja-JP" altLang="en-US" sz="2000" dirty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（□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－</a:t>
            </a:r>
            <a:r>
              <a:rPr lang="en-US" altLang="ja-JP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65</a:t>
            </a:r>
            <a:r>
              <a:rPr lang="ja-JP" altLang="en-US" sz="20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）点</a:t>
            </a:r>
            <a:endParaRPr lang="ja-JP" altLang="en-US" sz="20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cxnSp>
        <p:nvCxnSpPr>
          <p:cNvPr id="8" name="直線コネクタ 7"/>
          <p:cNvCxnSpPr>
            <a:stCxn id="4" idx="2"/>
          </p:cNvCxnSpPr>
          <p:nvPr/>
        </p:nvCxnSpPr>
        <p:spPr>
          <a:xfrm>
            <a:off x="2582983" y="3267889"/>
            <a:ext cx="109233" cy="594619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円弧 55"/>
          <p:cNvSpPr/>
          <p:nvPr/>
        </p:nvSpPr>
        <p:spPr>
          <a:xfrm rot="5400000" flipH="1">
            <a:off x="3704521" y="2449935"/>
            <a:ext cx="740489" cy="2666777"/>
          </a:xfrm>
          <a:prstGeom prst="arc">
            <a:avLst>
              <a:gd name="adj1" fmla="val 16200000"/>
              <a:gd name="adj2" fmla="val 5367265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7" name="正方形/長方形 56"/>
          <p:cNvSpPr/>
          <p:nvPr/>
        </p:nvSpPr>
        <p:spPr>
          <a:xfrm>
            <a:off x="3849526" y="3147093"/>
            <a:ext cx="692497" cy="461665"/>
          </a:xfrm>
          <a:prstGeom prst="rect">
            <a:avLst/>
          </a:prstGeom>
          <a:solidFill>
            <a:schemeClr val="bg1"/>
          </a:solidFill>
        </p:spPr>
        <p:txBody>
          <a:bodyPr wrap="none" lIns="0" rIns="0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１８人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68046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5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00"/>
                            </p:stCondLst>
                            <p:childTnLst>
                              <p:par>
                                <p:cTn id="8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1000"/>
                            </p:stCondLst>
                            <p:childTnLst>
                              <p:par>
                                <p:cTn id="10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500"/>
                            </p:stCondLst>
                            <p:childTnLst>
                              <p:par>
                                <p:cTn id="13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2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7" grpId="0" animBg="1"/>
      <p:bldP spid="48" grpId="0" animBg="1"/>
      <p:bldP spid="49" grpId="0" animBg="1"/>
      <p:bldP spid="46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3" grpId="0" animBg="1"/>
      <p:bldP spid="4" grpId="0"/>
      <p:bldP spid="56" grpId="0" animBg="1"/>
      <p:bldP spid="5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5|4.3|1.8|1.5|2.2|1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6|4.2|3.2|1.3|1.4|2.9|2.4|1.9|3.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6|4.2|3.2|1.3|1.4|2.9|2.4|1.9|3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.6|4.2|3.2|1.3|1.4|2.9|2.4|1.9|3.4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  <a:prstDash val="dash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17152</TotalTime>
  <Words>503</Words>
  <Application>Microsoft Office PowerPoint</Application>
  <PresentationFormat>画面に合わせる (4:3)</PresentationFormat>
  <Paragraphs>118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ＭＳ Ｐゴシック</vt:lpstr>
      <vt:lpstr>HG丸ｺﾞｼｯｸM-PRO</vt:lpstr>
      <vt:lpstr>AR P丸ゴシック体E</vt:lpstr>
      <vt:lpstr>Arial</vt:lpstr>
      <vt:lpstr>AR P教科書体M</vt:lpstr>
      <vt:lpstr>Calibri</vt:lpstr>
      <vt:lpstr>フラッシュ１</vt:lpstr>
      <vt:lpstr>平均算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421</cp:revision>
  <dcterms:created xsi:type="dcterms:W3CDTF">2015-06-25T04:58:05Z</dcterms:created>
  <dcterms:modified xsi:type="dcterms:W3CDTF">2020-08-18T01:50:37Z</dcterms:modified>
</cp:coreProperties>
</file>