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88" r:id="rId2"/>
    <p:sldId id="292" r:id="rId3"/>
    <p:sldId id="295" r:id="rId4"/>
    <p:sldId id="296" r:id="rId5"/>
    <p:sldId id="293" r:id="rId6"/>
    <p:sldId id="294" r:id="rId7"/>
    <p:sldId id="297" r:id="rId8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0"/>
    </p:embeddedFont>
    <p:embeddedFont>
      <p:font typeface="AR P丸ゴシック体M" panose="020F0600000000000000" pitchFamily="50" charset="-128"/>
      <p:regular r:id="rId11"/>
    </p:embeddedFont>
    <p:embeddedFont>
      <p:font typeface="AR丸ゴシック体M" panose="020F0609000000000000" pitchFamily="49" charset="-128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HG丸ｺﾞｼｯｸM-PRO" panose="020F0600000000000000" pitchFamily="50" charset="-128"/>
      <p:regular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 autoAdjust="0"/>
    <p:restoredTop sz="94424" autoAdjust="0"/>
  </p:normalViewPr>
  <p:slideViewPr>
    <p:cSldViewPr>
      <p:cViewPr varScale="1">
        <p:scale>
          <a:sx n="55" d="100"/>
          <a:sy n="55" d="100"/>
        </p:scale>
        <p:origin x="90" y="324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471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389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831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84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53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848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kumimoji="1" lang="ja-JP" altLang="en-US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「たし算とひき算」</a:t>
            </a:r>
            <a:endParaRPr kumimoji="1" lang="ja-JP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3407973"/>
            <a:ext cx="8579296" cy="122840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筆算の補助数字の書き方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lang="ja-JP" altLang="en-US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３６５＋４７２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508104" y="1124744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くらいを　たてに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そろえて　書く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508104" y="2004631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519909" y="3046239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08104" y="2552362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５＋２＝７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75802" y="927653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45024" y="6001749"/>
            <a:ext cx="357020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３６５＋４７２＝８３７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56230" y="5145511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77201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43310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＋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519909" y="3591491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６＋７＝１３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08997" y="5158104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08104" y="4136743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537321" y="469991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１と３で４、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＋４＝８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492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4" grpId="0"/>
      <p:bldP spid="20" grpId="0" animBg="1"/>
      <p:bldP spid="21" grpId="0" animBg="1"/>
      <p:bldP spid="23" grpId="0" animBg="1"/>
      <p:bldP spid="7" grpId="0" animBg="1"/>
      <p:bldP spid="12" grpId="0"/>
      <p:bldP spid="14" grpId="0"/>
      <p:bldP spid="28" grpId="0" animBg="1"/>
      <p:bldP spid="30" grpId="0"/>
      <p:bldP spid="26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３４７＋１７８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748595" y="1124744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60400" y="2166352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748595" y="1672475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７＋８＝１５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1300880" y="1012211"/>
            <a:ext cx="2088232" cy="847160"/>
          </a:xfrm>
          <a:prstGeom prst="wedgeRoundRectCallout">
            <a:avLst>
              <a:gd name="adj1" fmla="val -1767"/>
              <a:gd name="adj2" fmla="val 12987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45024" y="6001749"/>
            <a:ext cx="357020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３４７＋１７８＝５２５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9780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97238" y="5145511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09578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＋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60400" y="2711604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と４で５、</a:t>
            </a:r>
            <a:endParaRPr lang="en-US" altLang="ja-JP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５＋７＝１２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08997" y="5158104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760400" y="3911933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779602" y="4324253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１と３で４、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</a:t>
            </a:r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＋１＝５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174680" y="2477586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3450879" y="1022021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383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7" grpId="0" animBg="1"/>
      <p:bldP spid="12" grpId="0"/>
      <p:bldP spid="14" grpId="0"/>
      <p:bldP spid="28" grpId="0" animBg="1"/>
      <p:bldP spid="30" grpId="0"/>
      <p:bldP spid="26" grpId="0"/>
      <p:bldP spid="31" grpId="0" animBg="1"/>
      <p:bldP spid="25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464849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４７５＋７８１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508104" y="119675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519909" y="2238360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08104" y="1744483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５＋１＝６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75802" y="927653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33740" y="6022674"/>
            <a:ext cx="3877985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４７５＋７８１＝１２５６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9780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77201" y="5145511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33852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＋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519909" y="278361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７＋８＝１５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29034" y="5158104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08104" y="3328864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537321" y="3892035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くり上げた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と４で５、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５＋７＝１２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36382" y="5166343"/>
            <a:ext cx="51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121746" y="3392217"/>
            <a:ext cx="1957307" cy="847160"/>
          </a:xfrm>
          <a:prstGeom prst="wedgeRoundRectCallout">
            <a:avLst>
              <a:gd name="adj1" fmla="val 7964"/>
              <a:gd name="adj2" fmla="val 17441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千の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を書く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298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7" grpId="0" animBg="1"/>
      <p:bldP spid="12" grpId="0"/>
      <p:bldP spid="14" grpId="0"/>
      <p:bldP spid="28" grpId="0" animBg="1"/>
      <p:bldP spid="30" grpId="0"/>
      <p:bldP spid="26" grpId="0"/>
      <p:bldP spid="31" grpId="0" animBg="1"/>
      <p:bldP spid="25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687881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３１５－１９４の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777321" y="83671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77321" y="1902414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78772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11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177545" y="6045112"/>
            <a:ext cx="357020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３１５－１９４＝１２１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29166" y="5145511"/>
            <a:ext cx="51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97239" y="5145511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37699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９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3083043" y="2877696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89128" y="1319296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５－４＝１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89128" y="2391500"/>
            <a:ext cx="23391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１から９は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ひけないので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百のくらいから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１くり下げる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１１－９＝２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444758" y="938895"/>
            <a:ext cx="2088232" cy="847160"/>
          </a:xfrm>
          <a:prstGeom prst="wedgeRoundRectCallout">
            <a:avLst>
              <a:gd name="adj1" fmla="val 5966"/>
              <a:gd name="adj2" fmla="val 1493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080249" y="2812304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088870" y="5144811"/>
            <a:ext cx="51488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77321" y="4309532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06538" y="4872703"/>
            <a:ext cx="2814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１くり下げたので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２、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２－１＝１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12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5" grpId="0"/>
      <p:bldP spid="7" grpId="0" animBg="1"/>
      <p:bldP spid="12" grpId="0"/>
      <p:bldP spid="14" grpId="0"/>
      <p:bldP spid="28" grpId="0" animBg="1"/>
      <p:bldP spid="30" grpId="0" animBg="1"/>
      <p:bldP spid="36" grpId="0"/>
      <p:bldP spid="34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7438"/>
              </p:ext>
            </p:extLst>
          </p:nvPr>
        </p:nvGraphicFramePr>
        <p:xfrm>
          <a:off x="187982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4453"/>
              </p:ext>
            </p:extLst>
          </p:nvPr>
        </p:nvGraphicFramePr>
        <p:xfrm>
          <a:off x="2832313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4687881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４０２－１７５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28097"/>
              </p:ext>
            </p:extLst>
          </p:nvPr>
        </p:nvGraphicFramePr>
        <p:xfrm>
          <a:off x="3806849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62891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3800769" y="191222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40061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09595" y="1018148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819100" y="3792581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72872" y="927055"/>
            <a:ext cx="2088232" cy="847160"/>
          </a:xfrm>
          <a:prstGeom prst="wedgeRoundRectCallout">
            <a:avLst>
              <a:gd name="adj1" fmla="val -46945"/>
              <a:gd name="adj2" fmla="val 141864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78772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270986" y="6102944"/>
            <a:ext cx="357020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４０２－１７５＝２２７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56230" y="5145511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997239" y="5145511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62929"/>
              </p:ext>
            </p:extLst>
          </p:nvPr>
        </p:nvGraphicFramePr>
        <p:xfrm>
          <a:off x="896061" y="239005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3083043" y="2877696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983109" y="285273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186031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51102" y="1522348"/>
            <a:ext cx="326243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くり下げられないので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はじめに、百のくらいから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つぎに、十のくらいから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１２－５＝７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040833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09595" y="4308420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１くり下げたので９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９－７＝２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1444758" y="938895"/>
            <a:ext cx="2088232" cy="847160"/>
          </a:xfrm>
          <a:prstGeom prst="wedgeRoundRectCallout">
            <a:avLst>
              <a:gd name="adj1" fmla="val 5966"/>
              <a:gd name="adj2" fmla="val 149360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十のくらいに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くり下げる</a:t>
            </a:r>
            <a:endParaRPr kumimoji="0" lang="en-US" altLang="ja-JP" sz="2000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080249" y="2812304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174901" y="254994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098636" y="222200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159959" y="245262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030827" y="5142075"/>
            <a:ext cx="673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82520" y="5009229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11737" y="5572400"/>
            <a:ext cx="2814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３－１＝２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80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8" grpId="0" animBg="1"/>
      <p:bldP spid="25" grpId="0"/>
      <p:bldP spid="30" grpId="0" animBg="1"/>
      <p:bldP spid="33" grpId="0"/>
      <p:bldP spid="36" grpId="0"/>
      <p:bldP spid="35" grpId="0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5349"/>
              </p:ext>
            </p:extLst>
          </p:nvPr>
        </p:nvGraphicFramePr>
        <p:xfrm>
          <a:off x="2260876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55731"/>
              </p:ext>
            </p:extLst>
          </p:nvPr>
        </p:nvGraphicFramePr>
        <p:xfrm>
          <a:off x="1287426" y="2402745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696500"/>
              </p:ext>
            </p:extLst>
          </p:nvPr>
        </p:nvGraphicFramePr>
        <p:xfrm>
          <a:off x="3239960" y="239150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6" y="86272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79" y="260649"/>
            <a:ext cx="5191937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１０００－２６５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の　</a:t>
            </a:r>
            <a:r>
              <a:rPr kumimoji="0" lang="ja-JP" altLang="en-US" sz="2400" b="1" kern="0" dirty="0" err="1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ひっ算の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　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52792"/>
              </p:ext>
            </p:extLst>
          </p:nvPr>
        </p:nvGraphicFramePr>
        <p:xfrm>
          <a:off x="4211960" y="2397850"/>
          <a:ext cx="972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 1" hidden="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44873"/>
              </p:ext>
            </p:extLst>
          </p:nvPr>
        </p:nvGraphicFramePr>
        <p:xfrm>
          <a:off x="888313" y="2380245"/>
          <a:ext cx="3888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四角形吹き出し 2"/>
          <p:cNvSpPr/>
          <p:nvPr/>
        </p:nvSpPr>
        <p:spPr>
          <a:xfrm>
            <a:off x="4192647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99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一のくらい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321447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FFFF99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十のくらい</a:t>
            </a:r>
            <a:endParaRPr kumimoji="1" lang="ja-JP" alt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11737" y="921682"/>
            <a:ext cx="2844048" cy="461665"/>
          </a:xfrm>
          <a:prstGeom prst="rect">
            <a:avLst/>
          </a:prstGeom>
          <a:solidFill>
            <a:srgbClr val="FF99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56184" y="4340171"/>
            <a:ext cx="2844048" cy="461665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260876" y="996359"/>
            <a:ext cx="1688820" cy="847160"/>
          </a:xfrm>
          <a:prstGeom prst="wedgeRoundRectCallout">
            <a:avLst>
              <a:gd name="adj1" fmla="val -12235"/>
              <a:gd name="adj2" fmla="val 12644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下げる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43432" y="2465648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23773" y="6187414"/>
            <a:ext cx="3921804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１０００－２６５＝７３５</a:t>
            </a:r>
            <a:endParaRPr lang="ja-JP" altLang="en-US" sz="2400" b="1" dirty="0">
              <a:solidFill>
                <a:srgbClr val="00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41131" y="5142075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69131" y="5145733"/>
            <a:ext cx="7136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22860"/>
              </p:ext>
            </p:extLst>
          </p:nvPr>
        </p:nvGraphicFramePr>
        <p:xfrm>
          <a:off x="323526" y="2390055"/>
          <a:ext cx="48600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972000"/>
                <a:gridCol w="972000"/>
                <a:gridCol w="972000"/>
                <a:gridCol w="972000"/>
              </a:tblGrid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０</a:t>
                      </a:r>
                      <a:endParaRPr kumimoji="1" lang="ja-JP" altLang="en-US" sz="66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－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6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66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1" name="直線コネクタ 10"/>
          <p:cNvCxnSpPr/>
          <p:nvPr/>
        </p:nvCxnSpPr>
        <p:spPr>
          <a:xfrm>
            <a:off x="2443632" y="2838027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446722" y="2852738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四角形吹き出し 27"/>
          <p:cNvSpPr/>
          <p:nvPr/>
        </p:nvSpPr>
        <p:spPr>
          <a:xfrm>
            <a:off x="2236298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CCFFFF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百のくらい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>
          <a:xfrm>
            <a:off x="5766743" y="1421577"/>
            <a:ext cx="3262432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くり下げられないので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はじめに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、千の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つぎに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、百の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くらいに１くり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さいごに、十のくらいから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一のくらいに１くり下げる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１０－５＝５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405005" y="246357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09429" y="4829521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９－６＝３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458153" y="996359"/>
            <a:ext cx="1802723" cy="847160"/>
          </a:xfrm>
          <a:prstGeom prst="wedgeRoundRectCallout">
            <a:avLst>
              <a:gd name="adj1" fmla="val 23564"/>
              <a:gd name="adj2" fmla="val 13222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百の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下げる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1502269" y="2772977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668387" y="2549942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532990" y="222057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493284" y="246357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10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16497" y="5142075"/>
            <a:ext cx="6607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66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66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756184" y="5285000"/>
            <a:ext cx="2844048" cy="461665"/>
          </a:xfrm>
          <a:prstGeom prst="rect">
            <a:avLst/>
          </a:prstGeom>
          <a:solidFill>
            <a:srgbClr val="CCFFFF">
              <a:alpha val="50000"/>
            </a:srgbClr>
          </a:solidFill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百の</a:t>
            </a:r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くらいの　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11737" y="5708390"/>
            <a:ext cx="2814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９－２＝７</a:t>
            </a:r>
            <a:endParaRPr lang="ja-JP" altLang="en-US" sz="24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2646824" y="2574598"/>
            <a:ext cx="193237" cy="218913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511815" y="222748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07118" y="244532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０</a:t>
            </a:r>
            <a:endParaRPr lang="ja-JP" altLang="en-US" sz="2000" b="1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4399984" y="2856766"/>
            <a:ext cx="556594" cy="630551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吹き出し 42"/>
          <p:cNvSpPr/>
          <p:nvPr/>
        </p:nvSpPr>
        <p:spPr>
          <a:xfrm>
            <a:off x="3949697" y="996359"/>
            <a:ext cx="1702424" cy="847160"/>
          </a:xfrm>
          <a:prstGeom prst="wedgeRoundRectCallout">
            <a:avLst>
              <a:gd name="adj1" fmla="val -50710"/>
              <a:gd name="adj2" fmla="val 121305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くらいに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lvl="0"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１くり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下げる</a:t>
            </a:r>
            <a:endParaRPr kumimoji="0" lang="en-US" altLang="ja-JP" kern="0" dirty="0" smtClean="0">
              <a:solidFill>
                <a:prstClr val="black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四角形吹き出し 43"/>
          <p:cNvSpPr/>
          <p:nvPr/>
        </p:nvSpPr>
        <p:spPr>
          <a:xfrm>
            <a:off x="1258123" y="1902414"/>
            <a:ext cx="972000" cy="360040"/>
          </a:xfrm>
          <a:prstGeom prst="wedgeRectCallout">
            <a:avLst>
              <a:gd name="adj1" fmla="val 10012"/>
              <a:gd name="adj2" fmla="val 98866"/>
            </a:avLst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 smtClean="0"/>
              <a:t>千の</a:t>
            </a:r>
            <a:r>
              <a:rPr kumimoji="1" lang="ja-JP" altLang="en-US" sz="1600" dirty="0" smtClean="0"/>
              <a:t>くらい</a:t>
            </a:r>
            <a:endParaRPr kumimoji="1" lang="ja-JP" alt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85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5" grpId="0"/>
      <p:bldP spid="7" grpId="0" animBg="1"/>
      <p:bldP spid="12" grpId="0"/>
      <p:bldP spid="14" grpId="0"/>
      <p:bldP spid="28" grpId="0" animBg="1"/>
      <p:bldP spid="25" grpId="0"/>
      <p:bldP spid="30" grpId="0" animBg="1"/>
      <p:bldP spid="33" grpId="0"/>
      <p:bldP spid="36" grpId="0"/>
      <p:bldP spid="35" grpId="0"/>
      <p:bldP spid="37" grpId="0" animBg="1"/>
      <p:bldP spid="40" grpId="0"/>
      <p:bldP spid="41" grpId="0"/>
      <p:bldP spid="43" grpId="0" animBg="1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5|2.9|3.6|3.6|4.3|3.3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9|2.4|2.4|3.1|3.7|2.7|3.1|4.1|4.2|1.9|2.6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3|2.9|3.6|2.8|3.6|3|2.6|3.3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9|3|2.9|2.7|4.4|2|3.2|3.3|2.8|2.6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8|7.5|2.9|2.6|2.1|1.8|2.2|3.2|2.7|3.8|2.3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1|2.7|4|3.4|1.9|2.6|2.3|3|2|2.5|2.4|2|2|2.9|3.4|2.4|3.8|3.1|2.5|3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17826</TotalTime>
  <Words>567</Words>
  <Application>Microsoft Office PowerPoint</Application>
  <PresentationFormat>画面に合わせる (4:3)</PresentationFormat>
  <Paragraphs>236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 P丸ゴシック体E</vt:lpstr>
      <vt:lpstr>AR P丸ゴシック体M</vt:lpstr>
      <vt:lpstr>Arial</vt:lpstr>
      <vt:lpstr>AR丸ゴシック体M</vt:lpstr>
      <vt:lpstr>Calibri</vt:lpstr>
      <vt:lpstr>ＭＳ Ｐゴシック</vt:lpstr>
      <vt:lpstr>HG丸ｺﾞｼｯｸM-PRO</vt:lpstr>
      <vt:lpstr>フラッシュ１</vt:lpstr>
      <vt:lpstr>３年「たし算とひき算」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479</cp:revision>
  <dcterms:created xsi:type="dcterms:W3CDTF">2015-06-25T04:58:05Z</dcterms:created>
  <dcterms:modified xsi:type="dcterms:W3CDTF">2020-08-31T09:16:30Z</dcterms:modified>
</cp:coreProperties>
</file>