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7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9" r:id="rId11"/>
    <p:sldId id="350" r:id="rId12"/>
    <p:sldId id="348" r:id="rId1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86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video" Target="../media/media1.mp4"/><Relationship Id="rId7" Type="http://schemas.openxmlformats.org/officeDocument/2006/relationships/image" Target="../media/image2.jpg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jp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jpeg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video" Target="../media/media1.mp4"/><Relationship Id="rId7" Type="http://schemas.openxmlformats.org/officeDocument/2006/relationships/image" Target="../media/image6.jpg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5.jp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3.jpe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3.jpe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3.jpeg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同訓異字クイズ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４年生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743761"/>
            <a:ext cx="69127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 smtClean="0"/>
              <a:t>同訓異字クイズ</a:t>
            </a:r>
            <a:r>
              <a:rPr lang="ja-JP" altLang="en-US" sz="3200" b="1" dirty="0"/>
              <a:t>に挑戦</a:t>
            </a:r>
            <a:r>
              <a:rPr lang="ja-JP" altLang="en-US" sz="3200" b="1" dirty="0" smtClean="0"/>
              <a:t>！</a:t>
            </a:r>
            <a:endParaRPr lang="en-US" altLang="ja-JP" sz="3200" b="1" dirty="0" smtClean="0"/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同じ訓読みでも意味が違う漢字を正しく選びましょう！</a:t>
            </a:r>
            <a:endParaRPr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問題：①熱いと暑い　②早いと速い</a:t>
            </a:r>
            <a:endParaRPr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  ③計ると量ると測る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9" name="×"/>
          <p:cNvSpPr txBox="1">
            <a:spLocks noChangeAspect="1" noChangeArrowheads="1"/>
          </p:cNvSpPr>
          <p:nvPr/>
        </p:nvSpPr>
        <p:spPr bwMode="auto">
          <a:xfrm>
            <a:off x="4736976" y="3066053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65883" y="2000373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583386" y="2033083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88649" y="2032972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07977" y="397718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測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39" name="グループ化 38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①時間を　　　　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7426524" y="388485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テキスト ボックス 39"/>
            <p:cNvSpPr txBox="1"/>
            <p:nvPr/>
          </p:nvSpPr>
          <p:spPr>
            <a:xfrm>
              <a:off x="8414133" y="4038163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4909022" y="380129"/>
            <a:ext cx="1528115" cy="6084296"/>
            <a:chOff x="3889353" y="407858"/>
            <a:chExt cx="1528115" cy="6084296"/>
          </a:xfrm>
        </p:grpSpPr>
        <p:grpSp>
          <p:nvGrpSpPr>
            <p:cNvPr id="49" name="グループ化 4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②身長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3889353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0" name="テキスト ボックス 49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2528535" y="380129"/>
            <a:ext cx="1560369" cy="6084296"/>
            <a:chOff x="3857099" y="407858"/>
            <a:chExt cx="1560369" cy="6084296"/>
          </a:xfrm>
        </p:grpSpPr>
        <p:grpSp>
          <p:nvGrpSpPr>
            <p:cNvPr id="54" name="グループ化 53"/>
            <p:cNvGrpSpPr/>
            <p:nvPr/>
          </p:nvGrpSpPr>
          <p:grpSpPr>
            <a:xfrm>
              <a:off x="3857099" y="407858"/>
              <a:ext cx="1307515" cy="6084296"/>
              <a:chOff x="3857099" y="407858"/>
              <a:chExt cx="1307515" cy="6084296"/>
            </a:xfrm>
          </p:grpSpPr>
          <p:sp>
            <p:nvSpPr>
              <p:cNvPr id="56" name="テキスト ボックス 55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③体重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7" name="正方形/長方形 56"/>
              <p:cNvSpPr/>
              <p:nvPr/>
            </p:nvSpPr>
            <p:spPr>
              <a:xfrm>
                <a:off x="3857099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5" name="テキスト ボックス 54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5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48" y="1112705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正方形/長方形 30"/>
          <p:cNvSpPr/>
          <p:nvPr/>
        </p:nvSpPr>
        <p:spPr>
          <a:xfrm>
            <a:off x="7344016" y="389966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計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6419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75 0.01389 L 0.4375 0.2872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04" y="1365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81481E-6 L 0.44391 0.2803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96" y="1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5" grpId="0"/>
      <p:bldP spid="34" grpId="0"/>
      <p:bldP spid="3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65883" y="2000373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583386" y="2033083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8" name="○"/>
          <p:cNvSpPr txBox="1">
            <a:spLocks noChangeArrowheads="1"/>
          </p:cNvSpPr>
          <p:nvPr/>
        </p:nvSpPr>
        <p:spPr bwMode="auto">
          <a:xfrm>
            <a:off x="4250269" y="3225019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588649" y="2032972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07977" y="397718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測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39" name="グループ化 38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①時間を　　　　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7426524" y="388485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テキスト ボックス 39"/>
            <p:cNvSpPr txBox="1"/>
            <p:nvPr/>
          </p:nvSpPr>
          <p:spPr>
            <a:xfrm>
              <a:off x="8414133" y="4038163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4909022" y="380129"/>
            <a:ext cx="1528115" cy="6084296"/>
            <a:chOff x="3889353" y="407858"/>
            <a:chExt cx="1528115" cy="6084296"/>
          </a:xfrm>
        </p:grpSpPr>
        <p:grpSp>
          <p:nvGrpSpPr>
            <p:cNvPr id="49" name="グループ化 4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②身長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3889353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0" name="テキスト ボックス 49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2528535" y="380129"/>
            <a:ext cx="1560369" cy="6084296"/>
            <a:chOff x="3857099" y="407858"/>
            <a:chExt cx="1560369" cy="6084296"/>
          </a:xfrm>
        </p:grpSpPr>
        <p:grpSp>
          <p:nvGrpSpPr>
            <p:cNvPr id="54" name="グループ化 53"/>
            <p:cNvGrpSpPr/>
            <p:nvPr/>
          </p:nvGrpSpPr>
          <p:grpSpPr>
            <a:xfrm>
              <a:off x="3857099" y="407858"/>
              <a:ext cx="1307515" cy="6084296"/>
              <a:chOff x="3857099" y="407858"/>
              <a:chExt cx="1307515" cy="6084296"/>
            </a:xfrm>
          </p:grpSpPr>
          <p:sp>
            <p:nvSpPr>
              <p:cNvPr id="56" name="テキスト ボックス 55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③体重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7" name="正方形/長方形 56"/>
              <p:cNvSpPr/>
              <p:nvPr/>
            </p:nvSpPr>
            <p:spPr>
              <a:xfrm>
                <a:off x="3857099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5" name="テキスト ボックス 54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5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01" y="314096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正方形/長方形 29"/>
          <p:cNvSpPr/>
          <p:nvPr/>
        </p:nvSpPr>
        <p:spPr>
          <a:xfrm>
            <a:off x="4991522" y="3955521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測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7344016" y="389966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計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3322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75 0.01389 L 0.44663 -0.0113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69" y="-127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846E-6 1.85185E-6 L 0.44359 -0.0053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79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7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61" name="○"/>
          <p:cNvSpPr txBox="1">
            <a:spLocks noChangeArrowheads="1"/>
          </p:cNvSpPr>
          <p:nvPr/>
        </p:nvSpPr>
        <p:spPr bwMode="auto">
          <a:xfrm>
            <a:off x="1856656" y="3177679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65883" y="2000373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583386" y="2033083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41" name="グループ化 40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42" name="グループ化 41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①時間を　　　　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7426524" y="388485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3" name="テキスト ボックス 42"/>
            <p:cNvSpPr txBox="1"/>
            <p:nvPr/>
          </p:nvSpPr>
          <p:spPr>
            <a:xfrm>
              <a:off x="8414133" y="4038163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4909022" y="380129"/>
            <a:ext cx="1528115" cy="6084296"/>
            <a:chOff x="3889353" y="407858"/>
            <a:chExt cx="1528115" cy="6084296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53" name="テキスト ボックス 52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②身長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4" name="正方形/長方形 53"/>
              <p:cNvSpPr/>
              <p:nvPr/>
            </p:nvSpPr>
            <p:spPr>
              <a:xfrm>
                <a:off x="3889353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2" name="テキスト ボックス 51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55" name="グループ化 54"/>
          <p:cNvGrpSpPr/>
          <p:nvPr/>
        </p:nvGrpSpPr>
        <p:grpSpPr>
          <a:xfrm>
            <a:off x="2528535" y="380129"/>
            <a:ext cx="1560369" cy="6084296"/>
            <a:chOff x="3857099" y="407858"/>
            <a:chExt cx="1560369" cy="6084296"/>
          </a:xfrm>
        </p:grpSpPr>
        <p:grpSp>
          <p:nvGrpSpPr>
            <p:cNvPr id="56" name="グループ化 55"/>
            <p:cNvGrpSpPr/>
            <p:nvPr/>
          </p:nvGrpSpPr>
          <p:grpSpPr>
            <a:xfrm>
              <a:off x="3857099" y="407858"/>
              <a:ext cx="1307515" cy="6084296"/>
              <a:chOff x="3857099" y="407858"/>
              <a:chExt cx="1307515" cy="6084296"/>
            </a:xfrm>
          </p:grpSpPr>
          <p:sp>
            <p:nvSpPr>
              <p:cNvPr id="58" name="テキスト ボックス 57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③体重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9" name="正方形/長方形 58"/>
              <p:cNvSpPr/>
              <p:nvPr/>
            </p:nvSpPr>
            <p:spPr>
              <a:xfrm>
                <a:off x="3857099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7" name="テキスト ボックス 56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60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角丸四角形吹き出し 61"/>
          <p:cNvSpPr/>
          <p:nvPr/>
        </p:nvSpPr>
        <p:spPr>
          <a:xfrm>
            <a:off x="307984" y="910529"/>
            <a:ext cx="2256124" cy="5023495"/>
          </a:xfrm>
          <a:prstGeom prst="wedgeRoundRectCallout">
            <a:avLst>
              <a:gd name="adj1" fmla="val 61153"/>
              <a:gd name="adj2" fmla="val -20888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計るは、数や時間を数えるときに使う</a:t>
            </a:r>
            <a:endParaRPr kumimoji="1" lang="en-US" altLang="ja-JP" sz="2400" dirty="0" smtClean="0">
              <a:solidFill>
                <a:sysClr val="windowText" lastClr="000000"/>
              </a:solidFill>
            </a:endParaRPr>
          </a:p>
          <a:p>
            <a:endParaRPr lang="en-US" altLang="ja-JP" sz="24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測るは、長さ、高さ、広さ、深さ、速さを調べるときに使う</a:t>
            </a:r>
            <a:endParaRPr kumimoji="1" lang="en-US" altLang="ja-JP" sz="2400" dirty="0" smtClean="0">
              <a:solidFill>
                <a:sysClr val="windowText" lastClr="000000"/>
              </a:solidFill>
            </a:endParaRPr>
          </a:p>
          <a:p>
            <a:endParaRPr lang="en-US" altLang="ja-JP" sz="2400" dirty="0">
              <a:solidFill>
                <a:sysClr val="windowText" lastClr="000000"/>
              </a:solidFill>
            </a:endParaRPr>
          </a:p>
          <a:p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量るは、重さ、かさ、量を調べるときに使う</a:t>
            </a:r>
            <a:endParaRPr kumimoji="1" lang="ja-JP" alt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7344016" y="389966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計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4991522" y="3955521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測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642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-4.61538E-6 0.13565 C -4.61538E-6 0.19629 0.05577 0.27129 0.10097 0.27129 L 0.20193 0.27129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96" y="1356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2.5641E-6 0.14121 C 2.5641E-6 0.20463 0.05657 0.28264 0.10256 0.28264 L 0.20513 0.28264 " pathEditMode="relative" rAng="0" ptsTypes="AAAA"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56" y="1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27" grpId="0"/>
      <p:bldP spid="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15879" y="568690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92705"/>
            <a:ext cx="720000" cy="720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222" y="4635738"/>
            <a:ext cx="2016000" cy="179576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793" y="4664425"/>
            <a:ext cx="1706492" cy="1800000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　　　　</a:t>
                </a:r>
                <a:r>
                  <a:rPr kumimoji="1" lang="ja-JP" altLang="en-US" sz="66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い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部屋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426524" y="1421884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14133" y="160654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　　　　</a:t>
                </a:r>
                <a:r>
                  <a:rPr kumimoji="1" lang="ja-JP" altLang="en-US" sz="66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い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料理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89353" y="1421884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079440" y="1606548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熱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暑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熱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7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3000"/>
                            </p:stCondLst>
                            <p:childTnLst>
                              <p:par>
                                <p:cTn id="34" presetID="5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13 0.08518 C 0.00096 0.05092 0.07276 0.00509 0.16378 -0.01806 C 0.25737 -0.0419 0.33574 -0.03449 0.33991 1.85185E-6 C 0.34407 0.03449 0.42228 0.0419 0.51587 0.01829 C 0.60705 -0.00509 0.67885 -0.05093 0.67468 -0.08519 " pathEditMode="relative" rAng="21000000" ptsTypes="AAAAA">
                                      <p:cBhvr>
                                        <p:cTn id="3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78" y="-8519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13 0.08519 C 0.00096 0.05093 0.07275 0.0051 0.16378 -0.01805 C 0.25737 -0.04189 0.33573 -0.03449 0.3399 -4.81481E-6 C 0.34407 0.0345 0.42227 0.0419 0.51586 0.01829 C 0.60705 -0.00509 0.67884 -0.05092 0.67468 -0.08518 " pathEditMode="relative" rAng="21000000" ptsTypes="AAAAA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78" y="-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0"/>
                            </p:stCondLst>
                            <p:childTnLst>
                              <p:par>
                                <p:cTn id="39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689903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92705"/>
            <a:ext cx="720000" cy="720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222" y="4635738"/>
            <a:ext cx="2016000" cy="179576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793" y="4664425"/>
            <a:ext cx="1706492" cy="1800000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　　　　</a:t>
                </a:r>
                <a:r>
                  <a:rPr kumimoji="1" lang="ja-JP" altLang="en-US" sz="66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い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部屋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426524" y="1421884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14133" y="160654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　　　　</a:t>
                </a:r>
                <a:r>
                  <a:rPr kumimoji="1" lang="ja-JP" altLang="en-US" sz="66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い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料理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89353" y="1421884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079440" y="1606548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熱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暑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6450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-4.61538E-6 -0.15741 C -4.61538E-6 -0.22801 0.18831 -0.31459 0.34071 -0.31459 L 0.68158 -0.31459 " pathEditMode="relative" rAng="0" ptsTypes="AAAA">
                                      <p:cBhvr>
                                        <p:cTn id="12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-1574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-4.61538E-6 -0.15741 C -4.61538E-6 -0.22801 0.18831 -0.31458 0.34071 -0.31458 L 0.68158 -0.31458 " pathEditMode="relative" rAng="0" ptsTypes="AAAA">
                                      <p:cBhvr>
                                        <p:cTn id="14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-1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3229517" y="656426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92705"/>
            <a:ext cx="720000" cy="720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019865" y="2612358"/>
            <a:ext cx="2336861" cy="1605823"/>
          </a:xfrm>
          <a:prstGeom prst="wedgeRoundRectCallout">
            <a:avLst>
              <a:gd name="adj1" fmla="val 45046"/>
              <a:gd name="adj2" fmla="val -67015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気温の場合は</a:t>
            </a:r>
            <a:r>
              <a:rPr kumimoji="1" lang="ja-JP" altLang="en-US" sz="2800" dirty="0" err="1" smtClean="0">
                <a:solidFill>
                  <a:sysClr val="windowText" lastClr="000000"/>
                </a:solidFill>
              </a:rPr>
              <a:t>暑いを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使う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222" y="4635738"/>
            <a:ext cx="2016000" cy="179576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793" y="4664425"/>
            <a:ext cx="1706492" cy="1800000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　　　　</a:t>
                </a:r>
                <a:r>
                  <a:rPr kumimoji="1" lang="ja-JP" altLang="en-US" sz="66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い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部屋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426524" y="1421884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14133" y="160654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　　　　</a:t>
                </a:r>
                <a:r>
                  <a:rPr kumimoji="1" lang="ja-JP" altLang="en-US" sz="66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い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料理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89353" y="1421884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079440" y="1606548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熱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333435" y="14566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暑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726831" y="2647094"/>
            <a:ext cx="2336861" cy="1605823"/>
          </a:xfrm>
          <a:prstGeom prst="wedgeRoundRectCallout">
            <a:avLst>
              <a:gd name="adj1" fmla="val 45046"/>
              <a:gd name="adj2" fmla="val -67015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気温以外の場合は熱い</a:t>
            </a:r>
            <a:r>
              <a:rPr kumimoji="1" lang="ja-JP" altLang="en-US" sz="2800" dirty="0" err="1" smtClean="0">
                <a:solidFill>
                  <a:sysClr val="windowText" lastClr="000000"/>
                </a:solidFill>
              </a:rPr>
              <a:t>を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使う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9188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-4.61538E-6 -0.04306 C -4.61538E-6 -0.06227 0.0952 -0.08588 0.17228 -0.08588 L 0.34456 -0.08588 " pathEditMode="relative" rAng="0" ptsTypes="AAAA">
                                      <p:cBhvr>
                                        <p:cTn id="6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8" y="-43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2.5641E-6 -0.04305 C 2.5641E-6 -0.06226 0.09519 -0.08587 0.17227 -0.08587 L 0.34455 -0.08587 " pathEditMode="relative" rAng="0" ptsTypes="AAAA">
                                      <p:cBhvr>
                                        <p:cTn id="8" dur="2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8" y="-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75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2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3" grpId="0" animBg="1"/>
      <p:bldP spid="20" grpId="0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15879" y="614022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033" y="4635738"/>
            <a:ext cx="1494378" cy="179576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793" y="4842448"/>
            <a:ext cx="1706492" cy="1443954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早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速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早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grpSp>
        <p:nvGrpSpPr>
          <p:cNvPr id="28" name="グループ化 27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2" name="テキスト ボックス 3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　　　　</a:t>
                </a:r>
                <a:r>
                  <a:rPr kumimoji="1" lang="ja-JP" altLang="en-US" sz="66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く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走る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3" name="正方形/長方形 32"/>
              <p:cNvSpPr/>
              <p:nvPr/>
            </p:nvSpPr>
            <p:spPr>
              <a:xfrm>
                <a:off x="7426524" y="1421884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テキスト ボックス 30"/>
            <p:cNvSpPr txBox="1"/>
            <p:nvPr/>
          </p:nvSpPr>
          <p:spPr>
            <a:xfrm>
              <a:off x="8414133" y="160654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はや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38" name="グループ化 37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42" name="テキスト ボックス 41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②朝　　　　</a:t>
                </a:r>
                <a:r>
                  <a:rPr kumimoji="1" lang="ja-JP" altLang="en-US" sz="54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く</a:t>
                </a:r>
                <a:r>
                  <a:rPr kumimoji="1" lang="ja-JP" altLang="en-US" sz="54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起きる</a:t>
                </a:r>
                <a:endParaRPr kumimoji="1" lang="ja-JP" altLang="en-US" sz="54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3" name="正方形/長方形 42"/>
              <p:cNvSpPr/>
              <p:nvPr/>
            </p:nvSpPr>
            <p:spPr>
              <a:xfrm>
                <a:off x="3889353" y="2300679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1" name="テキスト ボックス 40"/>
            <p:cNvSpPr txBox="1"/>
            <p:nvPr/>
          </p:nvSpPr>
          <p:spPr>
            <a:xfrm>
              <a:off x="5079440" y="2453987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はや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25907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7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3000"/>
                            </p:stCondLst>
                            <p:childTnLst>
                              <p:par>
                                <p:cTn id="34" presetID="5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13 0.08518 C 0.00096 0.05092 0.07276 0.00509 0.16378 -0.01806 C 0.25737 -0.0419 0.33574 -0.03449 0.33991 1.85185E-6 C 0.34407 0.03449 0.42228 0.0419 0.51587 0.01829 C 0.60705 -0.00509 0.67885 -0.05093 0.67468 -0.08519 " pathEditMode="relative" rAng="21000000" ptsTypes="AAAAA">
                                      <p:cBhvr>
                                        <p:cTn id="3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78" y="-8519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13 0.08519 C 0.00096 0.05163 0.07275 0.0051 0.16378 -0.01736 C 0.25737 -0.04097 0.33557 -0.03449 0.33974 -4.81481E-6 C 0.34407 0.0345 0.42227 0.0419 0.51586 0.01875 C 0.60689 -0.00509 0.67868 -0.05092 0.67436 -0.08518 " pathEditMode="relative" rAng="21000000" ptsTypes="AAAAA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62" y="-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0"/>
                            </p:stCondLst>
                            <p:childTnLst>
                              <p:par>
                                <p:cTn id="39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早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速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689903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28" name="グループ化 27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2" name="テキスト ボックス 3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　　　　</a:t>
                </a:r>
                <a:r>
                  <a:rPr kumimoji="1" lang="ja-JP" altLang="en-US" sz="66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く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走る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3" name="正方形/長方形 32"/>
              <p:cNvSpPr/>
              <p:nvPr/>
            </p:nvSpPr>
            <p:spPr>
              <a:xfrm>
                <a:off x="7426524" y="1421884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テキスト ボックス 30"/>
            <p:cNvSpPr txBox="1"/>
            <p:nvPr/>
          </p:nvSpPr>
          <p:spPr>
            <a:xfrm>
              <a:off x="8414133" y="160654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はや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41" name="図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033" y="4635738"/>
            <a:ext cx="1494378" cy="1795766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793" y="4842448"/>
            <a:ext cx="1706492" cy="1443954"/>
          </a:xfrm>
          <a:prstGeom prst="rect">
            <a:avLst/>
          </a:prstGeom>
        </p:spPr>
      </p:pic>
      <p:sp>
        <p:nvSpPr>
          <p:cNvPr id="44" name="テキスト ボックス 43"/>
          <p:cNvSpPr txBox="1"/>
          <p:nvPr/>
        </p:nvSpPr>
        <p:spPr>
          <a:xfrm>
            <a:off x="5079440" y="2453987"/>
            <a:ext cx="338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はや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964285" y="407858"/>
            <a:ext cx="1200329" cy="60842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6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②朝　　　　</a:t>
            </a:r>
            <a:r>
              <a:rPr kumimoji="1" lang="ja-JP" altLang="en-US" sz="5400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</a:t>
            </a:r>
            <a:r>
              <a:rPr kumimoji="1" lang="ja-JP" altLang="en-US" sz="5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起きる</a:t>
            </a:r>
            <a:endParaRPr kumimoji="1" lang="ja-JP" altLang="en-US" sz="5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889353" y="2300679"/>
            <a:ext cx="1200329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96318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-4.61538E-6 -0.15741 C -4.61538E-6 -0.22801 0.18831 -0.31459 0.34071 -0.31459 L 0.68158 -0.31459 " pathEditMode="relative" rAng="0" ptsTypes="AAAA">
                                      <p:cBhvr>
                                        <p:cTn id="12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-1574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-4.61538E-6 -0.15741 C -4.61538E-6 -0.22801 0.18831 -0.31458 0.34071 -0.31458 L 0.68158 -0.31458 " pathEditMode="relative" rAng="0" ptsTypes="AAAA">
                                      <p:cBhvr>
                                        <p:cTn id="14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-1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4" name="○"/>
          <p:cNvSpPr txBox="1">
            <a:spLocks noChangeArrowheads="1"/>
          </p:cNvSpPr>
          <p:nvPr/>
        </p:nvSpPr>
        <p:spPr bwMode="auto">
          <a:xfrm>
            <a:off x="3229517" y="1629080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064411" y="2975305"/>
            <a:ext cx="2336861" cy="1605823"/>
          </a:xfrm>
          <a:prstGeom prst="wedgeRoundRectCallout">
            <a:avLst>
              <a:gd name="adj1" fmla="val 45046"/>
              <a:gd name="adj2" fmla="val -67015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ある動作をする時間が短いとき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早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333435" y="14566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速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759267" y="2995476"/>
            <a:ext cx="2087590" cy="1605823"/>
          </a:xfrm>
          <a:prstGeom prst="wedgeRoundRectCallout">
            <a:avLst>
              <a:gd name="adj1" fmla="val 45046"/>
              <a:gd name="adj2" fmla="val -67015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ある基準より時間が前であるとき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033" y="4635738"/>
            <a:ext cx="1494378" cy="1795766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793" y="4842448"/>
            <a:ext cx="1706492" cy="1443954"/>
          </a:xfrm>
          <a:prstGeom prst="rect">
            <a:avLst/>
          </a:prstGeom>
        </p:spPr>
      </p:pic>
      <p:grpSp>
        <p:nvGrpSpPr>
          <p:cNvPr id="32" name="グループ化 31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33" name="グループ化 32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7" name="テキスト ボックス 36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　　　　</a:t>
                </a:r>
                <a:r>
                  <a:rPr kumimoji="1" lang="ja-JP" altLang="en-US" sz="6600" dirty="0" err="1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く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走る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7426524" y="1421884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8414133" y="160654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はや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45" name="テキスト ボックス 44"/>
          <p:cNvSpPr txBox="1"/>
          <p:nvPr/>
        </p:nvSpPr>
        <p:spPr>
          <a:xfrm>
            <a:off x="5079440" y="2453987"/>
            <a:ext cx="338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はや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964285" y="407858"/>
            <a:ext cx="1200329" cy="60842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6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②朝　　　　</a:t>
            </a:r>
            <a:r>
              <a:rPr kumimoji="1" lang="ja-JP" altLang="en-US" sz="5400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く</a:t>
            </a:r>
            <a:r>
              <a:rPr kumimoji="1" lang="ja-JP" altLang="en-US" sz="5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起きる</a:t>
            </a:r>
            <a:endParaRPr kumimoji="1" lang="ja-JP" altLang="en-US" sz="5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3889353" y="2300679"/>
            <a:ext cx="1200329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20689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-4.61538E-6 0.01458 C -4.61538E-6 0.02153 0.09375 0.02986 0.16988 0.02986 L 0.33991 0.02986 " pathEditMode="relative" rAng="0" ptsTypes="AAAA">
                                      <p:cBhvr>
                                        <p:cTn id="6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87" y="14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2.5641E-6 0.02269 C 2.5641E-6 0.03288 0.09375 0.04538 0.16987 0.04538 L 0.33974 0.04538 " pathEditMode="relative" rAng="0" ptsTypes="AAAA">
                                      <p:cBhvr>
                                        <p:cTn id="8" dur="2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87" y="2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75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2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23" grpId="0" animBg="1"/>
      <p:bldP spid="20" grpId="0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15879" y="3066053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2000373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94391" y="2969076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計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88649" y="2032972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grpSp>
        <p:nvGrpSpPr>
          <p:cNvPr id="28" name="グループ化 27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2" name="テキスト ボックス 3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①時間を　　　　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3" name="正方形/長方形 32"/>
              <p:cNvSpPr/>
              <p:nvPr/>
            </p:nvSpPr>
            <p:spPr>
              <a:xfrm>
                <a:off x="7426524" y="388485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テキスト ボックス 30"/>
            <p:cNvSpPr txBox="1"/>
            <p:nvPr/>
          </p:nvSpPr>
          <p:spPr>
            <a:xfrm>
              <a:off x="8414133" y="4038163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4" name="グループ化 33"/>
          <p:cNvGrpSpPr/>
          <p:nvPr/>
        </p:nvGrpSpPr>
        <p:grpSpPr>
          <a:xfrm>
            <a:off x="4909022" y="380129"/>
            <a:ext cx="1528115" cy="6084296"/>
            <a:chOff x="3889353" y="407858"/>
            <a:chExt cx="1528115" cy="6084296"/>
          </a:xfrm>
        </p:grpSpPr>
        <p:grpSp>
          <p:nvGrpSpPr>
            <p:cNvPr id="38" name="グループ化 37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42" name="テキスト ボックス 41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②身長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3" name="正方形/長方形 42"/>
              <p:cNvSpPr/>
              <p:nvPr/>
            </p:nvSpPr>
            <p:spPr>
              <a:xfrm>
                <a:off x="3889353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1" name="テキスト ボックス 40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37" y="1142712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" name="グループ化 29"/>
          <p:cNvGrpSpPr/>
          <p:nvPr/>
        </p:nvGrpSpPr>
        <p:grpSpPr>
          <a:xfrm>
            <a:off x="2528535" y="380129"/>
            <a:ext cx="1560369" cy="6084296"/>
            <a:chOff x="3857099" y="407858"/>
            <a:chExt cx="1560369" cy="6084296"/>
          </a:xfrm>
        </p:grpSpPr>
        <p:grpSp>
          <p:nvGrpSpPr>
            <p:cNvPr id="44" name="グループ化 43"/>
            <p:cNvGrpSpPr/>
            <p:nvPr/>
          </p:nvGrpSpPr>
          <p:grpSpPr>
            <a:xfrm>
              <a:off x="3857099" y="407858"/>
              <a:ext cx="1307515" cy="6084296"/>
              <a:chOff x="3857099" y="407858"/>
              <a:chExt cx="1307515" cy="6084296"/>
            </a:xfrm>
          </p:grpSpPr>
          <p:sp>
            <p:nvSpPr>
              <p:cNvPr id="46" name="テキスト ボックス 45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③体重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3857099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5" name="テキスト ボックス 44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48" name="正方形/長方形 47"/>
          <p:cNvSpPr/>
          <p:nvPr/>
        </p:nvSpPr>
        <p:spPr>
          <a:xfrm>
            <a:off x="607977" y="397718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測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1311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500"/>
                            </p:stCondLst>
                            <p:childTnLst>
                              <p:par>
                                <p:cTn id="29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7916 0.2780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58" y="1388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11111E-6 L 0.68061 0.2513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22" y="1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500"/>
                            </p:stCondLst>
                            <p:childTnLst>
                              <p:par>
                                <p:cTn id="34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6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1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1"/>
      <p:bldP spid="20" grpId="2"/>
      <p:bldP spid="20" grpId="3"/>
      <p:bldP spid="26" grpId="0"/>
      <p:bldP spid="39" grpId="0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</a:t>
            </a:r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3140968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65883" y="2000373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583386" y="2033083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94391" y="2969076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計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88649" y="2032972"/>
            <a:ext cx="10326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量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07977" y="397718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測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7257256" y="380129"/>
            <a:ext cx="1494905" cy="6084296"/>
            <a:chOff x="7257256" y="380129"/>
            <a:chExt cx="1494905" cy="6084296"/>
          </a:xfrm>
        </p:grpSpPr>
        <p:grpSp>
          <p:nvGrpSpPr>
            <p:cNvPr id="39" name="グループ化 38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①時間を　　　　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7426524" y="388485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テキスト ボックス 39"/>
            <p:cNvSpPr txBox="1"/>
            <p:nvPr/>
          </p:nvSpPr>
          <p:spPr>
            <a:xfrm>
              <a:off x="8414133" y="4038163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4909022" y="380129"/>
            <a:ext cx="1528115" cy="6084296"/>
            <a:chOff x="3889353" y="407858"/>
            <a:chExt cx="1528115" cy="6084296"/>
          </a:xfrm>
        </p:grpSpPr>
        <p:grpSp>
          <p:nvGrpSpPr>
            <p:cNvPr id="49" name="グループ化 4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②身長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3889353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0" name="テキスト ボックス 49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2528535" y="380129"/>
            <a:ext cx="1560369" cy="6084296"/>
            <a:chOff x="3857099" y="407858"/>
            <a:chExt cx="1560369" cy="6084296"/>
          </a:xfrm>
        </p:grpSpPr>
        <p:grpSp>
          <p:nvGrpSpPr>
            <p:cNvPr id="54" name="グループ化 53"/>
            <p:cNvGrpSpPr/>
            <p:nvPr/>
          </p:nvGrpSpPr>
          <p:grpSpPr>
            <a:xfrm>
              <a:off x="3857099" y="407858"/>
              <a:ext cx="1307515" cy="6084296"/>
              <a:chOff x="3857099" y="407858"/>
              <a:chExt cx="1307515" cy="6084296"/>
            </a:xfrm>
          </p:grpSpPr>
          <p:sp>
            <p:nvSpPr>
              <p:cNvPr id="56" name="テキスト ボックス 55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③体重</a:t>
                </a:r>
                <a:r>
                  <a:rPr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を</a:t>
                </a:r>
                <a:r>
                  <a:rPr lang="ja-JP" altLang="en-US" sz="66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る</a:t>
                </a:r>
                <a:endParaRPr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57" name="正方形/長方形 56"/>
              <p:cNvSpPr/>
              <p:nvPr/>
            </p:nvSpPr>
            <p:spPr>
              <a:xfrm>
                <a:off x="3857099" y="396078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5" name="テキスト ボックス 54"/>
            <p:cNvSpPr txBox="1"/>
            <p:nvPr/>
          </p:nvSpPr>
          <p:spPr>
            <a:xfrm>
              <a:off x="5079440" y="4104801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はか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5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98" y="2067282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正方形/長方形 58"/>
          <p:cNvSpPr/>
          <p:nvPr/>
        </p:nvSpPr>
        <p:spPr>
          <a:xfrm>
            <a:off x="7344016" y="389966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計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2098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69231E-7 2.59259E-6 L 0.68125 0.1372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54" y="685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33333E-6 L 0.68414 0.1298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9" y="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1"/>
      <p:bldP spid="5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3.5|20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5|18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9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2156</TotalTime>
  <Words>343</Words>
  <Application>Microsoft Office PowerPoint</Application>
  <PresentationFormat>A4 210 x 297 mm</PresentationFormat>
  <Paragraphs>137</Paragraphs>
  <Slides>12</Slides>
  <Notes>1</Notes>
  <HiddenSlides>0</HiddenSlides>
  <MMClips>3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1" baseType="lpstr">
      <vt:lpstr>AR P教科書体M</vt:lpstr>
      <vt:lpstr>AR教科書体M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同訓異字クイズ ４年生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178</cp:revision>
  <dcterms:created xsi:type="dcterms:W3CDTF">2008-01-09T07:37:16Z</dcterms:created>
  <dcterms:modified xsi:type="dcterms:W3CDTF">2020-06-04T05:00:27Z</dcterms:modified>
</cp:coreProperties>
</file>