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mp4" ContentType="video/mp4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67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9" r:id="rId11"/>
    <p:sldId id="350" r:id="rId12"/>
    <p:sldId id="348" r:id="rId13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FF"/>
    <a:srgbClr val="FF99C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1" autoAdjust="0"/>
    <p:restoredTop sz="99401" autoAdjust="0"/>
  </p:normalViewPr>
  <p:slideViewPr>
    <p:cSldViewPr showGuides="1">
      <p:cViewPr varScale="1">
        <p:scale>
          <a:sx n="71" d="100"/>
          <a:sy n="71" d="100"/>
        </p:scale>
        <p:origin x="486" y="6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F915D78-5A22-451C-9B52-958158CE9F39}" type="datetimeFigureOut">
              <a:rPr lang="ja-JP" altLang="en-US"/>
              <a:pPr>
                <a:defRPr/>
              </a:pPr>
              <a:t>2020/6/4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9517D7-17FE-4D36-9C48-BA9D2B5AA655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581062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 smtClean="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79463" y="768350"/>
            <a:ext cx="5540375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963485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58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632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42844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288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810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1205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7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0" y="1825625"/>
            <a:ext cx="4189413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893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758" y="1681163"/>
            <a:ext cx="41911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758" y="2505075"/>
            <a:ext cx="419113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77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77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86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045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5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8178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758" y="457200"/>
            <a:ext cx="319537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77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758" y="2057400"/>
            <a:ext cx="319537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114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2020/6/4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hangingPunct="0"/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eaLnBrk="0" hangingPunct="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044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video" Target="../media/media1.mp4"/><Relationship Id="rId7" Type="http://schemas.openxmlformats.org/officeDocument/2006/relationships/image" Target="../media/image2.jpg"/><Relationship Id="rId2" Type="http://schemas.microsoft.com/office/2007/relationships/media" Target="../media/media1.mp4"/><Relationship Id="rId1" Type="http://schemas.openxmlformats.org/officeDocument/2006/relationships/tags" Target="../tags/tag1.xml"/><Relationship Id="rId6" Type="http://schemas.openxmlformats.org/officeDocument/2006/relationships/image" Target="../media/image1.jp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3.jpe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video" Target="../media/media1.mp4"/><Relationship Id="rId7" Type="http://schemas.openxmlformats.org/officeDocument/2006/relationships/image" Target="../media/image6.jpg"/><Relationship Id="rId2" Type="http://schemas.microsoft.com/office/2007/relationships/media" Target="../media/media1.mp4"/><Relationship Id="rId1" Type="http://schemas.openxmlformats.org/officeDocument/2006/relationships/tags" Target="../tags/tag4.xml"/><Relationship Id="rId6" Type="http://schemas.openxmlformats.org/officeDocument/2006/relationships/image" Target="../media/image5.jp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3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3.jpe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video" Target="../media/media1.mp4"/><Relationship Id="rId7" Type="http://schemas.openxmlformats.org/officeDocument/2006/relationships/image" Target="../media/image3.jpeg"/><Relationship Id="rId2" Type="http://schemas.microsoft.com/office/2007/relationships/media" Target="../media/media1.mp4"/><Relationship Id="rId1" Type="http://schemas.openxmlformats.org/officeDocument/2006/relationships/tags" Target="../tags/tag7.xml"/><Relationship Id="rId6" Type="http://schemas.openxmlformats.org/officeDocument/2006/relationships/image" Target="../media/image4.png"/><Relationship Id="rId5" Type="http://schemas.openxmlformats.org/officeDocument/2006/relationships/audio" Target="../media/audio1.wav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84547" y="979821"/>
            <a:ext cx="8136905" cy="2452081"/>
          </a:xfrm>
          <a:ln w="38100">
            <a:solidFill>
              <a:schemeClr val="tx1"/>
            </a:solidFill>
          </a:ln>
        </p:spPr>
        <p:txBody>
          <a:bodyPr anchor="ctr">
            <a:normAutofit/>
          </a:bodyPr>
          <a:lstStyle/>
          <a:p>
            <a:r>
              <a:rPr lang="ja-JP" altLang="en-US" sz="80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同訓異字クイズ</a:t>
            </a:r>
            <a: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/>
            </a:r>
            <a:br>
              <a:rPr lang="en-US" altLang="ja-JP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</a:br>
            <a:r>
              <a:rPr lang="ja-JP" altLang="en-US" sz="88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４年生</a:t>
            </a:r>
            <a:endParaRPr lang="ja-JP" altLang="en-US" sz="8800" b="1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8" name="フレーム 7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4663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9" name="フレーム 8"/>
            <p:cNvSpPr/>
            <p:nvPr/>
          </p:nvSpPr>
          <p:spPr>
            <a:xfrm>
              <a:off x="323528" y="332656"/>
              <a:ext cx="8496944" cy="619268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1496616" y="3743761"/>
            <a:ext cx="691276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b="1" dirty="0" smtClean="0"/>
              <a:t>同訓異字クイズ</a:t>
            </a:r>
            <a:r>
              <a:rPr lang="ja-JP" altLang="en-US" sz="3200" b="1" dirty="0"/>
              <a:t>に挑戦</a:t>
            </a:r>
            <a:r>
              <a:rPr lang="ja-JP" altLang="en-US" sz="3200" b="1" dirty="0" smtClean="0"/>
              <a:t>！</a:t>
            </a:r>
            <a:endParaRPr lang="en-US" altLang="ja-JP" sz="3200" b="1" dirty="0" smtClean="0"/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同じ訓読みでも意味が違う漢字を正しく選びましょう！</a:t>
            </a:r>
            <a:endParaRPr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問題：①熱いと暑い　②早いと速い</a:t>
            </a:r>
            <a:endParaRPr lang="en-US" altLang="ja-JP" sz="3200" dirty="0" smtClean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  <a:p>
            <a:r>
              <a:rPr lang="ja-JP" altLang="en-US" sz="32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　　  ③計ると量ると測る</a:t>
            </a:r>
            <a:endParaRPr lang="ja-JP" altLang="en-US" sz="32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7418857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9" name="×"/>
          <p:cNvSpPr txBox="1">
            <a:spLocks noChangeAspect="1" noChangeArrowheads="1"/>
          </p:cNvSpPr>
          <p:nvPr/>
        </p:nvSpPr>
        <p:spPr bwMode="auto">
          <a:xfrm>
            <a:off x="4736976" y="3066053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</a:t>
            </a:r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65883" y="2000373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83386" y="2033083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量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88649" y="2032972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量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07977" y="397718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測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43" name="テキスト ボックス 42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①時間を　　　　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7426524" y="388485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0" name="テキスト ボックス 39"/>
            <p:cNvSpPr txBox="1"/>
            <p:nvPr/>
          </p:nvSpPr>
          <p:spPr>
            <a:xfrm>
              <a:off x="8414133" y="4038163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4909022" y="380129"/>
            <a:ext cx="1528115" cy="6084296"/>
            <a:chOff x="3889353" y="407858"/>
            <a:chExt cx="1528115" cy="6084296"/>
          </a:xfrm>
        </p:grpSpPr>
        <p:grpSp>
          <p:nvGrpSpPr>
            <p:cNvPr id="49" name="グループ化 48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51" name="テキスト ボックス 50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②身長</a:t>
                </a:r>
                <a:r>
                  <a:rPr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を</a:t>
                </a:r>
                <a:r>
                  <a:rPr lang="ja-JP" altLang="en-US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る</a:t>
                </a:r>
                <a:endParaRPr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3889353" y="396078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0" name="テキスト ボックス 49"/>
            <p:cNvSpPr txBox="1"/>
            <p:nvPr/>
          </p:nvSpPr>
          <p:spPr>
            <a:xfrm>
              <a:off x="5079440" y="4104801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2528535" y="380129"/>
            <a:ext cx="1560369" cy="6084296"/>
            <a:chOff x="3857099" y="407858"/>
            <a:chExt cx="1560369" cy="6084296"/>
          </a:xfrm>
        </p:grpSpPr>
        <p:grpSp>
          <p:nvGrpSpPr>
            <p:cNvPr id="54" name="グループ化 53"/>
            <p:cNvGrpSpPr/>
            <p:nvPr/>
          </p:nvGrpSpPr>
          <p:grpSpPr>
            <a:xfrm>
              <a:off x="3857099" y="407858"/>
              <a:ext cx="1307515" cy="6084296"/>
              <a:chOff x="3857099" y="407858"/>
              <a:chExt cx="1307515" cy="6084296"/>
            </a:xfrm>
          </p:grpSpPr>
          <p:sp>
            <p:nvSpPr>
              <p:cNvPr id="56" name="テキスト ボックス 55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③体重</a:t>
                </a:r>
                <a:r>
                  <a:rPr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を</a:t>
                </a:r>
                <a:r>
                  <a:rPr lang="ja-JP" altLang="en-US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る</a:t>
                </a:r>
                <a:endParaRPr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3857099" y="396078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5" name="テキスト ボックス 54"/>
            <p:cNvSpPr txBox="1"/>
            <p:nvPr/>
          </p:nvSpPr>
          <p:spPr>
            <a:xfrm>
              <a:off x="5079440" y="4104801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5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948" y="1112705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正方形/長方形 30"/>
          <p:cNvSpPr/>
          <p:nvPr/>
        </p:nvSpPr>
        <p:spPr>
          <a:xfrm>
            <a:off x="7344016" y="389966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計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4193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1389 L 0.4375 0.28727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804" y="13657"/>
                                    </p:animMotion>
                                  </p:childTnLst>
                                </p:cTn>
                              </p:par>
                              <p:par>
                                <p:cTn id="11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53846E-6 -4.81481E-6 L 0.44391 0.28033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96" y="140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5" grpId="0"/>
      <p:bldP spid="34" grpId="0"/>
      <p:bldP spid="34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</a:t>
            </a:r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465883" y="2000373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83386" y="2033083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量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8" name="○"/>
          <p:cNvSpPr txBox="1">
            <a:spLocks noChangeArrowheads="1"/>
          </p:cNvSpPr>
          <p:nvPr/>
        </p:nvSpPr>
        <p:spPr bwMode="auto">
          <a:xfrm>
            <a:off x="4250269" y="3225019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588649" y="2032972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量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07977" y="397718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測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43" name="テキスト ボックス 42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①時間を　　　　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7426524" y="388485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0" name="テキスト ボックス 39"/>
            <p:cNvSpPr txBox="1"/>
            <p:nvPr/>
          </p:nvSpPr>
          <p:spPr>
            <a:xfrm>
              <a:off x="8414133" y="4038163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4909022" y="380129"/>
            <a:ext cx="1528115" cy="6084296"/>
            <a:chOff x="3889353" y="407858"/>
            <a:chExt cx="1528115" cy="6084296"/>
          </a:xfrm>
        </p:grpSpPr>
        <p:grpSp>
          <p:nvGrpSpPr>
            <p:cNvPr id="49" name="グループ化 48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51" name="テキスト ボックス 50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②身長</a:t>
                </a:r>
                <a:r>
                  <a:rPr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を</a:t>
                </a:r>
                <a:r>
                  <a:rPr lang="ja-JP" altLang="en-US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る</a:t>
                </a:r>
                <a:endParaRPr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3889353" y="396078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0" name="テキスト ボックス 49"/>
            <p:cNvSpPr txBox="1"/>
            <p:nvPr/>
          </p:nvSpPr>
          <p:spPr>
            <a:xfrm>
              <a:off x="5079440" y="4104801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2528535" y="380129"/>
            <a:ext cx="1560369" cy="6084296"/>
            <a:chOff x="3857099" y="407858"/>
            <a:chExt cx="1560369" cy="6084296"/>
          </a:xfrm>
        </p:grpSpPr>
        <p:grpSp>
          <p:nvGrpSpPr>
            <p:cNvPr id="54" name="グループ化 53"/>
            <p:cNvGrpSpPr/>
            <p:nvPr/>
          </p:nvGrpSpPr>
          <p:grpSpPr>
            <a:xfrm>
              <a:off x="3857099" y="407858"/>
              <a:ext cx="1307515" cy="6084296"/>
              <a:chOff x="3857099" y="407858"/>
              <a:chExt cx="1307515" cy="6084296"/>
            </a:xfrm>
          </p:grpSpPr>
          <p:sp>
            <p:nvSpPr>
              <p:cNvPr id="56" name="テキスト ボックス 55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③体重</a:t>
                </a:r>
                <a:r>
                  <a:rPr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を</a:t>
                </a:r>
                <a:r>
                  <a:rPr lang="ja-JP" altLang="en-US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る</a:t>
                </a:r>
                <a:endParaRPr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3857099" y="396078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5" name="テキスト ボックス 54"/>
            <p:cNvSpPr txBox="1"/>
            <p:nvPr/>
          </p:nvSpPr>
          <p:spPr>
            <a:xfrm>
              <a:off x="5079440" y="4104801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5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001" y="314096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正方形/長方形 29"/>
          <p:cNvSpPr/>
          <p:nvPr/>
        </p:nvSpPr>
        <p:spPr>
          <a:xfrm>
            <a:off x="4991522" y="3955521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測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344016" y="389966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計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3322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75 0.01389 L 0.44663 -0.0113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69" y="-1273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3846E-6 1.85185E-6 L 0.44359 -0.00533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79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7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61" name="○"/>
          <p:cNvSpPr txBox="1">
            <a:spLocks noChangeArrowheads="1"/>
          </p:cNvSpPr>
          <p:nvPr/>
        </p:nvSpPr>
        <p:spPr bwMode="auto">
          <a:xfrm>
            <a:off x="1856656" y="3177679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</a:t>
            </a:r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465883" y="2000373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83386" y="2033083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量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41" name="グループ化 40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42" name="グループ化 41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48" name="テキスト ボックス 47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①時間を　　　　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7426524" y="388485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3" name="テキスト ボックス 42"/>
            <p:cNvSpPr txBox="1"/>
            <p:nvPr/>
          </p:nvSpPr>
          <p:spPr>
            <a:xfrm>
              <a:off x="8414133" y="4038163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50" name="グループ化 49"/>
          <p:cNvGrpSpPr/>
          <p:nvPr/>
        </p:nvGrpSpPr>
        <p:grpSpPr>
          <a:xfrm>
            <a:off x="4909022" y="380129"/>
            <a:ext cx="1528115" cy="6084296"/>
            <a:chOff x="3889353" y="407858"/>
            <a:chExt cx="1528115" cy="6084296"/>
          </a:xfrm>
        </p:grpSpPr>
        <p:grpSp>
          <p:nvGrpSpPr>
            <p:cNvPr id="51" name="グループ化 50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53" name="テキスト ボックス 52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②身長</a:t>
                </a:r>
                <a:r>
                  <a:rPr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を</a:t>
                </a:r>
                <a:r>
                  <a:rPr lang="ja-JP" altLang="en-US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る</a:t>
                </a:r>
                <a:endParaRPr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4" name="正方形/長方形 53"/>
              <p:cNvSpPr/>
              <p:nvPr/>
            </p:nvSpPr>
            <p:spPr>
              <a:xfrm>
                <a:off x="3889353" y="396078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2" name="テキスト ボックス 51"/>
            <p:cNvSpPr txBox="1"/>
            <p:nvPr/>
          </p:nvSpPr>
          <p:spPr>
            <a:xfrm>
              <a:off x="5079440" y="4104801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55" name="グループ化 54"/>
          <p:cNvGrpSpPr/>
          <p:nvPr/>
        </p:nvGrpSpPr>
        <p:grpSpPr>
          <a:xfrm>
            <a:off x="2528535" y="380129"/>
            <a:ext cx="1560369" cy="6084296"/>
            <a:chOff x="3857099" y="407858"/>
            <a:chExt cx="1560369" cy="6084296"/>
          </a:xfrm>
        </p:grpSpPr>
        <p:grpSp>
          <p:nvGrpSpPr>
            <p:cNvPr id="56" name="グループ化 55"/>
            <p:cNvGrpSpPr/>
            <p:nvPr/>
          </p:nvGrpSpPr>
          <p:grpSpPr>
            <a:xfrm>
              <a:off x="3857099" y="407858"/>
              <a:ext cx="1307515" cy="6084296"/>
              <a:chOff x="3857099" y="407858"/>
              <a:chExt cx="1307515" cy="6084296"/>
            </a:xfrm>
          </p:grpSpPr>
          <p:sp>
            <p:nvSpPr>
              <p:cNvPr id="58" name="テキスト ボックス 57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③体重</a:t>
                </a:r>
                <a:r>
                  <a:rPr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を</a:t>
                </a:r>
                <a:r>
                  <a:rPr lang="ja-JP" altLang="en-US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る</a:t>
                </a:r>
                <a:endParaRPr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9" name="正方形/長方形 58"/>
              <p:cNvSpPr/>
              <p:nvPr/>
            </p:nvSpPr>
            <p:spPr>
              <a:xfrm>
                <a:off x="3857099" y="396078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7" name="テキスト ボックス 56"/>
            <p:cNvSpPr txBox="1"/>
            <p:nvPr/>
          </p:nvSpPr>
          <p:spPr>
            <a:xfrm>
              <a:off x="5079440" y="4104801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60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2" name="角丸四角形吹き出し 61"/>
          <p:cNvSpPr/>
          <p:nvPr/>
        </p:nvSpPr>
        <p:spPr>
          <a:xfrm>
            <a:off x="307984" y="910529"/>
            <a:ext cx="2256124" cy="5023495"/>
          </a:xfrm>
          <a:prstGeom prst="wedgeRoundRectCallout">
            <a:avLst>
              <a:gd name="adj1" fmla="val 61153"/>
              <a:gd name="adj2" fmla="val -20888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計るは、数や時間を数えるときに使う</a:t>
            </a:r>
            <a:endParaRPr kumimoji="1" lang="en-US" altLang="ja-JP" sz="2400" dirty="0" smtClean="0">
              <a:solidFill>
                <a:sysClr val="windowText" lastClr="000000"/>
              </a:solidFill>
            </a:endParaRPr>
          </a:p>
          <a:p>
            <a:endParaRPr lang="en-US" altLang="ja-JP" sz="2400" dirty="0">
              <a:solidFill>
                <a:sysClr val="windowText" lastClr="000000"/>
              </a:solidFill>
            </a:endParaRPr>
          </a:p>
          <a:p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測るは、長さ、高さ、広さ、深さ、速さを調べるときに使う</a:t>
            </a:r>
            <a:endParaRPr kumimoji="1" lang="en-US" altLang="ja-JP" sz="2400" dirty="0" smtClean="0">
              <a:solidFill>
                <a:sysClr val="windowText" lastClr="000000"/>
              </a:solidFill>
            </a:endParaRPr>
          </a:p>
          <a:p>
            <a:endParaRPr lang="en-US" altLang="ja-JP" sz="2400" dirty="0">
              <a:solidFill>
                <a:sysClr val="windowText" lastClr="000000"/>
              </a:solidFill>
            </a:endParaRPr>
          </a:p>
          <a:p>
            <a:r>
              <a:rPr kumimoji="1" lang="ja-JP" altLang="en-US" sz="2400" dirty="0" smtClean="0">
                <a:solidFill>
                  <a:sysClr val="windowText" lastClr="000000"/>
                </a:solidFill>
              </a:rPr>
              <a:t>量るは、重さ、かさ、量を調べるときに使う</a:t>
            </a:r>
            <a:endParaRPr kumimoji="1" lang="ja-JP" altLang="en-US" sz="2400" dirty="0">
              <a:solidFill>
                <a:sysClr val="windowText" lastClr="000000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7344016" y="389966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計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4991522" y="3955521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測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1642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-4.61538E-6 0.13565 C -4.61538E-6 0.19629 0.05577 0.27129 0.10097 0.27129 L 0.20193 0.27129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096" y="1356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6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2.5641E-6 0.14121 C 2.5641E-6 0.20463 0.05657 0.28264 0.10256 0.28264 L 0.20513 0.28264 " pathEditMode="relative" rAng="0" ptsTypes="AAAA">
                                      <p:cBhvr>
                                        <p:cTn id="8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56" y="141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27" grpId="0"/>
      <p:bldP spid="6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115879" y="568690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92705"/>
            <a:ext cx="720000" cy="720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</a:t>
            </a:r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222" y="4635738"/>
            <a:ext cx="2016000" cy="179576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93" y="4664425"/>
            <a:ext cx="1706492" cy="180000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　　　　</a:t>
                </a:r>
                <a:r>
                  <a:rPr kumimoji="1" lang="ja-JP" altLang="en-US" sz="6600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い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部屋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426524" y="1421884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8414133" y="160654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　　　　</a:t>
                </a:r>
                <a:r>
                  <a:rPr kumimoji="1" lang="ja-JP" altLang="en-US" sz="6600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い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料理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89353" y="1421884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5079440" y="1606548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熱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暑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熱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9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5557590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13 0.08518 C 0.00096 0.05092 0.07276 0.00509 0.16378 -0.01806 C 0.25737 -0.0419 0.33574 -0.03449 0.33991 1.85185E-6 C 0.34407 0.03449 0.42228 0.0419 0.51587 0.01829 C 0.60705 -0.00509 0.67885 -0.05093 0.67468 -0.08519 " pathEditMode="relative" rAng="21000000" ptsTypes="AAAAA">
                                      <p:cBhvr>
                                        <p:cTn id="3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78" y="-851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13 0.08519 C 0.00096 0.05093 0.07275 0.0051 0.16378 -0.01805 C 0.25737 -0.04189 0.33573 -0.03449 0.3399 -4.81481E-6 C 0.34407 0.0345 0.42227 0.0419 0.51586 0.01829 C 0.60705 -0.00509 0.67884 -0.05092 0.67468 -0.08518 " pathEditMode="relative" rAng="21000000" ptsTypes="AAA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78" y="-85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0"/>
      <p:bldP spid="20" grpId="1"/>
      <p:bldP spid="20" grpId="2"/>
      <p:bldP spid="26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597420" y="689903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92705"/>
            <a:ext cx="720000" cy="720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</a:t>
            </a:r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222" y="4635738"/>
            <a:ext cx="2016000" cy="179576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93" y="4664425"/>
            <a:ext cx="1706492" cy="180000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　　　　</a:t>
                </a:r>
                <a:r>
                  <a:rPr kumimoji="1" lang="ja-JP" altLang="en-US" sz="6600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い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部屋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426524" y="1421884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8414133" y="160654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　　　　</a:t>
                </a:r>
                <a:r>
                  <a:rPr kumimoji="1" lang="ja-JP" altLang="en-US" sz="6600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い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料理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89353" y="1421884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5079440" y="1606548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熱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暑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64502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-4.61538E-6 -0.15741 C -4.61538E-6 -0.22801 0.18831 -0.31459 0.34071 -0.31459 L 0.68158 -0.31459 " pathEditMode="relative" rAng="0" ptsTypes="AAAA">
                                      <p:cBhvr>
                                        <p:cTn id="12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71" y="-1574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-4.61538E-6 -0.15741 C -4.61538E-6 -0.22801 0.18831 -0.31458 0.34071 -0.31458 L 0.68158 -0.31458 " pathEditMode="relative" rAng="0" ptsTypes="AAAA">
                                      <p:cBhvr>
                                        <p:cTn id="14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71" y="-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3229517" y="656426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92705"/>
            <a:ext cx="720000" cy="720000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１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</a:t>
            </a:r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019865" y="2612358"/>
            <a:ext cx="2336861" cy="1605823"/>
          </a:xfrm>
          <a:prstGeom prst="wedgeRoundRectCallout">
            <a:avLst>
              <a:gd name="adj1" fmla="val 45046"/>
              <a:gd name="adj2" fmla="val -67015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気温の場合は</a:t>
            </a:r>
            <a:r>
              <a:rPr kumimoji="1" lang="ja-JP" altLang="en-US" sz="2800" dirty="0" err="1" smtClean="0">
                <a:solidFill>
                  <a:sysClr val="windowText" lastClr="000000"/>
                </a:solidFill>
              </a:rPr>
              <a:t>暑いを</a:t>
            </a:r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使う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3222" y="4635738"/>
            <a:ext cx="2016000" cy="179576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93" y="4664425"/>
            <a:ext cx="1706492" cy="1800000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7" name="グループ化 16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2" name="テキスト ボックス 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　　　　</a:t>
                </a:r>
                <a:r>
                  <a:rPr kumimoji="1" lang="ja-JP" altLang="en-US" sz="6600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い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部屋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7426524" y="1421884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14" name="テキスト ボックス 13"/>
            <p:cNvSpPr txBox="1"/>
            <p:nvPr/>
          </p:nvSpPr>
          <p:spPr>
            <a:xfrm>
              <a:off x="8414133" y="160654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22" name="グループ化 21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9" name="グループ化 8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　　　　</a:t>
                </a:r>
                <a:r>
                  <a:rPr kumimoji="1" lang="ja-JP" altLang="en-US" sz="6600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い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料理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3889353" y="1421884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0" name="テキスト ボックス 29"/>
            <p:cNvSpPr txBox="1"/>
            <p:nvPr/>
          </p:nvSpPr>
          <p:spPr>
            <a:xfrm>
              <a:off x="5079440" y="1606548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あつ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熱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333435" y="14566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暑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1726831" y="2647094"/>
            <a:ext cx="2336861" cy="1605823"/>
          </a:xfrm>
          <a:prstGeom prst="wedgeRoundRectCallout">
            <a:avLst>
              <a:gd name="adj1" fmla="val 45046"/>
              <a:gd name="adj2" fmla="val -67015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気温以外の場合は熱い</a:t>
            </a:r>
            <a:r>
              <a:rPr kumimoji="1" lang="ja-JP" altLang="en-US" sz="2800" dirty="0" err="1" smtClean="0">
                <a:solidFill>
                  <a:sysClr val="windowText" lastClr="000000"/>
                </a:solidFill>
              </a:rPr>
              <a:t>を</a:t>
            </a:r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使う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91883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-4.61538E-6 -0.04306 C -4.61538E-6 -0.06227 0.0952 -0.08588 0.17228 -0.08588 L 0.34456 -0.08588 " pathEditMode="relative" rAng="0" ptsTypes="AAAA">
                                      <p:cBhvr>
                                        <p:cTn id="6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28" y="-4306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2.5641E-6 -0.04305 C 2.5641E-6 -0.06226 0.09519 -0.08587 0.17227 -0.08587 L 0.34455 -0.08587 " pathEditMode="relative" rAng="0" ptsTypes="AAAA">
                                      <p:cBhvr>
                                        <p:cTn id="8" dur="2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28" y="-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75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3" grpId="0" animBg="1"/>
      <p:bldP spid="20" grpId="0"/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115879" y="614022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</a:t>
            </a:r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033" y="4635738"/>
            <a:ext cx="1494378" cy="1795766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93" y="4842448"/>
            <a:ext cx="1706492" cy="1443954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早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速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8648" y="2032972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早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8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grpSp>
        <p:nvGrpSpPr>
          <p:cNvPr id="28" name="グループ化 27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2" name="テキスト ボックス 3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　　　　</a:t>
                </a:r>
                <a:r>
                  <a:rPr kumimoji="1" lang="ja-JP" altLang="en-US" sz="6600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く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走る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7426524" y="1421884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テキスト ボックス 30"/>
            <p:cNvSpPr txBox="1"/>
            <p:nvPr/>
          </p:nvSpPr>
          <p:spPr>
            <a:xfrm>
              <a:off x="8414133" y="160654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はや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3889353" y="407858"/>
            <a:ext cx="1528115" cy="6084296"/>
            <a:chOff x="3889353" y="407858"/>
            <a:chExt cx="1528115" cy="6084296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42" name="テキスト ボックス 41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②朝　　　　</a:t>
                </a:r>
                <a:r>
                  <a:rPr kumimoji="1" lang="ja-JP" altLang="en-US" sz="5400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く</a:t>
                </a:r>
                <a:r>
                  <a:rPr kumimoji="1" lang="ja-JP" altLang="en-US" sz="54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起きる</a:t>
                </a:r>
                <a:endParaRPr kumimoji="1" lang="ja-JP" altLang="en-US" sz="54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3889353" y="2300679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1" name="テキスト ボックス 40"/>
            <p:cNvSpPr txBox="1"/>
            <p:nvPr/>
          </p:nvSpPr>
          <p:spPr>
            <a:xfrm>
              <a:off x="5079440" y="2453987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はや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841" y="109621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8259079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500"/>
                            </p:stCondLst>
                            <p:childTnLst>
                              <p:par>
                                <p:cTn id="29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3000"/>
                            </p:stCondLst>
                            <p:childTnLst>
                              <p:par>
                                <p:cTn id="34" presetID="59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13 0.08518 C 0.00096 0.05092 0.07276 0.00509 0.16378 -0.01806 C 0.25737 -0.0419 0.33574 -0.03449 0.33991 1.85185E-6 C 0.34407 0.03449 0.42228 0.0419 0.51587 0.01829 C 0.60705 -0.00509 0.67885 -0.05093 0.67468 -0.08519 " pathEditMode="relative" rAng="21000000" ptsTypes="AAAAA">
                                      <p:cBhvr>
                                        <p:cTn id="35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78" y="-8519"/>
                                    </p:animMotion>
                                  </p:childTnLst>
                                </p:cTn>
                              </p:par>
                              <p:par>
                                <p:cTn id="36" presetID="59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513 0.08519 C 0.00096 0.05163 0.07275 0.0051 0.16378 -0.01736 C 0.25737 -0.04097 0.33557 -0.03449 0.33974 -4.81481E-6 C 0.34407 0.0345 0.42227 0.0419 0.51586 0.01875 C 0.60689 -0.00509 0.67868 -0.05092 0.67436 -0.08518 " pathEditMode="relative" rAng="21000000" ptsTypes="AAAAA">
                                      <p:cBhvr>
                                        <p:cTn id="3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62" y="-8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0"/>
                            </p:stCondLst>
                            <p:childTnLst>
                              <p:par>
                                <p:cTn id="39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6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6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0"/>
      <p:bldP spid="20" grpId="1"/>
      <p:bldP spid="20" grpId="2"/>
      <p:bldP spid="26" grpId="0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</a:t>
            </a:r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早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65234" y="36171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速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597420" y="689903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grpSp>
        <p:nvGrpSpPr>
          <p:cNvPr id="28" name="グループ化 27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2" name="テキスト ボックス 3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　　　　</a:t>
                </a:r>
                <a:r>
                  <a:rPr kumimoji="1" lang="ja-JP" altLang="en-US" sz="6600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く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走る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7426524" y="1421884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テキスト ボックス 30"/>
            <p:cNvSpPr txBox="1"/>
            <p:nvPr/>
          </p:nvSpPr>
          <p:spPr>
            <a:xfrm>
              <a:off x="8414133" y="160654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はや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41" name="図 4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033" y="4635738"/>
            <a:ext cx="1494378" cy="1795766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93" y="4842448"/>
            <a:ext cx="1706492" cy="1443954"/>
          </a:xfrm>
          <a:prstGeom prst="rect">
            <a:avLst/>
          </a:prstGeom>
        </p:spPr>
      </p:pic>
      <p:sp>
        <p:nvSpPr>
          <p:cNvPr id="44" name="テキスト ボックス 43"/>
          <p:cNvSpPr txBox="1"/>
          <p:nvPr/>
        </p:nvSpPr>
        <p:spPr>
          <a:xfrm>
            <a:off x="5079440" y="2453987"/>
            <a:ext cx="338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はや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3964285" y="407858"/>
            <a:ext cx="1200329" cy="60842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②朝　　　　</a:t>
            </a:r>
            <a:r>
              <a:rPr kumimoji="1" lang="ja-JP" altLang="en-US" sz="5400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</a:t>
            </a:r>
            <a:r>
              <a:rPr kumimoji="1" lang="ja-JP" altLang="en-US" sz="5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起きる</a:t>
            </a:r>
            <a:endParaRPr kumimoji="1" lang="ja-JP" altLang="en-US" sz="5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889353" y="2300679"/>
            <a:ext cx="1200329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2704200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963187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7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2.59259E-6 L -4.61538E-6 -0.15741 C -4.61538E-6 -0.22801 0.18831 -0.31459 0.34071 -0.31459 L 0.68158 -0.31459 " pathEditMode="relative" rAng="0" ptsTypes="AAAA">
                                      <p:cBhvr>
                                        <p:cTn id="12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71" y="-15741"/>
                                    </p:animMotion>
                                  </p:childTnLst>
                                </p:cTn>
                              </p:par>
                              <p:par>
                                <p:cTn id="13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-1.85185E-6 L -4.61538E-6 -0.15741 C -4.61538E-6 -0.22801 0.18831 -0.31458 0.34071 -0.31458 L 0.68158 -0.31458 " pathEditMode="relative" rAng="0" ptsTypes="AAAA">
                                      <p:cBhvr>
                                        <p:cTn id="14" dur="2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71" y="-157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25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1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44" name="○"/>
          <p:cNvSpPr txBox="1">
            <a:spLocks noChangeArrowheads="1"/>
          </p:cNvSpPr>
          <p:nvPr/>
        </p:nvSpPr>
        <p:spPr bwMode="auto">
          <a:xfrm>
            <a:off x="3229517" y="1629080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２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</a:t>
            </a:r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3" name="角丸四角形吹き出し 22"/>
          <p:cNvSpPr/>
          <p:nvPr/>
        </p:nvSpPr>
        <p:spPr>
          <a:xfrm>
            <a:off x="5064411" y="2975305"/>
            <a:ext cx="2336861" cy="1605823"/>
          </a:xfrm>
          <a:prstGeom prst="wedgeRoundRectCallout">
            <a:avLst>
              <a:gd name="adj1" fmla="val 45046"/>
              <a:gd name="adj2" fmla="val -67015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ある動作をする時間が短いとき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1844824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5" y="203308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早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7333435" y="145664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速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9" name="角丸四角形吹き出し 28"/>
          <p:cNvSpPr/>
          <p:nvPr/>
        </p:nvSpPr>
        <p:spPr>
          <a:xfrm>
            <a:off x="1759267" y="2995476"/>
            <a:ext cx="2087590" cy="1605823"/>
          </a:xfrm>
          <a:prstGeom prst="wedgeRoundRectCallout">
            <a:avLst>
              <a:gd name="adj1" fmla="val 45046"/>
              <a:gd name="adj2" fmla="val -67015"/>
              <a:gd name="adj3" fmla="val 16667"/>
            </a:avLst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kumimoji="1" lang="ja-JP" altLang="en-US" sz="2800" dirty="0" smtClean="0">
                <a:solidFill>
                  <a:sysClr val="windowText" lastClr="000000"/>
                </a:solidFill>
              </a:rPr>
              <a:t>ある基準より時間が前であるとき</a:t>
            </a:r>
            <a:endParaRPr kumimoji="1" lang="ja-JP" altLang="en-US" dirty="0">
              <a:solidFill>
                <a:sysClr val="windowText" lastClr="000000"/>
              </a:solidFill>
            </a:endParaRPr>
          </a:p>
        </p:txBody>
      </p:sp>
      <p:pic>
        <p:nvPicPr>
          <p:cNvPr id="28" name="図 2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4033" y="4635738"/>
            <a:ext cx="1494378" cy="1795766"/>
          </a:xfrm>
          <a:prstGeom prst="rect">
            <a:avLst/>
          </a:prstGeom>
        </p:spPr>
      </p:pic>
      <p:pic>
        <p:nvPicPr>
          <p:cNvPr id="31" name="図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7793" y="4842448"/>
            <a:ext cx="1706492" cy="1443954"/>
          </a:xfrm>
          <a:prstGeom prst="rect">
            <a:avLst/>
          </a:prstGeom>
        </p:spPr>
      </p:pic>
      <p:grpSp>
        <p:nvGrpSpPr>
          <p:cNvPr id="32" name="グループ化 31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33" name="グループ化 32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7" name="テキスト ボックス 36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　　　　</a:t>
                </a:r>
                <a:r>
                  <a:rPr kumimoji="1" lang="ja-JP" altLang="en-US" sz="6600" dirty="0" err="1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く</a:t>
                </a:r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走る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8" name="正方形/長方形 37"/>
              <p:cNvSpPr/>
              <p:nvPr/>
            </p:nvSpPr>
            <p:spPr>
              <a:xfrm>
                <a:off x="7426524" y="1421884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4" name="テキスト ボックス 33"/>
            <p:cNvSpPr txBox="1"/>
            <p:nvPr/>
          </p:nvSpPr>
          <p:spPr>
            <a:xfrm>
              <a:off x="8414133" y="1606549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はや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5079440" y="2453987"/>
            <a:ext cx="3380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はや</a:t>
            </a:r>
            <a:endParaRPr kumimoji="1" lang="ja-JP" altLang="en-US" sz="2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6" name="テキスト ボックス 45"/>
          <p:cNvSpPr txBox="1"/>
          <p:nvPr/>
        </p:nvSpPr>
        <p:spPr>
          <a:xfrm>
            <a:off x="3964285" y="407858"/>
            <a:ext cx="1200329" cy="608429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66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②朝　　　　</a:t>
            </a:r>
            <a:r>
              <a:rPr kumimoji="1" lang="ja-JP" altLang="en-US" sz="5400" dirty="0" err="1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く</a:t>
            </a:r>
            <a:r>
              <a:rPr kumimoji="1" lang="ja-JP" altLang="en-US" sz="5400" dirty="0" smtClean="0">
                <a:latin typeface="AR P教科書体M" panose="03000600000000000000" pitchFamily="66" charset="-128"/>
                <a:ea typeface="AR P教科書体M" panose="03000600000000000000" pitchFamily="66" charset="-128"/>
              </a:rPr>
              <a:t>起きる</a:t>
            </a:r>
            <a:endParaRPr kumimoji="1" lang="ja-JP" altLang="en-US" sz="5400" dirty="0"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3889353" y="2300679"/>
            <a:ext cx="1200329" cy="120032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205" y="1150998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120689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7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61538E-6 1.48148E-6 L -4.61538E-6 0.01458 C -4.61538E-6 0.02153 0.09375 0.02986 0.16988 0.02986 L 0.33991 0.02986 " pathEditMode="relative" rAng="0" ptsTypes="AAAA">
                                      <p:cBhvr>
                                        <p:cTn id="6" dur="27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87" y="148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2.5641E-6 0.02269 C 2.5641E-6 0.03288 0.09375 0.04538 0.16987 0.04538 L 0.33974 0.04538 " pathEditMode="relative" rAng="0" ptsTypes="AAAA">
                                      <p:cBhvr>
                                        <p:cTn id="8" dur="2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87" y="22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750"/>
                            </p:stCondLst>
                            <p:childTnLst>
                              <p:par>
                                <p:cTn id="1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23" grpId="0" animBg="1"/>
      <p:bldP spid="20" grpId="0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×"/>
          <p:cNvSpPr txBox="1">
            <a:spLocks noChangeAspect="1" noChangeArrowheads="1"/>
          </p:cNvSpPr>
          <p:nvPr/>
        </p:nvSpPr>
        <p:spPr bwMode="auto">
          <a:xfrm>
            <a:off x="7115879" y="3066053"/>
            <a:ext cx="1439632" cy="273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 smtClean="0">
                <a:solidFill>
                  <a:srgbClr val="FF0000"/>
                </a:solidFill>
              </a:rPr>
              <a:t>×</a:t>
            </a:r>
            <a:endParaRPr lang="en-US" altLang="ja-JP" sz="17200" dirty="0">
              <a:solidFill>
                <a:srgbClr val="FF0000"/>
              </a:solidFill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</a:t>
            </a:r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65883" y="2000373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/>
          <p:cNvSpPr/>
          <p:nvPr/>
        </p:nvSpPr>
        <p:spPr>
          <a:xfrm>
            <a:off x="583386" y="2033083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量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594391" y="2969076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計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88649" y="2032972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量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pic>
        <p:nvPicPr>
          <p:cNvPr id="40" name="カウントダウンタイマー１０">
            <a:hlinkClick r:id="" action="ppaction://media"/>
          </p:cNvPr>
          <p:cNvPicPr>
            <a:picLocks noChangeAspect="1"/>
          </p:cNvPicPr>
          <p:nvPr>
            <a:vide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451658" y="5230995"/>
            <a:ext cx="1644204" cy="1233153"/>
          </a:xfrm>
          <a:prstGeom prst="rect">
            <a:avLst/>
          </a:prstGeom>
        </p:spPr>
      </p:pic>
      <p:grpSp>
        <p:nvGrpSpPr>
          <p:cNvPr id="28" name="グループ化 27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29" name="グループ化 28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32" name="テキスト ボックス 31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①時間を　　　　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33" name="正方形/長方形 32"/>
              <p:cNvSpPr/>
              <p:nvPr/>
            </p:nvSpPr>
            <p:spPr>
              <a:xfrm>
                <a:off x="7426524" y="388485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31" name="テキスト ボックス 30"/>
            <p:cNvSpPr txBox="1"/>
            <p:nvPr/>
          </p:nvSpPr>
          <p:spPr>
            <a:xfrm>
              <a:off x="8414133" y="4038163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34" name="グループ化 33"/>
          <p:cNvGrpSpPr/>
          <p:nvPr/>
        </p:nvGrpSpPr>
        <p:grpSpPr>
          <a:xfrm>
            <a:off x="4909022" y="380129"/>
            <a:ext cx="1528115" cy="6084296"/>
            <a:chOff x="3889353" y="407858"/>
            <a:chExt cx="1528115" cy="6084296"/>
          </a:xfrm>
        </p:grpSpPr>
        <p:grpSp>
          <p:nvGrpSpPr>
            <p:cNvPr id="38" name="グループ化 37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42" name="テキスト ボックス 41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②身長</a:t>
                </a:r>
                <a:r>
                  <a:rPr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を</a:t>
                </a:r>
                <a:r>
                  <a:rPr lang="ja-JP" altLang="en-US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る</a:t>
                </a:r>
                <a:endParaRPr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3889353" y="396078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1" name="テキスト ボックス 40"/>
            <p:cNvSpPr txBox="1"/>
            <p:nvPr/>
          </p:nvSpPr>
          <p:spPr>
            <a:xfrm>
              <a:off x="5079440" y="4104801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35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837" y="1142712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" name="グループ化 29"/>
          <p:cNvGrpSpPr/>
          <p:nvPr/>
        </p:nvGrpSpPr>
        <p:grpSpPr>
          <a:xfrm>
            <a:off x="2528535" y="380129"/>
            <a:ext cx="1560369" cy="6084296"/>
            <a:chOff x="3857099" y="407858"/>
            <a:chExt cx="1560369" cy="6084296"/>
          </a:xfrm>
        </p:grpSpPr>
        <p:grpSp>
          <p:nvGrpSpPr>
            <p:cNvPr id="44" name="グループ化 43"/>
            <p:cNvGrpSpPr/>
            <p:nvPr/>
          </p:nvGrpSpPr>
          <p:grpSpPr>
            <a:xfrm>
              <a:off x="3857099" y="407858"/>
              <a:ext cx="1307515" cy="6084296"/>
              <a:chOff x="3857099" y="407858"/>
              <a:chExt cx="1307515" cy="6084296"/>
            </a:xfrm>
          </p:grpSpPr>
          <p:sp>
            <p:nvSpPr>
              <p:cNvPr id="46" name="テキスト ボックス 45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③体重</a:t>
                </a:r>
                <a:r>
                  <a:rPr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を</a:t>
                </a:r>
                <a:r>
                  <a:rPr lang="ja-JP" altLang="en-US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る</a:t>
                </a:r>
                <a:endParaRPr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3857099" y="396078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5" name="テキスト ボックス 44"/>
            <p:cNvSpPr txBox="1"/>
            <p:nvPr/>
          </p:nvSpPr>
          <p:spPr>
            <a:xfrm>
              <a:off x="5079440" y="4104801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sp>
        <p:nvSpPr>
          <p:cNvPr id="48" name="正方形/長方形 47"/>
          <p:cNvSpPr/>
          <p:nvPr/>
        </p:nvSpPr>
        <p:spPr>
          <a:xfrm>
            <a:off x="607977" y="397718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測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813117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" presetClass="entr" presetSubtype="1" fill="hold" nodeType="after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3500"/>
                            </p:stCondLst>
                            <p:childTnLst>
                              <p:par>
                                <p:cTn id="29" presetID="63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641E-6 -4.81481E-6 L 0.67916 0.27801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958" y="13889"/>
                                    </p:animMotion>
                                  </p:childTnLst>
                                </p:cTn>
                              </p:par>
                              <p:par>
                                <p:cTn id="31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4615E-6 -1.11111E-6 L 0.68061 0.25139 " pathEditMode="relative" rAng="0" ptsTypes="AA">
                                      <p:cBhvr>
                                        <p:cTn id="32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22" y="12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500"/>
                            </p:stCondLst>
                            <p:childTnLst>
                              <p:par>
                                <p:cTn id="34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6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クイズ不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xit" presetSubtype="8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 showWhenStopped="0">
                <p:cTn id="51" fill="hold" display="0">
                  <p:stCondLst>
                    <p:cond delay="indefinite"/>
                  </p:stCondLst>
                </p:cTn>
                <p:tgtEl>
                  <p:spTgt spid="40"/>
                </p:tgtEl>
              </p:cMediaNode>
            </p:video>
          </p:childTnLst>
        </p:cTn>
      </p:par>
    </p:tnLst>
    <p:bldLst>
      <p:bldP spid="37" grpId="0"/>
      <p:bldP spid="10" grpId="0" animBg="1"/>
      <p:bldP spid="20" grpId="1"/>
      <p:bldP spid="20" grpId="2"/>
      <p:bldP spid="20" grpId="3"/>
      <p:bldP spid="26" grpId="0"/>
      <p:bldP spid="39" grpId="0"/>
      <p:bldP spid="4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グループ化 10"/>
          <p:cNvGrpSpPr/>
          <p:nvPr/>
        </p:nvGrpSpPr>
        <p:grpSpPr>
          <a:xfrm>
            <a:off x="0" y="0"/>
            <a:ext cx="9906000" cy="6858000"/>
            <a:chOff x="0" y="0"/>
            <a:chExt cx="9144000" cy="6858000"/>
          </a:xfrm>
        </p:grpSpPr>
        <p:sp>
          <p:nvSpPr>
            <p:cNvPr id="12" name="フレーム 11"/>
            <p:cNvSpPr/>
            <p:nvPr/>
          </p:nvSpPr>
          <p:spPr>
            <a:xfrm>
              <a:off x="0" y="0"/>
              <a:ext cx="9144000" cy="6858000"/>
            </a:xfrm>
            <a:prstGeom prst="frame">
              <a:avLst>
                <a:gd name="adj1" fmla="val 2394"/>
              </a:avLst>
            </a:prstGeom>
            <a:solidFill>
              <a:srgbClr val="92D050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  <p:sp>
          <p:nvSpPr>
            <p:cNvPr id="13" name="フレーム 12"/>
            <p:cNvSpPr/>
            <p:nvPr/>
          </p:nvSpPr>
          <p:spPr>
            <a:xfrm>
              <a:off x="148952" y="174813"/>
              <a:ext cx="8825408" cy="6494928"/>
            </a:xfrm>
            <a:prstGeom prst="frame">
              <a:avLst>
                <a:gd name="adj1" fmla="val 2909"/>
              </a:avLst>
            </a:prstGeom>
            <a:solidFill>
              <a:srgbClr val="FFCC99"/>
            </a:solidFill>
            <a:ln w="25400" cap="flat" cmpd="sng" algn="ctr">
              <a:solidFill>
                <a:srgbClr val="BBE0E3">
                  <a:shade val="5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ja-JP" altLang="en-US" kern="0">
                <a:solidFill>
                  <a:srgbClr val="000000"/>
                </a:solidFill>
                <a:latin typeface="Arial"/>
                <a:ea typeface="ＭＳ Ｐゴシック"/>
              </a:endParaRPr>
            </a:p>
          </p:txBody>
        </p:sp>
      </p:grpSp>
      <p:sp>
        <p:nvSpPr>
          <p:cNvPr id="15" name="テキスト ボックス 14"/>
          <p:cNvSpPr txBox="1"/>
          <p:nvPr/>
        </p:nvSpPr>
        <p:spPr>
          <a:xfrm>
            <a:off x="8790941" y="337207"/>
            <a:ext cx="720000" cy="830997"/>
          </a:xfrm>
          <a:prstGeom prst="rect">
            <a:avLst/>
          </a:prstGeom>
          <a:noFill/>
          <a:ln w="57150">
            <a:solidFill>
              <a:srgbClr val="0070C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ja-JP" altLang="en-US" sz="4800" dirty="0" smtClean="0"/>
              <a:t>３</a:t>
            </a:r>
            <a:endParaRPr kumimoji="1" lang="ja-JP" altLang="en-US" sz="4800" dirty="0"/>
          </a:p>
        </p:txBody>
      </p:sp>
      <p:sp>
        <p:nvSpPr>
          <p:cNvPr id="18" name="正方形/長方形 17"/>
          <p:cNvSpPr/>
          <p:nvPr/>
        </p:nvSpPr>
        <p:spPr>
          <a:xfrm>
            <a:off x="8895388" y="1286856"/>
            <a:ext cx="615553" cy="5190145"/>
          </a:xfrm>
          <a:prstGeom prst="rect">
            <a:avLst/>
          </a:prstGeom>
        </p:spPr>
        <p:txBody>
          <a:bodyPr vert="eaVert" wrap="square">
            <a:spAutoFit/>
          </a:bodyPr>
          <a:lstStyle/>
          <a:p>
            <a:pPr lvl="0"/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□の中に正しい漢字</a:t>
            </a:r>
            <a:r>
              <a:rPr lang="ja-JP" altLang="en-US" sz="2800" dirty="0" smtClean="0">
                <a:solidFill>
                  <a:prstClr val="black"/>
                </a:solidFill>
                <a:latin typeface="AR P教科書体M" panose="03000600000000000000" pitchFamily="66" charset="-128"/>
                <a:ea typeface="AR P教科書体M" panose="03000600000000000000" pitchFamily="66" charset="-128"/>
              </a:rPr>
              <a:t>をいれよう！</a:t>
            </a:r>
            <a:endParaRPr lang="ja-JP" altLang="en-US" sz="2800" dirty="0">
              <a:solidFill>
                <a:prstClr val="black"/>
              </a:solidFill>
              <a:latin typeface="AR P教科書体M" panose="03000600000000000000" pitchFamily="66" charset="-128"/>
              <a:ea typeface="AR P教科書体M" panose="03000600000000000000" pitchFamily="66" charset="-128"/>
            </a:endParaRPr>
          </a:p>
        </p:txBody>
      </p:sp>
      <p:sp>
        <p:nvSpPr>
          <p:cNvPr id="27" name="○"/>
          <p:cNvSpPr txBox="1">
            <a:spLocks noChangeArrowheads="1"/>
          </p:cNvSpPr>
          <p:nvPr/>
        </p:nvSpPr>
        <p:spPr bwMode="auto">
          <a:xfrm>
            <a:off x="6597420" y="3140968"/>
            <a:ext cx="2520000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7200" dirty="0">
                <a:solidFill>
                  <a:srgbClr val="FF0000"/>
                </a:solidFill>
              </a:rPr>
              <a:t>○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465883" y="2000373"/>
            <a:ext cx="1231358" cy="3228827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正方形/長方形 24"/>
          <p:cNvSpPr/>
          <p:nvPr/>
        </p:nvSpPr>
        <p:spPr>
          <a:xfrm>
            <a:off x="583386" y="2033083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量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594391" y="2969076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計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588649" y="2032972"/>
            <a:ext cx="1032654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量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607977" y="3977188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測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  <p:grpSp>
        <p:nvGrpSpPr>
          <p:cNvPr id="38" name="グループ化 37"/>
          <p:cNvGrpSpPr/>
          <p:nvPr/>
        </p:nvGrpSpPr>
        <p:grpSpPr>
          <a:xfrm>
            <a:off x="7257256" y="380129"/>
            <a:ext cx="1494905" cy="6084296"/>
            <a:chOff x="7257256" y="380129"/>
            <a:chExt cx="1494905" cy="6084296"/>
          </a:xfrm>
        </p:grpSpPr>
        <p:grpSp>
          <p:nvGrpSpPr>
            <p:cNvPr id="39" name="グループ化 38"/>
            <p:cNvGrpSpPr/>
            <p:nvPr/>
          </p:nvGrpSpPr>
          <p:grpSpPr>
            <a:xfrm>
              <a:off x="7257256" y="380129"/>
              <a:ext cx="1200329" cy="6084296"/>
              <a:chOff x="7426524" y="380129"/>
              <a:chExt cx="1200329" cy="6084296"/>
            </a:xfrm>
          </p:grpSpPr>
          <p:sp>
            <p:nvSpPr>
              <p:cNvPr id="43" name="テキスト ボックス 42"/>
              <p:cNvSpPr txBox="1"/>
              <p:nvPr/>
            </p:nvSpPr>
            <p:spPr>
              <a:xfrm>
                <a:off x="7426524" y="380129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①時間を　　　　る</a:t>
                </a:r>
                <a:endParaRPr kumimoji="1"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47" name="正方形/長方形 46"/>
              <p:cNvSpPr/>
              <p:nvPr/>
            </p:nvSpPr>
            <p:spPr>
              <a:xfrm>
                <a:off x="7426524" y="388485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0" name="テキスト ボックス 39"/>
            <p:cNvSpPr txBox="1"/>
            <p:nvPr/>
          </p:nvSpPr>
          <p:spPr>
            <a:xfrm>
              <a:off x="8414133" y="4038163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4909022" y="380129"/>
            <a:ext cx="1528115" cy="6084296"/>
            <a:chOff x="3889353" y="407858"/>
            <a:chExt cx="1528115" cy="6084296"/>
          </a:xfrm>
        </p:grpSpPr>
        <p:grpSp>
          <p:nvGrpSpPr>
            <p:cNvPr id="49" name="グループ化 48"/>
            <p:cNvGrpSpPr/>
            <p:nvPr/>
          </p:nvGrpSpPr>
          <p:grpSpPr>
            <a:xfrm>
              <a:off x="3889353" y="407858"/>
              <a:ext cx="1275261" cy="6084296"/>
              <a:chOff x="3889353" y="407858"/>
              <a:chExt cx="1275261" cy="6084296"/>
            </a:xfrm>
          </p:grpSpPr>
          <p:sp>
            <p:nvSpPr>
              <p:cNvPr id="51" name="テキスト ボックス 50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②身長</a:t>
                </a:r>
                <a:r>
                  <a:rPr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を</a:t>
                </a:r>
                <a:r>
                  <a:rPr lang="ja-JP" altLang="en-US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る</a:t>
                </a:r>
                <a:endParaRPr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2" name="正方形/長方形 51"/>
              <p:cNvSpPr/>
              <p:nvPr/>
            </p:nvSpPr>
            <p:spPr>
              <a:xfrm>
                <a:off x="3889353" y="396078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0" name="テキスト ボックス 49"/>
            <p:cNvSpPr txBox="1"/>
            <p:nvPr/>
          </p:nvSpPr>
          <p:spPr>
            <a:xfrm>
              <a:off x="5079440" y="4104801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grpSp>
        <p:nvGrpSpPr>
          <p:cNvPr id="53" name="グループ化 52"/>
          <p:cNvGrpSpPr/>
          <p:nvPr/>
        </p:nvGrpSpPr>
        <p:grpSpPr>
          <a:xfrm>
            <a:off x="2528535" y="380129"/>
            <a:ext cx="1560369" cy="6084296"/>
            <a:chOff x="3857099" y="407858"/>
            <a:chExt cx="1560369" cy="6084296"/>
          </a:xfrm>
        </p:grpSpPr>
        <p:grpSp>
          <p:nvGrpSpPr>
            <p:cNvPr id="54" name="グループ化 53"/>
            <p:cNvGrpSpPr/>
            <p:nvPr/>
          </p:nvGrpSpPr>
          <p:grpSpPr>
            <a:xfrm>
              <a:off x="3857099" y="407858"/>
              <a:ext cx="1307515" cy="6084296"/>
              <a:chOff x="3857099" y="407858"/>
              <a:chExt cx="1307515" cy="6084296"/>
            </a:xfrm>
          </p:grpSpPr>
          <p:sp>
            <p:nvSpPr>
              <p:cNvPr id="56" name="テキスト ボックス 55"/>
              <p:cNvSpPr txBox="1"/>
              <p:nvPr/>
            </p:nvSpPr>
            <p:spPr>
              <a:xfrm>
                <a:off x="3964285" y="407858"/>
                <a:ext cx="1200329" cy="6084296"/>
              </a:xfrm>
              <a:prstGeom prst="rect">
                <a:avLst/>
              </a:prstGeom>
              <a:noFill/>
            </p:spPr>
            <p:txBody>
              <a:bodyPr vert="eaVert" wrap="square" rtlCol="0">
                <a:spAutoFit/>
              </a:bodyPr>
              <a:lstStyle/>
              <a:p>
                <a:r>
                  <a:rPr kumimoji="1"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③体重</a:t>
                </a:r>
                <a:r>
                  <a:rPr lang="ja-JP" altLang="en-US" sz="6600" dirty="0" smtClean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を</a:t>
                </a:r>
                <a:r>
                  <a:rPr lang="ja-JP" altLang="en-US" sz="6600" dirty="0">
                    <a:latin typeface="AR P教科書体M" panose="03000600000000000000" pitchFamily="66" charset="-128"/>
                    <a:ea typeface="AR P教科書体M" panose="03000600000000000000" pitchFamily="66" charset="-128"/>
                  </a:rPr>
                  <a:t>　　　　る</a:t>
                </a:r>
                <a:endParaRPr lang="ja-JP" altLang="en-US" sz="6600" dirty="0">
                  <a:latin typeface="AR P教科書体M" panose="03000600000000000000" pitchFamily="66" charset="-128"/>
                  <a:ea typeface="AR P教科書体M" panose="03000600000000000000" pitchFamily="66" charset="-128"/>
                </a:endParaRPr>
              </a:p>
            </p:txBody>
          </p:sp>
          <p:sp>
            <p:nvSpPr>
              <p:cNvPr id="57" name="正方形/長方形 56"/>
              <p:cNvSpPr/>
              <p:nvPr/>
            </p:nvSpPr>
            <p:spPr>
              <a:xfrm>
                <a:off x="3857099" y="3960785"/>
                <a:ext cx="1200329" cy="1200329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5" name="テキスト ボックス 54"/>
            <p:cNvSpPr txBox="1"/>
            <p:nvPr/>
          </p:nvSpPr>
          <p:spPr>
            <a:xfrm>
              <a:off x="5079440" y="4104801"/>
              <a:ext cx="3380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2400" dirty="0" smtClean="0">
                  <a:latin typeface="AR P教科書体M" panose="03000600000000000000" pitchFamily="66" charset="-128"/>
                  <a:ea typeface="AR P教科書体M" panose="03000600000000000000" pitchFamily="66" charset="-128"/>
                </a:rPr>
                <a:t>はか</a:t>
              </a:r>
              <a:endParaRPr kumimoji="1" lang="ja-JP" altLang="en-US" sz="2400" dirty="0">
                <a:latin typeface="AR P教科書体M" panose="03000600000000000000" pitchFamily="66" charset="-128"/>
                <a:ea typeface="AR P教科書体M" panose="03000600000000000000" pitchFamily="66" charset="-128"/>
              </a:endParaRPr>
            </a:p>
          </p:txBody>
        </p:sp>
      </p:grpSp>
      <p:pic>
        <p:nvPicPr>
          <p:cNvPr id="58" name="Picture 15" descr="C:\Users\kouchyou\AppData\Local\Microsoft\Windows\Temporary Internet Files\Content.IE5\8K3LR06N\lgi01b201402240400[1]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698" y="2067282"/>
            <a:ext cx="1382712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正方形/長方形 58"/>
          <p:cNvSpPr/>
          <p:nvPr/>
        </p:nvSpPr>
        <p:spPr>
          <a:xfrm>
            <a:off x="7344016" y="3899663"/>
            <a:ext cx="1032655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6600" b="1" dirty="0" smtClean="0">
                <a:latin typeface="AR教科書体M" panose="03000609000000000000" pitchFamily="65" charset="-128"/>
                <a:ea typeface="AR教科書体M" panose="03000609000000000000" pitchFamily="65" charset="-128"/>
              </a:rPr>
              <a:t>計</a:t>
            </a:r>
            <a:endParaRPr lang="ja-JP" altLang="en-US" sz="6600" b="1" dirty="0">
              <a:latin typeface="AR教科書体M" panose="03000609000000000000" pitchFamily="65" charset="-128"/>
              <a:ea typeface="AR教科書体M" panose="03000609000000000000" pitchFamily="65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42098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63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69231E-7 2.59259E-6 L 0.68125 0.1372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54" y="6852"/>
                                    </p:animMotion>
                                  </p:childTnLst>
                                </p:cTn>
                              </p:par>
                              <p:par>
                                <p:cTn id="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12821E-7 -3.33333E-6 L 0.68414 0.12986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199" y="64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xit" presetSubtype="9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20"/>
                                            </p:cond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クイズ正解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0" grpId="1"/>
      <p:bldP spid="5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3.5|20.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5|18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8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19.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7.8|2.9|3.3|3.7|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heme/theme1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</TotalTime>
  <Words>343</Words>
  <Application>Microsoft Office PowerPoint</Application>
  <PresentationFormat>A4 210 x 297 mm</PresentationFormat>
  <Paragraphs>137</Paragraphs>
  <Slides>12</Slides>
  <Notes>1</Notes>
  <HiddenSlides>0</HiddenSlides>
  <MMClips>3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1" baseType="lpstr">
      <vt:lpstr>AR P教科書体M</vt:lpstr>
      <vt:lpstr>AR教科書体M</vt:lpstr>
      <vt:lpstr>HGS創英角ｺﾞｼｯｸUB</vt:lpstr>
      <vt:lpstr>ＭＳ Ｐゴシック</vt:lpstr>
      <vt:lpstr>ＭＳ Ｐ明朝</vt:lpstr>
      <vt:lpstr>Arial</vt:lpstr>
      <vt:lpstr>Calibri</vt:lpstr>
      <vt:lpstr>Calibri Light</vt:lpstr>
      <vt:lpstr>デザインの設定</vt:lpstr>
      <vt:lpstr>同訓異字クイズ ４年生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小泉 浩</dc:creator>
  <cp:lastModifiedBy>小泉 浩</cp:lastModifiedBy>
  <cp:revision>178</cp:revision>
  <dcterms:created xsi:type="dcterms:W3CDTF">2008-01-09T07:37:16Z</dcterms:created>
  <dcterms:modified xsi:type="dcterms:W3CDTF">2020-06-04T05:00:27Z</dcterms:modified>
</cp:coreProperties>
</file>