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1"/>
  </p:notesMasterIdLst>
  <p:sldIdLst>
    <p:sldId id="258" r:id="rId2"/>
    <p:sldId id="264" r:id="rId3"/>
    <p:sldId id="265" r:id="rId4"/>
    <p:sldId id="266" r:id="rId5"/>
    <p:sldId id="268" r:id="rId6"/>
    <p:sldId id="267" r:id="rId7"/>
    <p:sldId id="269" r:id="rId8"/>
    <p:sldId id="270" r:id="rId9"/>
    <p:sldId id="271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G丸ｺﾞｼｯｸM-PRO" panose="020F0600000000000000" pitchFamily="50" charset="-128"/>
      <p:regular r:id="rId16"/>
    </p:embeddedFont>
    <p:embeddedFont>
      <p:font typeface="AR P教科書体M" panose="03000600000000000000" pitchFamily="66" charset="-128"/>
      <p:regular r:id="rId17"/>
    </p:embeddedFont>
    <p:embeddedFont>
      <p:font typeface="AR P丸ゴシック体E" panose="020F0900000000000000" pitchFamily="50" charset="-128"/>
      <p:regular r:id="rId18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00B8B4"/>
    <a:srgbClr val="00D7D2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6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7203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1981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3491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1774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5901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663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227264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4</a:t>
            </a:r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年生算数</a:t>
            </a:r>
            <a: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立方体と直方体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528638" y="2742759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箱の形の特徴を調べよう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1043608" y="4078089"/>
            <a:ext cx="2158088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4139952" y="4060929"/>
            <a:ext cx="3528392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2302123" y="4740608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9" name="平行四辺形 18"/>
          <p:cNvSpPr/>
          <p:nvPr/>
        </p:nvSpPr>
        <p:spPr>
          <a:xfrm>
            <a:off x="853404" y="4740608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/>
          <p:cNvGrpSpPr/>
          <p:nvPr/>
        </p:nvGrpSpPr>
        <p:grpSpPr>
          <a:xfrm>
            <a:off x="3750842" y="4740608"/>
            <a:ext cx="3593479" cy="719292"/>
            <a:chOff x="4117668" y="3058177"/>
            <a:chExt cx="3593479" cy="719292"/>
          </a:xfrm>
        </p:grpSpPr>
        <p:sp>
          <p:nvSpPr>
            <p:cNvPr id="18" name="平行四辺形 17"/>
            <p:cNvSpPr/>
            <p:nvPr/>
          </p:nvSpPr>
          <p:spPr>
            <a:xfrm>
              <a:off x="4117668" y="3058177"/>
              <a:ext cx="2160000" cy="719292"/>
            </a:xfrm>
            <a:prstGeom prst="parallelogram">
              <a:avLst>
                <a:gd name="adj" fmla="val 99661"/>
              </a:avLst>
            </a:prstGeom>
            <a:solidFill>
              <a:srgbClr val="66FFFF">
                <a:alpha val="85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平行四辺形 19"/>
            <p:cNvSpPr/>
            <p:nvPr/>
          </p:nvSpPr>
          <p:spPr>
            <a:xfrm>
              <a:off x="5551147" y="3058177"/>
              <a:ext cx="2160000" cy="719292"/>
            </a:xfrm>
            <a:prstGeom prst="parallelogram">
              <a:avLst>
                <a:gd name="adj" fmla="val 99661"/>
              </a:avLst>
            </a:prstGeom>
            <a:solidFill>
              <a:srgbClr val="66FFFF">
                <a:alpha val="85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1" name="平行四辺形 20"/>
          <p:cNvSpPr/>
          <p:nvPr/>
        </p:nvSpPr>
        <p:spPr>
          <a:xfrm>
            <a:off x="3013404" y="4021316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平行四辺形 21"/>
          <p:cNvSpPr/>
          <p:nvPr/>
        </p:nvSpPr>
        <p:spPr>
          <a:xfrm>
            <a:off x="1590842" y="5457181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3026482" y="3301316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平行四辺形 24"/>
          <p:cNvSpPr/>
          <p:nvPr/>
        </p:nvSpPr>
        <p:spPr>
          <a:xfrm rot="5400000" flipV="1">
            <a:off x="1595202" y="4020962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302630" y="4017181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平行四辺形 23"/>
          <p:cNvSpPr/>
          <p:nvPr/>
        </p:nvSpPr>
        <p:spPr>
          <a:xfrm rot="5400000" flipV="1">
            <a:off x="3020450" y="4032103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平行四辺形 27"/>
          <p:cNvSpPr/>
          <p:nvPr/>
        </p:nvSpPr>
        <p:spPr>
          <a:xfrm rot="5400000" flipV="1">
            <a:off x="3022104" y="2603060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平行四辺形 30"/>
          <p:cNvSpPr/>
          <p:nvPr/>
        </p:nvSpPr>
        <p:spPr>
          <a:xfrm>
            <a:off x="2304284" y="3302732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67544" y="324490"/>
            <a:ext cx="83403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直方体や立方体などを、辺にそって切り開いて、平面の上に広げた図を、展開図といいます。　</a:t>
            </a:r>
            <a:endParaRPr kumimoji="1"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6654067" y="1039434"/>
            <a:ext cx="2158088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メモ 41"/>
          <p:cNvSpPr/>
          <p:nvPr/>
        </p:nvSpPr>
        <p:spPr>
          <a:xfrm flipH="1">
            <a:off x="4067944" y="908720"/>
            <a:ext cx="1199962" cy="379878"/>
          </a:xfrm>
          <a:prstGeom prst="foldedCorner">
            <a:avLst/>
          </a:prstGeom>
          <a:solidFill>
            <a:srgbClr val="FF99FF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6654067" y="1037608"/>
            <a:ext cx="2158088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下矢印 10"/>
          <p:cNvSpPr/>
          <p:nvPr/>
        </p:nvSpPr>
        <p:spPr>
          <a:xfrm rot="3568032">
            <a:off x="5584952" y="1961897"/>
            <a:ext cx="494496" cy="1494888"/>
          </a:xfrm>
          <a:prstGeom prst="downArrow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45" name="グループ化 44"/>
          <p:cNvGrpSpPr/>
          <p:nvPr/>
        </p:nvGrpSpPr>
        <p:grpSpPr>
          <a:xfrm>
            <a:off x="898219" y="1883060"/>
            <a:ext cx="5755848" cy="4320000"/>
            <a:chOff x="898219" y="1883060"/>
            <a:chExt cx="5755848" cy="4320000"/>
          </a:xfrm>
        </p:grpSpPr>
        <p:sp>
          <p:nvSpPr>
            <p:cNvPr id="46" name="正方形/長方形 45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2335451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2335451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5214067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cxnSp>
          <p:nvCxnSpPr>
            <p:cNvPr id="52" name="直線コネクタ 51"/>
            <p:cNvCxnSpPr/>
            <p:nvPr/>
          </p:nvCxnSpPr>
          <p:spPr>
            <a:xfrm>
              <a:off x="5214067" y="3323060"/>
              <a:ext cx="0" cy="144000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正方形/長方形 52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noFill/>
            <a:ln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2336835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 w="28575">
              <a:solidFill>
                <a:schemeClr val="tx1"/>
              </a:solidFill>
              <a:prstDash val="sysDash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cxnSp>
          <p:nvCxnSpPr>
            <p:cNvPr id="57" name="直線コネクタ 56"/>
            <p:cNvCxnSpPr/>
            <p:nvPr/>
          </p:nvCxnSpPr>
          <p:spPr>
            <a:xfrm>
              <a:off x="5206819" y="3323060"/>
              <a:ext cx="0" cy="1440000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598797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-0.47569 0.3333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5" y="1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7" grpId="0" animBg="1"/>
      <p:bldP spid="27" grpId="1" animBg="1"/>
      <p:bldP spid="25" grpId="0" animBg="1"/>
      <p:bldP spid="25" grpId="1" animBg="1"/>
      <p:bldP spid="6" grpId="0" animBg="1"/>
      <p:bldP spid="6" grpId="1" animBg="1"/>
      <p:bldP spid="24" grpId="0" animBg="1"/>
      <p:bldP spid="24" grpId="1" animBg="1"/>
      <p:bldP spid="28" grpId="0" animBg="1"/>
      <p:bldP spid="28" grpId="1" animBg="1"/>
      <p:bldP spid="31" grpId="0" animBg="1"/>
      <p:bldP spid="31" grpId="1" animBg="1"/>
      <p:bldP spid="41" grpId="0" animBg="1"/>
      <p:bldP spid="41" grpId="1" animBg="1"/>
      <p:bldP spid="42" grpId="0" animBg="1"/>
      <p:bldP spid="43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2985663" y="4691323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9" name="平行四辺形 18"/>
          <p:cNvSpPr/>
          <p:nvPr/>
        </p:nvSpPr>
        <p:spPr>
          <a:xfrm>
            <a:off x="1552184" y="4691323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4419142" y="4691323"/>
            <a:ext cx="3593479" cy="719292"/>
            <a:chOff x="4102428" y="3058177"/>
            <a:chExt cx="3593479" cy="719292"/>
          </a:xfrm>
        </p:grpSpPr>
        <p:sp>
          <p:nvSpPr>
            <p:cNvPr id="18" name="平行四辺形 17"/>
            <p:cNvSpPr/>
            <p:nvPr/>
          </p:nvSpPr>
          <p:spPr>
            <a:xfrm>
              <a:off x="4102428" y="3058177"/>
              <a:ext cx="2160000" cy="719292"/>
            </a:xfrm>
            <a:prstGeom prst="parallelogram">
              <a:avLst>
                <a:gd name="adj" fmla="val 99661"/>
              </a:avLst>
            </a:prstGeom>
            <a:solidFill>
              <a:srgbClr val="66FFFF">
                <a:alpha val="85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平行四辺形 19"/>
            <p:cNvSpPr/>
            <p:nvPr/>
          </p:nvSpPr>
          <p:spPr>
            <a:xfrm>
              <a:off x="5535907" y="3058177"/>
              <a:ext cx="2160000" cy="719292"/>
            </a:xfrm>
            <a:prstGeom prst="parallelogram">
              <a:avLst>
                <a:gd name="adj" fmla="val 99661"/>
              </a:avLst>
            </a:prstGeom>
            <a:solidFill>
              <a:srgbClr val="66FFFF">
                <a:alpha val="85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1" name="平行四辺形 20"/>
          <p:cNvSpPr/>
          <p:nvPr/>
        </p:nvSpPr>
        <p:spPr>
          <a:xfrm>
            <a:off x="3696944" y="3972031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平行四辺形 21"/>
          <p:cNvSpPr/>
          <p:nvPr/>
        </p:nvSpPr>
        <p:spPr>
          <a:xfrm>
            <a:off x="2274382" y="5407896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3710022" y="3252031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平行四辺形 24"/>
          <p:cNvSpPr/>
          <p:nvPr/>
        </p:nvSpPr>
        <p:spPr>
          <a:xfrm rot="5400000" flipV="1">
            <a:off x="2278742" y="3971677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986170" y="3967896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平行四辺形 23"/>
          <p:cNvSpPr/>
          <p:nvPr/>
        </p:nvSpPr>
        <p:spPr>
          <a:xfrm rot="5400000" flipV="1">
            <a:off x="3719230" y="3967578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平行四辺形 27"/>
          <p:cNvSpPr/>
          <p:nvPr/>
        </p:nvSpPr>
        <p:spPr>
          <a:xfrm rot="5400000" flipV="1">
            <a:off x="3720884" y="2538535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平行四辺形 30"/>
          <p:cNvSpPr/>
          <p:nvPr/>
        </p:nvSpPr>
        <p:spPr>
          <a:xfrm>
            <a:off x="2987824" y="3253447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67544" y="324490"/>
            <a:ext cx="8340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正しい展開図ならば、立方体にもどすことができます。　</a:t>
            </a:r>
            <a:endParaRPr kumimoji="1"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36" name="グループ化 35"/>
          <p:cNvGrpSpPr>
            <a:grpSpLocks noChangeAspect="1"/>
          </p:cNvGrpSpPr>
          <p:nvPr/>
        </p:nvGrpSpPr>
        <p:grpSpPr>
          <a:xfrm>
            <a:off x="550607" y="1019335"/>
            <a:ext cx="2137476" cy="1598400"/>
            <a:chOff x="898219" y="1883060"/>
            <a:chExt cx="5776962" cy="4320000"/>
          </a:xfrm>
        </p:grpSpPr>
        <p:sp>
          <p:nvSpPr>
            <p:cNvPr id="37" name="正方形/長方形 36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2315722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2337124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523518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926185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7" grpId="0" animBg="1"/>
      <p:bldP spid="25" grpId="0" animBg="1"/>
      <p:bldP spid="6" grpId="0" animBg="1"/>
      <p:bldP spid="24" grpId="0" animBg="1"/>
      <p:bldP spid="28" grpId="0" animBg="1"/>
      <p:bldP spid="28" grpId="1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2985663" y="4691323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9" name="平行四辺形 18"/>
          <p:cNvSpPr/>
          <p:nvPr/>
        </p:nvSpPr>
        <p:spPr>
          <a:xfrm>
            <a:off x="1552184" y="4691323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4419142" y="4691323"/>
            <a:ext cx="3593479" cy="719292"/>
            <a:chOff x="4102428" y="3058177"/>
            <a:chExt cx="3593479" cy="719292"/>
          </a:xfrm>
        </p:grpSpPr>
        <p:sp>
          <p:nvSpPr>
            <p:cNvPr id="18" name="平行四辺形 17"/>
            <p:cNvSpPr/>
            <p:nvPr/>
          </p:nvSpPr>
          <p:spPr>
            <a:xfrm>
              <a:off x="4102428" y="3058177"/>
              <a:ext cx="2160000" cy="719292"/>
            </a:xfrm>
            <a:prstGeom prst="parallelogram">
              <a:avLst>
                <a:gd name="adj" fmla="val 99661"/>
              </a:avLst>
            </a:prstGeom>
            <a:solidFill>
              <a:srgbClr val="66FFFF">
                <a:alpha val="85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平行四辺形 19"/>
            <p:cNvSpPr/>
            <p:nvPr/>
          </p:nvSpPr>
          <p:spPr>
            <a:xfrm>
              <a:off x="5535907" y="3058177"/>
              <a:ext cx="2160000" cy="719292"/>
            </a:xfrm>
            <a:prstGeom prst="parallelogram">
              <a:avLst>
                <a:gd name="adj" fmla="val 99661"/>
              </a:avLst>
            </a:prstGeom>
            <a:solidFill>
              <a:srgbClr val="66FFFF">
                <a:alpha val="85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1" name="平行四辺形 20"/>
          <p:cNvSpPr/>
          <p:nvPr/>
        </p:nvSpPr>
        <p:spPr>
          <a:xfrm>
            <a:off x="2268924" y="3970672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平行四辺形 21"/>
          <p:cNvSpPr/>
          <p:nvPr/>
        </p:nvSpPr>
        <p:spPr>
          <a:xfrm>
            <a:off x="5135882" y="5410615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3710022" y="3252031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平行四辺形 24"/>
          <p:cNvSpPr/>
          <p:nvPr/>
        </p:nvSpPr>
        <p:spPr>
          <a:xfrm rot="5400000" flipV="1">
            <a:off x="2263502" y="3971677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986170" y="3967896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平行四辺形 23"/>
          <p:cNvSpPr/>
          <p:nvPr/>
        </p:nvSpPr>
        <p:spPr>
          <a:xfrm rot="5400000" flipV="1">
            <a:off x="3703990" y="3967578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平行四辺形 27"/>
          <p:cNvSpPr/>
          <p:nvPr/>
        </p:nvSpPr>
        <p:spPr>
          <a:xfrm rot="5400000" flipV="1">
            <a:off x="3706677" y="2533504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平行四辺形 30"/>
          <p:cNvSpPr/>
          <p:nvPr/>
        </p:nvSpPr>
        <p:spPr>
          <a:xfrm>
            <a:off x="2987824" y="3253447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67544" y="324490"/>
            <a:ext cx="83403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正しい展開図ならば、立方体にもどすことができます。</a:t>
            </a:r>
            <a:endParaRPr kumimoji="1"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次の展開図は、立方体にもどせるでしょうか？　</a:t>
            </a:r>
            <a:endParaRPr kumimoji="1"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6" name="平行四辺形 15"/>
          <p:cNvSpPr/>
          <p:nvPr/>
        </p:nvSpPr>
        <p:spPr>
          <a:xfrm rot="5400000" flipV="1">
            <a:off x="2979664" y="3249964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7" name="平行四辺形 16"/>
          <p:cNvSpPr/>
          <p:nvPr/>
        </p:nvSpPr>
        <p:spPr>
          <a:xfrm>
            <a:off x="2290110" y="3964876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29" name="グループ化 28"/>
          <p:cNvGrpSpPr>
            <a:grpSpLocks noChangeAspect="1"/>
          </p:cNvGrpSpPr>
          <p:nvPr/>
        </p:nvGrpSpPr>
        <p:grpSpPr>
          <a:xfrm>
            <a:off x="611560" y="1564378"/>
            <a:ext cx="2131830" cy="1598400"/>
            <a:chOff x="898219" y="1883060"/>
            <a:chExt cx="5761702" cy="4320000"/>
          </a:xfrm>
        </p:grpSpPr>
        <p:sp>
          <p:nvSpPr>
            <p:cNvPr id="30" name="正方形/長方形 29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901889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219921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4591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3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7" grpId="0" animBg="1"/>
      <p:bldP spid="25" grpId="0" animBg="1"/>
      <p:bldP spid="6" grpId="0" animBg="1"/>
      <p:bldP spid="24" grpId="0" animBg="1"/>
      <p:bldP spid="28" grpId="0" animBg="1"/>
      <p:bldP spid="28" grpId="2" animBg="1"/>
      <p:bldP spid="31" grpId="0" animBg="1"/>
      <p:bldP spid="16" grpId="0" animBg="1"/>
      <p:bldP spid="16" grpId="1" animBg="1"/>
      <p:bldP spid="16" grpId="3" animBg="1"/>
      <p:bldP spid="16" grpId="4" animBg="1"/>
      <p:bldP spid="17" grpId="0" animBg="1"/>
      <p:bldP spid="1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2633863" y="5302327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9" name="平行四辺形 18"/>
          <p:cNvSpPr/>
          <p:nvPr/>
        </p:nvSpPr>
        <p:spPr>
          <a:xfrm>
            <a:off x="1200384" y="5302327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4067342" y="5302327"/>
            <a:ext cx="3593479" cy="719292"/>
            <a:chOff x="4102428" y="3058177"/>
            <a:chExt cx="3593479" cy="719292"/>
          </a:xfrm>
        </p:grpSpPr>
        <p:sp>
          <p:nvSpPr>
            <p:cNvPr id="18" name="平行四辺形 17"/>
            <p:cNvSpPr/>
            <p:nvPr/>
          </p:nvSpPr>
          <p:spPr>
            <a:xfrm>
              <a:off x="4102428" y="3058177"/>
              <a:ext cx="2160000" cy="719292"/>
            </a:xfrm>
            <a:prstGeom prst="parallelogram">
              <a:avLst>
                <a:gd name="adj" fmla="val 99661"/>
              </a:avLst>
            </a:prstGeom>
            <a:solidFill>
              <a:srgbClr val="66FFFF">
                <a:alpha val="85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平行四辺形 19"/>
            <p:cNvSpPr/>
            <p:nvPr/>
          </p:nvSpPr>
          <p:spPr>
            <a:xfrm>
              <a:off x="5535907" y="3058177"/>
              <a:ext cx="2160000" cy="719292"/>
            </a:xfrm>
            <a:prstGeom prst="parallelogram">
              <a:avLst>
                <a:gd name="adj" fmla="val 99661"/>
              </a:avLst>
            </a:prstGeom>
            <a:solidFill>
              <a:srgbClr val="66FFFF">
                <a:alpha val="85000"/>
              </a:srgbClr>
            </a:solidFill>
            <a:ln>
              <a:solidFill>
                <a:schemeClr val="tx1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1" name="平行四辺形 20"/>
          <p:cNvSpPr/>
          <p:nvPr/>
        </p:nvSpPr>
        <p:spPr>
          <a:xfrm>
            <a:off x="1917124" y="4581676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平行四辺形 21"/>
          <p:cNvSpPr/>
          <p:nvPr/>
        </p:nvSpPr>
        <p:spPr>
          <a:xfrm>
            <a:off x="6203420" y="4583035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3358222" y="3863035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平行四辺形 24"/>
          <p:cNvSpPr/>
          <p:nvPr/>
        </p:nvSpPr>
        <p:spPr>
          <a:xfrm rot="5400000" flipV="1">
            <a:off x="1911702" y="4582681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 hidden="1"/>
          <p:cNvSpPr/>
          <p:nvPr/>
        </p:nvSpPr>
        <p:spPr>
          <a:xfrm>
            <a:off x="2634370" y="4578900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平行四辺形 23"/>
          <p:cNvSpPr/>
          <p:nvPr/>
        </p:nvSpPr>
        <p:spPr>
          <a:xfrm rot="5400000" flipV="1">
            <a:off x="3367430" y="4578582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平行四辺形 27"/>
          <p:cNvSpPr/>
          <p:nvPr/>
        </p:nvSpPr>
        <p:spPr>
          <a:xfrm rot="5400000" flipV="1">
            <a:off x="3370117" y="3144508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平行四辺形 30"/>
          <p:cNvSpPr/>
          <p:nvPr/>
        </p:nvSpPr>
        <p:spPr>
          <a:xfrm>
            <a:off x="2636024" y="3864451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67544" y="324490"/>
            <a:ext cx="83403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正しい展開図ならば、立方体にもどすことができます。</a:t>
            </a:r>
            <a:endParaRPr kumimoji="1"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次の展開図は</a:t>
            </a:r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、立方体にもどせるでしょうか？　</a:t>
            </a:r>
            <a:endParaRPr kumimoji="1"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6" name="平行四辺形 15"/>
          <p:cNvSpPr/>
          <p:nvPr/>
        </p:nvSpPr>
        <p:spPr>
          <a:xfrm rot="5400000" flipV="1">
            <a:off x="2627864" y="3860968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7" name="平行四辺形 16"/>
          <p:cNvSpPr/>
          <p:nvPr/>
        </p:nvSpPr>
        <p:spPr>
          <a:xfrm>
            <a:off x="3355664" y="3157864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6" name="平行四辺形 25"/>
          <p:cNvSpPr/>
          <p:nvPr/>
        </p:nvSpPr>
        <p:spPr>
          <a:xfrm rot="5400000" flipV="1">
            <a:off x="4090904" y="2428408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5147342" y="1434854"/>
            <a:ext cx="3525081" cy="156966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最後の一面でふたをすることができないので</a:t>
            </a:r>
            <a:endParaRPr lang="en-US" altLang="ja-JP" sz="2400" dirty="0" smtClean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この展開図では立方体を作ることはできません。</a:t>
            </a:r>
            <a:endParaRPr lang="ja-JP" altLang="en-US" sz="1400" dirty="0"/>
          </a:p>
        </p:txBody>
      </p:sp>
      <p:sp>
        <p:nvSpPr>
          <p:cNvPr id="5" name="下矢印 4"/>
          <p:cNvSpPr/>
          <p:nvPr/>
        </p:nvSpPr>
        <p:spPr>
          <a:xfrm rot="2778915">
            <a:off x="4622102" y="2358280"/>
            <a:ext cx="352240" cy="648072"/>
          </a:xfrm>
          <a:prstGeom prst="downArrow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28"/>
          <p:cNvGrpSpPr>
            <a:grpSpLocks noChangeAspect="1"/>
          </p:cNvGrpSpPr>
          <p:nvPr/>
        </p:nvGrpSpPr>
        <p:grpSpPr>
          <a:xfrm>
            <a:off x="611560" y="1563019"/>
            <a:ext cx="2127758" cy="1067379"/>
            <a:chOff x="898219" y="1879387"/>
            <a:chExt cx="5750697" cy="2884809"/>
          </a:xfrm>
        </p:grpSpPr>
        <p:sp>
          <p:nvSpPr>
            <p:cNvPr id="30" name="正方形/長方形 29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901889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208916" y="1879387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sp>
        <p:nvSpPr>
          <p:cNvPr id="37" name="角丸四角形吹き出し 36"/>
          <p:cNvSpPr/>
          <p:nvPr/>
        </p:nvSpPr>
        <p:spPr>
          <a:xfrm>
            <a:off x="611560" y="2885822"/>
            <a:ext cx="2607468" cy="720080"/>
          </a:xfrm>
          <a:prstGeom prst="wedgeRoundRectCallout">
            <a:avLst>
              <a:gd name="adj1" fmla="val -24247"/>
              <a:gd name="adj2" fmla="val -66602"/>
              <a:gd name="adj3" fmla="val 16667"/>
            </a:avLst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面の数が６つあっても立方体にもどせない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191847" y="4877143"/>
            <a:ext cx="3525081" cy="156966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立方体の展開図はたくさん種類があります。</a:t>
            </a:r>
            <a:endParaRPr lang="en-US" altLang="ja-JP" sz="2400" dirty="0" smtClean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いろいろな展開図を考えてみましょう。</a:t>
            </a:r>
            <a:endParaRPr lang="ja-JP" alt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6888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7" grpId="0" animBg="1"/>
      <p:bldP spid="25" grpId="0" animBg="1"/>
      <p:bldP spid="24" grpId="0" animBg="1"/>
      <p:bldP spid="28" grpId="0" animBg="1"/>
      <p:bldP spid="28" grpId="1" animBg="1"/>
      <p:bldP spid="31" grpId="0" animBg="1"/>
      <p:bldP spid="16" grpId="0" animBg="1"/>
      <p:bldP spid="16" grpId="1" animBg="1"/>
      <p:bldP spid="17" grpId="0" animBg="1"/>
      <p:bldP spid="26" grpId="0" animBg="1"/>
      <p:bldP spid="26" grpId="1" animBg="1"/>
      <p:bldP spid="3" grpId="0" animBg="1"/>
      <p:bldP spid="5" grpId="0" animBg="1"/>
      <p:bldP spid="37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 hidden="1"/>
          <p:cNvSpPr/>
          <p:nvPr/>
        </p:nvSpPr>
        <p:spPr>
          <a:xfrm>
            <a:off x="3710022" y="3252031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平行四辺形 24" hidden="1"/>
          <p:cNvSpPr/>
          <p:nvPr/>
        </p:nvSpPr>
        <p:spPr>
          <a:xfrm rot="5400000" flipV="1">
            <a:off x="2263502" y="3971677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 hidden="1"/>
          <p:cNvSpPr/>
          <p:nvPr/>
        </p:nvSpPr>
        <p:spPr>
          <a:xfrm>
            <a:off x="2986170" y="3967896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平行四辺形 23" hidden="1"/>
          <p:cNvSpPr/>
          <p:nvPr/>
        </p:nvSpPr>
        <p:spPr>
          <a:xfrm rot="5400000" flipV="1">
            <a:off x="3703990" y="3967578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平行四辺形 27" hidden="1"/>
          <p:cNvSpPr/>
          <p:nvPr/>
        </p:nvSpPr>
        <p:spPr>
          <a:xfrm rot="5400000" flipV="1">
            <a:off x="3706677" y="2533504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平行四辺形 30" hidden="1"/>
          <p:cNvSpPr/>
          <p:nvPr/>
        </p:nvSpPr>
        <p:spPr>
          <a:xfrm>
            <a:off x="2987824" y="3253447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 hidden="1"/>
          <p:cNvSpPr txBox="1"/>
          <p:nvPr/>
        </p:nvSpPr>
        <p:spPr>
          <a:xfrm>
            <a:off x="467544" y="324490"/>
            <a:ext cx="83403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正しい展開図ならば、立方体にもどすことができます。</a:t>
            </a:r>
            <a:endParaRPr kumimoji="1"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次の展開図は、立方体にもどせるでしょうか？　</a:t>
            </a:r>
            <a:endParaRPr kumimoji="1"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6" name="平行四辺形 15" hidden="1"/>
          <p:cNvSpPr/>
          <p:nvPr/>
        </p:nvSpPr>
        <p:spPr>
          <a:xfrm rot="5400000" flipV="1">
            <a:off x="2979664" y="3249964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7" name="平行四辺形 16" hidden="1"/>
          <p:cNvSpPr/>
          <p:nvPr/>
        </p:nvSpPr>
        <p:spPr>
          <a:xfrm>
            <a:off x="2290110" y="3964876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323528" y="332656"/>
            <a:ext cx="5974713" cy="58477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立方体の展開図は、全部で１１種類</a:t>
            </a:r>
            <a:endParaRPr lang="ja-JP" altLang="en-US" dirty="0"/>
          </a:p>
        </p:txBody>
      </p:sp>
      <p:grpSp>
        <p:nvGrpSpPr>
          <p:cNvPr id="26" name="グループ化 25"/>
          <p:cNvGrpSpPr>
            <a:grpSpLocks noChangeAspect="1"/>
          </p:cNvGrpSpPr>
          <p:nvPr/>
        </p:nvGrpSpPr>
        <p:grpSpPr>
          <a:xfrm>
            <a:off x="898234" y="1883060"/>
            <a:ext cx="2127758" cy="1598400"/>
            <a:chOff x="898219" y="1883060"/>
            <a:chExt cx="5750697" cy="4320000"/>
          </a:xfrm>
        </p:grpSpPr>
        <p:sp>
          <p:nvSpPr>
            <p:cNvPr id="29" name="正方形/長方形 28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901889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901889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sp>
        <p:nvSpPr>
          <p:cNvPr id="8" name="正方形/長方形 7"/>
          <p:cNvSpPr/>
          <p:nvPr/>
        </p:nvSpPr>
        <p:spPr>
          <a:xfrm>
            <a:off x="334098" y="1031885"/>
            <a:ext cx="2133918" cy="58477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１－４－１型</a:t>
            </a:r>
            <a:endParaRPr lang="ja-JP" altLang="en-US" dirty="0"/>
          </a:p>
        </p:txBody>
      </p:sp>
      <p:grpSp>
        <p:nvGrpSpPr>
          <p:cNvPr id="39" name="グループ化 38"/>
          <p:cNvGrpSpPr>
            <a:grpSpLocks noChangeAspect="1"/>
          </p:cNvGrpSpPr>
          <p:nvPr/>
        </p:nvGrpSpPr>
        <p:grpSpPr>
          <a:xfrm>
            <a:off x="3565936" y="1883060"/>
            <a:ext cx="2127758" cy="1598400"/>
            <a:chOff x="898219" y="1883060"/>
            <a:chExt cx="5750697" cy="4320000"/>
          </a:xfrm>
        </p:grpSpPr>
        <p:sp>
          <p:nvSpPr>
            <p:cNvPr id="40" name="正方形/長方形 39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901889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2371927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grpSp>
        <p:nvGrpSpPr>
          <p:cNvPr id="46" name="グループ化 45"/>
          <p:cNvGrpSpPr>
            <a:grpSpLocks noChangeAspect="1"/>
          </p:cNvGrpSpPr>
          <p:nvPr/>
        </p:nvGrpSpPr>
        <p:grpSpPr>
          <a:xfrm>
            <a:off x="6233638" y="1883060"/>
            <a:ext cx="2127758" cy="1598400"/>
            <a:chOff x="898219" y="1883060"/>
            <a:chExt cx="5750697" cy="4320000"/>
          </a:xfrm>
        </p:grpSpPr>
        <p:sp>
          <p:nvSpPr>
            <p:cNvPr id="47" name="正方形/長方形 46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901889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3802722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grpSp>
        <p:nvGrpSpPr>
          <p:cNvPr id="53" name="グループ化 52"/>
          <p:cNvGrpSpPr>
            <a:grpSpLocks noChangeAspect="1"/>
          </p:cNvGrpSpPr>
          <p:nvPr/>
        </p:nvGrpSpPr>
        <p:grpSpPr>
          <a:xfrm>
            <a:off x="903790" y="4121435"/>
            <a:ext cx="2131830" cy="1598400"/>
            <a:chOff x="898219" y="1883060"/>
            <a:chExt cx="5761702" cy="4320000"/>
          </a:xfrm>
        </p:grpSpPr>
        <p:sp>
          <p:nvSpPr>
            <p:cNvPr id="54" name="正方形/長方形 53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901889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5219921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grpSp>
        <p:nvGrpSpPr>
          <p:cNvPr id="60" name="グループ化 59"/>
          <p:cNvGrpSpPr>
            <a:grpSpLocks noChangeAspect="1"/>
          </p:cNvGrpSpPr>
          <p:nvPr/>
        </p:nvGrpSpPr>
        <p:grpSpPr>
          <a:xfrm>
            <a:off x="3571492" y="4121435"/>
            <a:ext cx="2127758" cy="1598400"/>
            <a:chOff x="898219" y="1883060"/>
            <a:chExt cx="5750697" cy="4320000"/>
          </a:xfrm>
        </p:grpSpPr>
        <p:sp>
          <p:nvSpPr>
            <p:cNvPr id="61" name="正方形/長方形 60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2356911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2344038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正方形/長方形 64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grpSp>
        <p:nvGrpSpPr>
          <p:cNvPr id="67" name="グループ化 66"/>
          <p:cNvGrpSpPr>
            <a:grpSpLocks noChangeAspect="1"/>
          </p:cNvGrpSpPr>
          <p:nvPr/>
        </p:nvGrpSpPr>
        <p:grpSpPr>
          <a:xfrm>
            <a:off x="6239194" y="4121435"/>
            <a:ext cx="2127758" cy="1598400"/>
            <a:chOff x="898219" y="1883060"/>
            <a:chExt cx="5750697" cy="4320000"/>
          </a:xfrm>
        </p:grpSpPr>
        <p:sp>
          <p:nvSpPr>
            <p:cNvPr id="68" name="正方形/長方形 67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2347705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787705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04200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5" grpId="0" animBg="1"/>
      <p:bldP spid="6" grpId="0" animBg="1"/>
      <p:bldP spid="24" grpId="0" animBg="1"/>
      <p:bldP spid="28" grpId="0" animBg="1"/>
      <p:bldP spid="28" grpId="1" animBg="1"/>
      <p:bldP spid="31" grpId="0" animBg="1"/>
      <p:bldP spid="16" grpId="0" animBg="1"/>
      <p:bldP spid="16" grpId="1" animBg="1"/>
      <p:bldP spid="16" grpId="2" animBg="1"/>
      <p:bldP spid="16" grpId="3" animBg="1"/>
      <p:bldP spid="17" grpId="0" animBg="1"/>
      <p:bldP spid="17" grpId="1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 hidden="1"/>
          <p:cNvSpPr/>
          <p:nvPr/>
        </p:nvSpPr>
        <p:spPr>
          <a:xfrm>
            <a:off x="3710022" y="3252031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平行四辺形 24" hidden="1"/>
          <p:cNvSpPr/>
          <p:nvPr/>
        </p:nvSpPr>
        <p:spPr>
          <a:xfrm rot="5400000" flipV="1">
            <a:off x="2263502" y="3971677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 hidden="1"/>
          <p:cNvSpPr/>
          <p:nvPr/>
        </p:nvSpPr>
        <p:spPr>
          <a:xfrm>
            <a:off x="2986170" y="3967896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平行四辺形 23" hidden="1"/>
          <p:cNvSpPr/>
          <p:nvPr/>
        </p:nvSpPr>
        <p:spPr>
          <a:xfrm rot="5400000" flipV="1">
            <a:off x="3703990" y="3967578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平行四辺形 27" hidden="1"/>
          <p:cNvSpPr/>
          <p:nvPr/>
        </p:nvSpPr>
        <p:spPr>
          <a:xfrm rot="5400000" flipV="1">
            <a:off x="3706677" y="2533504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1" name="平行四辺形 30" hidden="1"/>
          <p:cNvSpPr/>
          <p:nvPr/>
        </p:nvSpPr>
        <p:spPr>
          <a:xfrm>
            <a:off x="2987824" y="3253447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 hidden="1"/>
          <p:cNvSpPr txBox="1"/>
          <p:nvPr/>
        </p:nvSpPr>
        <p:spPr>
          <a:xfrm>
            <a:off x="467544" y="324490"/>
            <a:ext cx="83403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正しい展開図ならば、立方体にもどすことができます。</a:t>
            </a:r>
            <a:endParaRPr kumimoji="1"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次の展開図は、立方体にもどせるでしょうか？　</a:t>
            </a:r>
            <a:endParaRPr kumimoji="1"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6" name="平行四辺形 15" hidden="1"/>
          <p:cNvSpPr/>
          <p:nvPr/>
        </p:nvSpPr>
        <p:spPr>
          <a:xfrm rot="5400000" flipV="1">
            <a:off x="2979664" y="3249964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7" name="平行四辺形 16" hidden="1"/>
          <p:cNvSpPr/>
          <p:nvPr/>
        </p:nvSpPr>
        <p:spPr>
          <a:xfrm>
            <a:off x="2290110" y="3964876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323528" y="332656"/>
            <a:ext cx="5974713" cy="58477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立方体の展開図は、全部で１１種類</a:t>
            </a:r>
            <a:endParaRPr lang="ja-JP" altLang="en-US" dirty="0"/>
          </a:p>
        </p:txBody>
      </p:sp>
      <p:grpSp>
        <p:nvGrpSpPr>
          <p:cNvPr id="26" name="グループ化 25"/>
          <p:cNvGrpSpPr>
            <a:grpSpLocks noChangeAspect="1"/>
          </p:cNvGrpSpPr>
          <p:nvPr/>
        </p:nvGrpSpPr>
        <p:grpSpPr>
          <a:xfrm>
            <a:off x="898234" y="1883060"/>
            <a:ext cx="2127758" cy="1598400"/>
            <a:chOff x="898219" y="1883060"/>
            <a:chExt cx="5750697" cy="4320000"/>
          </a:xfrm>
        </p:grpSpPr>
        <p:sp>
          <p:nvSpPr>
            <p:cNvPr id="29" name="正方形/長方形 28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901889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3769586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208916" y="4759465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sp>
        <p:nvSpPr>
          <p:cNvPr id="8" name="正方形/長方形 7"/>
          <p:cNvSpPr/>
          <p:nvPr/>
        </p:nvSpPr>
        <p:spPr>
          <a:xfrm>
            <a:off x="334098" y="1031885"/>
            <a:ext cx="2236510" cy="58477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１－３－２型</a:t>
            </a:r>
            <a:endParaRPr lang="ja-JP" altLang="en-US" dirty="0"/>
          </a:p>
        </p:txBody>
      </p:sp>
      <p:grpSp>
        <p:nvGrpSpPr>
          <p:cNvPr id="39" name="グループ化 38"/>
          <p:cNvGrpSpPr>
            <a:grpSpLocks noChangeAspect="1"/>
          </p:cNvGrpSpPr>
          <p:nvPr/>
        </p:nvGrpSpPr>
        <p:grpSpPr>
          <a:xfrm>
            <a:off x="3565936" y="1887003"/>
            <a:ext cx="2127197" cy="1593127"/>
            <a:chOff x="898219" y="1893717"/>
            <a:chExt cx="5749181" cy="4305748"/>
          </a:xfrm>
        </p:grpSpPr>
        <p:sp>
          <p:nvSpPr>
            <p:cNvPr id="40" name="正方形/長方形 39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2343503" y="1893717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3790467" y="4759465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5207400" y="475833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grpSp>
        <p:nvGrpSpPr>
          <p:cNvPr id="46" name="グループ化 45"/>
          <p:cNvGrpSpPr>
            <a:grpSpLocks noChangeAspect="1"/>
          </p:cNvGrpSpPr>
          <p:nvPr/>
        </p:nvGrpSpPr>
        <p:grpSpPr>
          <a:xfrm>
            <a:off x="6233638" y="1887003"/>
            <a:ext cx="2126791" cy="1592707"/>
            <a:chOff x="898219" y="1893717"/>
            <a:chExt cx="5748084" cy="4304613"/>
          </a:xfrm>
        </p:grpSpPr>
        <p:sp>
          <p:nvSpPr>
            <p:cNvPr id="47" name="正方形/長方形 46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3768916" y="1893717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3767400" y="475833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5206303" y="475833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grpSp>
        <p:nvGrpSpPr>
          <p:cNvPr id="74" name="グループ化 73"/>
          <p:cNvGrpSpPr>
            <a:grpSpLocks noChangeAspect="1"/>
          </p:cNvGrpSpPr>
          <p:nvPr/>
        </p:nvGrpSpPr>
        <p:grpSpPr>
          <a:xfrm>
            <a:off x="414475" y="4874593"/>
            <a:ext cx="2657612" cy="1075147"/>
            <a:chOff x="898219" y="3323060"/>
            <a:chExt cx="7182735" cy="2905802"/>
          </a:xfrm>
        </p:grpSpPr>
        <p:sp>
          <p:nvSpPr>
            <p:cNvPr id="75" name="正方形/長方形 74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6640954" y="4788862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3769586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5214354" y="4788862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sp>
        <p:nvSpPr>
          <p:cNvPr id="81" name="正方形/長方形 80"/>
          <p:cNvSpPr/>
          <p:nvPr/>
        </p:nvSpPr>
        <p:spPr>
          <a:xfrm>
            <a:off x="343730" y="3753075"/>
            <a:ext cx="1633781" cy="58477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３－３型</a:t>
            </a:r>
            <a:endParaRPr lang="ja-JP" altLang="en-US" dirty="0"/>
          </a:p>
        </p:txBody>
      </p:sp>
      <p:grpSp>
        <p:nvGrpSpPr>
          <p:cNvPr id="82" name="グループ化 81"/>
          <p:cNvGrpSpPr>
            <a:grpSpLocks noChangeAspect="1"/>
          </p:cNvGrpSpPr>
          <p:nvPr/>
        </p:nvGrpSpPr>
        <p:grpSpPr>
          <a:xfrm>
            <a:off x="3575471" y="4599693"/>
            <a:ext cx="2135211" cy="1601627"/>
            <a:chOff x="897957" y="1870744"/>
            <a:chExt cx="5770840" cy="4328721"/>
          </a:xfrm>
        </p:grpSpPr>
        <p:sp>
          <p:nvSpPr>
            <p:cNvPr id="83" name="正方形/長方形 82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正方形/長方形 83"/>
            <p:cNvSpPr/>
            <p:nvPr/>
          </p:nvSpPr>
          <p:spPr>
            <a:xfrm>
              <a:off x="897957" y="1870744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2309419" y="1886463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3790467" y="4759465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5228797" y="475833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sp>
        <p:nvSpPr>
          <p:cNvPr id="96" name="正方形/長方形 95"/>
          <p:cNvSpPr/>
          <p:nvPr/>
        </p:nvSpPr>
        <p:spPr>
          <a:xfrm>
            <a:off x="3599604" y="3753075"/>
            <a:ext cx="2339102" cy="58477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２－２－２型</a:t>
            </a:r>
            <a:endParaRPr lang="ja-JP" altLang="en-US" dirty="0"/>
          </a:p>
        </p:txBody>
      </p:sp>
      <p:sp>
        <p:nvSpPr>
          <p:cNvPr id="97" name="正方形/長方形 96"/>
          <p:cNvSpPr/>
          <p:nvPr/>
        </p:nvSpPr>
        <p:spPr>
          <a:xfrm>
            <a:off x="5966090" y="5000571"/>
            <a:ext cx="2778222" cy="1200329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実際に立方体の展開図を書いて、組み立ててみよう。</a:t>
            </a:r>
            <a:endParaRPr lang="ja-JP" alt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7126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5" grpId="0" animBg="1"/>
      <p:bldP spid="6" grpId="0" animBg="1"/>
      <p:bldP spid="24" grpId="0" animBg="1"/>
      <p:bldP spid="28" grpId="0" animBg="1"/>
      <p:bldP spid="28" grpId="1" animBg="1"/>
      <p:bldP spid="31" grpId="0" animBg="1"/>
      <p:bldP spid="16" grpId="0" animBg="1"/>
      <p:bldP spid="16" grpId="1" animBg="1"/>
      <p:bldP spid="16" grpId="2" animBg="1"/>
      <p:bldP spid="16" grpId="3" animBg="1"/>
      <p:bldP spid="17" grpId="0" animBg="1"/>
      <p:bldP spid="17" grpId="1" animBg="1"/>
      <p:bldP spid="8" grpId="0" animBg="1"/>
      <p:bldP spid="81" grpId="0" animBg="1"/>
      <p:bldP spid="96" grpId="0" animBg="1"/>
      <p:bldP spid="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395536" y="260648"/>
            <a:ext cx="80714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下の図で、直方体の正しい展開図はどれですか。</a:t>
            </a:r>
            <a:endParaRPr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768977"/>
              </p:ext>
            </p:extLst>
          </p:nvPr>
        </p:nvGraphicFramePr>
        <p:xfrm>
          <a:off x="251520" y="1484784"/>
          <a:ext cx="86400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</a:tblGrid>
              <a:tr h="360000">
                <a:tc>
                  <a:txBody>
                    <a:bodyPr/>
                    <a:lstStyle/>
                    <a:p>
                      <a:r>
                        <a:rPr lang="ja-JP" altLang="en-US" sz="1600" b="0" dirty="0" smtClean="0">
                          <a:solidFill>
                            <a:schemeClr val="tx1"/>
                          </a:solidFill>
                        </a:rPr>
                        <a:t>㋐</a:t>
                      </a:r>
                      <a:endParaRPr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㋒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㋓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㋑</a:t>
                      </a:r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角丸四角形吹き出し 8"/>
          <p:cNvSpPr/>
          <p:nvPr/>
        </p:nvSpPr>
        <p:spPr>
          <a:xfrm>
            <a:off x="1187624" y="980728"/>
            <a:ext cx="2232248" cy="720080"/>
          </a:xfrm>
          <a:prstGeom prst="wedgeRoundRectCallou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面の数が５つしかないから、正しくない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6641760" y="752922"/>
            <a:ext cx="2232248" cy="720080"/>
          </a:xfrm>
          <a:prstGeom prst="wedgeRoundRectCallout">
            <a:avLst>
              <a:gd name="adj1" fmla="val 9889"/>
              <a:gd name="adj2" fmla="val 94246"/>
              <a:gd name="adj3" fmla="val 16667"/>
            </a:avLst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面の数が７つもあるから、正しくない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3315132" y="5085184"/>
            <a:ext cx="2408996" cy="1223656"/>
          </a:xfrm>
          <a:prstGeom prst="wedgeRoundRectCallout">
            <a:avLst>
              <a:gd name="adj1" fmla="val -62650"/>
              <a:gd name="adj2" fmla="val -60804"/>
              <a:gd name="adj3" fmla="val 16667"/>
            </a:avLst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直方体を作るときに大きな長方形の面が重なってしまうから、正しくない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8584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395536" y="260648"/>
            <a:ext cx="40639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ja-JP" altLang="en-US" sz="2800" dirty="0">
                <a:solidFill>
                  <a:sysClr val="windowText" lastClr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㋒の直方体を組み立てます</a:t>
            </a:r>
            <a:endParaRPr lang="ja-JP" altLang="en-US" sz="2800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325702"/>
              </p:ext>
            </p:extLst>
          </p:nvPr>
        </p:nvGraphicFramePr>
        <p:xfrm>
          <a:off x="317592" y="872857"/>
          <a:ext cx="2880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</a:tblGrid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㋒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平行四辺形 12"/>
          <p:cNvSpPr>
            <a:spLocks/>
          </p:cNvSpPr>
          <p:nvPr/>
        </p:nvSpPr>
        <p:spPr>
          <a:xfrm>
            <a:off x="2380132" y="4159113"/>
            <a:ext cx="1440000" cy="720000"/>
          </a:xfrm>
          <a:prstGeom prst="parallelogram">
            <a:avLst>
              <a:gd name="adj" fmla="val 100213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 hidden="1"/>
          <p:cNvSpPr/>
          <p:nvPr/>
        </p:nvSpPr>
        <p:spPr>
          <a:xfrm>
            <a:off x="4540023" y="3432362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0" name="平行四辺形 19" hidden="1"/>
          <p:cNvSpPr/>
          <p:nvPr/>
        </p:nvSpPr>
        <p:spPr>
          <a:xfrm rot="5400000" flipV="1">
            <a:off x="3108743" y="4152008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 hidden="1"/>
          <p:cNvSpPr/>
          <p:nvPr/>
        </p:nvSpPr>
        <p:spPr>
          <a:xfrm>
            <a:off x="3816171" y="4148227"/>
            <a:ext cx="1440000" cy="144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2" name="平行四辺形 21" hidden="1"/>
          <p:cNvSpPr/>
          <p:nvPr/>
        </p:nvSpPr>
        <p:spPr>
          <a:xfrm rot="5400000" flipV="1">
            <a:off x="4533991" y="4163149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3" name="平行四辺形 22" hidden="1"/>
          <p:cNvSpPr/>
          <p:nvPr/>
        </p:nvSpPr>
        <p:spPr>
          <a:xfrm rot="5400000" flipV="1">
            <a:off x="4535645" y="2734106"/>
            <a:ext cx="216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平行四辺形 23" hidden="1"/>
          <p:cNvSpPr/>
          <p:nvPr/>
        </p:nvSpPr>
        <p:spPr>
          <a:xfrm>
            <a:off x="3817825" y="3433778"/>
            <a:ext cx="2160000" cy="719292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26" name="グループ化 25" hidden="1"/>
          <p:cNvGrpSpPr/>
          <p:nvPr/>
        </p:nvGrpSpPr>
        <p:grpSpPr>
          <a:xfrm>
            <a:off x="2411760" y="2014106"/>
            <a:ext cx="5755848" cy="4320000"/>
            <a:chOff x="898219" y="1883060"/>
            <a:chExt cx="5755848" cy="4320000"/>
          </a:xfrm>
        </p:grpSpPr>
        <p:sp>
          <p:nvSpPr>
            <p:cNvPr id="27" name="正方形/長方形 26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335451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335451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5214067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cxnSp>
          <p:nvCxnSpPr>
            <p:cNvPr id="32" name="直線コネクタ 31"/>
            <p:cNvCxnSpPr/>
            <p:nvPr/>
          </p:nvCxnSpPr>
          <p:spPr>
            <a:xfrm>
              <a:off x="5214067" y="3323060"/>
              <a:ext cx="0" cy="144000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正方形/長方形 32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noFill/>
            <a:ln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336835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 w="28575">
              <a:solidFill>
                <a:schemeClr val="tx1"/>
              </a:solidFill>
              <a:prstDash val="sysDash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cxnSp>
          <p:nvCxnSpPr>
            <p:cNvPr id="35" name="直線コネクタ 34"/>
            <p:cNvCxnSpPr/>
            <p:nvPr/>
          </p:nvCxnSpPr>
          <p:spPr>
            <a:xfrm>
              <a:off x="5206819" y="3323060"/>
              <a:ext cx="0" cy="1440000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平行四辺形 11"/>
          <p:cNvSpPr>
            <a:spLocks/>
          </p:cNvSpPr>
          <p:nvPr/>
        </p:nvSpPr>
        <p:spPr>
          <a:xfrm>
            <a:off x="3101690" y="4159113"/>
            <a:ext cx="2880000" cy="720000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0" name="平行四辺形 39"/>
          <p:cNvSpPr>
            <a:spLocks/>
          </p:cNvSpPr>
          <p:nvPr/>
        </p:nvSpPr>
        <p:spPr>
          <a:xfrm>
            <a:off x="5271040" y="4159113"/>
            <a:ext cx="1440000" cy="720000"/>
          </a:xfrm>
          <a:prstGeom prst="parallelogram">
            <a:avLst>
              <a:gd name="adj" fmla="val 100213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1" name="平行四辺形 40"/>
          <p:cNvSpPr>
            <a:spLocks/>
          </p:cNvSpPr>
          <p:nvPr/>
        </p:nvSpPr>
        <p:spPr>
          <a:xfrm>
            <a:off x="3820543" y="3801785"/>
            <a:ext cx="2520000" cy="360000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2" name="平行四辺形 41"/>
          <p:cNvSpPr>
            <a:spLocks/>
          </p:cNvSpPr>
          <p:nvPr/>
        </p:nvSpPr>
        <p:spPr>
          <a:xfrm>
            <a:off x="5975800" y="4163604"/>
            <a:ext cx="2880000" cy="720000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3" name="平行四辺形 42"/>
          <p:cNvSpPr>
            <a:spLocks/>
          </p:cNvSpPr>
          <p:nvPr/>
        </p:nvSpPr>
        <p:spPr>
          <a:xfrm>
            <a:off x="3840098" y="4875810"/>
            <a:ext cx="2160000" cy="1440000"/>
          </a:xfrm>
          <a:prstGeom prst="parallelogram">
            <a:avLst>
              <a:gd name="adj" fmla="val 99386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7" name="平行四辺形 46"/>
          <p:cNvSpPr/>
          <p:nvPr/>
        </p:nvSpPr>
        <p:spPr>
          <a:xfrm rot="5400000" flipV="1">
            <a:off x="2749523" y="3786292"/>
            <a:ext cx="144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3116480" y="4148364"/>
            <a:ext cx="2160000" cy="72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3831040" y="3432261"/>
            <a:ext cx="2160000" cy="720000"/>
          </a:xfrm>
          <a:prstGeom prst="rect">
            <a:avLst/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6" name="平行四辺形 45"/>
          <p:cNvSpPr/>
          <p:nvPr/>
        </p:nvSpPr>
        <p:spPr>
          <a:xfrm rot="5400000" flipV="1">
            <a:off x="4913700" y="3788364"/>
            <a:ext cx="144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8" name="平行四辺形 47"/>
          <p:cNvSpPr>
            <a:spLocks/>
          </p:cNvSpPr>
          <p:nvPr/>
        </p:nvSpPr>
        <p:spPr>
          <a:xfrm>
            <a:off x="3116048" y="3428364"/>
            <a:ext cx="2880000" cy="720000"/>
          </a:xfrm>
          <a:prstGeom prst="parallelogram">
            <a:avLst>
              <a:gd name="adj" fmla="val 99661"/>
            </a:avLst>
          </a:prstGeom>
          <a:solidFill>
            <a:srgbClr val="66FFFF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9" name="平行四辺形 48"/>
          <p:cNvSpPr/>
          <p:nvPr/>
        </p:nvSpPr>
        <p:spPr>
          <a:xfrm rot="5400000" flipV="1">
            <a:off x="4193752" y="2362137"/>
            <a:ext cx="2880000" cy="72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0" name="平行四辺形 49"/>
          <p:cNvSpPr/>
          <p:nvPr/>
        </p:nvSpPr>
        <p:spPr>
          <a:xfrm rot="5400000" flipV="1">
            <a:off x="3478056" y="4504617"/>
            <a:ext cx="2160000" cy="1440000"/>
          </a:xfrm>
          <a:prstGeom prst="parallelogram">
            <a:avLst>
              <a:gd name="adj" fmla="val 99661"/>
            </a:avLst>
          </a:prstGeom>
          <a:solidFill>
            <a:srgbClr val="00B8B4">
              <a:alpha val="85000"/>
            </a:srgbClr>
          </a:solidFill>
          <a:ln>
            <a:solidFill>
              <a:schemeClr val="tx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吹き出し 50"/>
          <p:cNvSpPr/>
          <p:nvPr/>
        </p:nvSpPr>
        <p:spPr>
          <a:xfrm>
            <a:off x="848680" y="5254066"/>
            <a:ext cx="2621193" cy="720080"/>
          </a:xfrm>
          <a:prstGeom prst="wedgeRoundRectCallout">
            <a:avLst>
              <a:gd name="adj1" fmla="val 42542"/>
              <a:gd name="adj2" fmla="val -79301"/>
              <a:gd name="adj3" fmla="val 16667"/>
            </a:avLst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直方体が完成しました。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grpSp>
        <p:nvGrpSpPr>
          <p:cNvPr id="52" name="グループ化 51"/>
          <p:cNvGrpSpPr>
            <a:grpSpLocks noChangeAspect="1"/>
          </p:cNvGrpSpPr>
          <p:nvPr/>
        </p:nvGrpSpPr>
        <p:grpSpPr>
          <a:xfrm>
            <a:off x="4876513" y="1377352"/>
            <a:ext cx="2127758" cy="1598400"/>
            <a:chOff x="898219" y="1883060"/>
            <a:chExt cx="5750697" cy="4320000"/>
          </a:xfrm>
        </p:grpSpPr>
        <p:sp>
          <p:nvSpPr>
            <p:cNvPr id="53" name="正方形/長方形 52"/>
            <p:cNvSpPr/>
            <p:nvPr/>
          </p:nvSpPr>
          <p:spPr>
            <a:xfrm>
              <a:off x="3775451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898219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2347705" y="188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3787705" y="476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5208916" y="3323060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2337123" y="3324196"/>
              <a:ext cx="1440000" cy="1440000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/>
            </a:p>
          </p:txBody>
        </p:sp>
      </p:grpSp>
      <p:sp>
        <p:nvSpPr>
          <p:cNvPr id="59" name="角丸四角形吹き出し 58"/>
          <p:cNvSpPr/>
          <p:nvPr/>
        </p:nvSpPr>
        <p:spPr>
          <a:xfrm>
            <a:off x="5759456" y="264830"/>
            <a:ext cx="3096344" cy="939521"/>
          </a:xfrm>
          <a:prstGeom prst="wedgeRoundRectCallout">
            <a:avLst>
              <a:gd name="adj1" fmla="val -36463"/>
              <a:gd name="adj2" fmla="val 81347"/>
              <a:gd name="adj3" fmla="val 16667"/>
            </a:avLst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 smtClean="0">
                <a:solidFill>
                  <a:sysClr val="windowText" lastClr="000000"/>
                </a:solidFill>
              </a:rPr>
              <a:t>面の形は違いますが、立方体の展開図の１－４－１型と同じ並び方ですね。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8278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5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5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" presetClass="entr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9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12" grpId="0" animBg="1"/>
      <p:bldP spid="12" grpId="1" animBg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47" grpId="0" animBg="1"/>
      <p:bldP spid="4" grpId="0" animBg="1"/>
      <p:bldP spid="45" grpId="0" animBg="1"/>
      <p:bldP spid="46" grpId="0" animBg="1"/>
      <p:bldP spid="48" grpId="0" animBg="1"/>
      <p:bldP spid="49" grpId="0" animBg="1"/>
      <p:bldP spid="49" grpId="1" animBg="1"/>
      <p:bldP spid="50" grpId="0" animBg="1"/>
      <p:bldP spid="50" grpId="1" animBg="1"/>
      <p:bldP spid="51" grpId="0" animBg="1"/>
      <p:bldP spid="5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6|3.3|1.5|1.4|1.2|1.2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1.6|1.3|1.4|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1.3|1.4|1.5|5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.4|1.3|1.4|1.8|3.2|4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5.2|2.3|2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4.2|4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3.6|3.6|1.6|1.4|1.7|1.9|2|2.4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>
            <a:alpha val="50000"/>
          </a:srgbClr>
        </a:solidFill>
        <a:ln>
          <a:solidFill>
            <a:schemeClr val="tx1"/>
          </a:solidFill>
          <a:miter lim="800000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4615</TotalTime>
  <Words>312</Words>
  <Application>Microsoft Office PowerPoint</Application>
  <PresentationFormat>画面に合わせる (4:3)</PresentationFormat>
  <Paragraphs>43</Paragraphs>
  <Slides>9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Calibri</vt:lpstr>
      <vt:lpstr>ＭＳ Ｐゴシック</vt:lpstr>
      <vt:lpstr>HG丸ｺﾞｼｯｸM-PRO</vt:lpstr>
      <vt:lpstr>AR P教科書体M</vt:lpstr>
      <vt:lpstr>AR P丸ゴシック体E</vt:lpstr>
      <vt:lpstr>Arial</vt:lpstr>
      <vt:lpstr>フラッシュ１</vt:lpstr>
      <vt:lpstr>4年生算数 立方体と直方体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135</cp:revision>
  <dcterms:created xsi:type="dcterms:W3CDTF">2015-06-25T04:58:05Z</dcterms:created>
  <dcterms:modified xsi:type="dcterms:W3CDTF">2020-07-06T04:39:04Z</dcterms:modified>
</cp:coreProperties>
</file>