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Default Extension="wav" ContentType="audio/x-wav"/>
  <Default Extension="mp4" ContentType="video/mp4"/>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tags/tag7.xml" ContentType="application/vnd.openxmlformats-officedocument.presentationml.tags+xml"/>
  <Override PartName="/ppt/notesSlides/notesSlide7.xml" ContentType="application/vnd.openxmlformats-officedocument.presentationml.notesSlide+xml"/>
  <Override PartName="/ppt/tags/tag8.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
  </p:sldMasterIdLst>
  <p:notesMasterIdLst>
    <p:notesMasterId r:id="rId10"/>
  </p:notesMasterIdLst>
  <p:sldIdLst>
    <p:sldId id="258" r:id="rId2"/>
    <p:sldId id="263" r:id="rId3"/>
    <p:sldId id="275" r:id="rId4"/>
    <p:sldId id="278" r:id="rId5"/>
    <p:sldId id="279" r:id="rId6"/>
    <p:sldId id="280" r:id="rId7"/>
    <p:sldId id="281" r:id="rId8"/>
    <p:sldId id="282" r:id="rId9"/>
  </p:sldIdLst>
  <p:sldSz cx="9144000" cy="6858000" type="screen4x3"/>
  <p:notesSz cx="6858000" cy="9144000"/>
  <p:embeddedFontLst>
    <p:embeddedFont>
      <p:font typeface="Calibri" panose="020F0502020204030204" pitchFamily="34" charset="0"/>
      <p:regular r:id="rId11"/>
      <p:bold r:id="rId12"/>
      <p:italic r:id="rId13"/>
      <p:boldItalic r:id="rId14"/>
    </p:embeddedFont>
    <p:embeddedFont>
      <p:font typeface="HG丸ｺﾞｼｯｸM-PRO" panose="020F0600000000000000" pitchFamily="50" charset="-128"/>
      <p:regular r:id="rId15"/>
    </p:embeddedFont>
    <p:embeddedFont>
      <p:font typeface="AR P丸ゴシック体E" panose="020F0900000000000000" pitchFamily="50" charset="-128"/>
      <p:regular r:id="rId16"/>
    </p:embeddedFont>
  </p:embeddedFont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92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a:srgbClr val="FF99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678" y="78"/>
      </p:cViewPr>
      <p:guideLst>
        <p:guide orient="horz" pos="2160"/>
        <p:guide pos="2925"/>
      </p:guideLst>
    </p:cSldViewPr>
  </p:slideViewPr>
  <p:notesTextViewPr>
    <p:cViewPr>
      <p:scale>
        <a:sx n="100" d="100"/>
        <a:sy n="100" d="100"/>
      </p:scale>
      <p:origin x="0" y="0"/>
    </p:cViewPr>
  </p:notesTextViewPr>
  <p:sorterViewPr>
    <p:cViewPr>
      <p:scale>
        <a:sx n="125" d="100"/>
        <a:sy n="12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10" Type="http://schemas.openxmlformats.org/officeDocument/2006/relationships/notesMaster" Target="notesMasters/notesMaster1.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F11D78-99EB-45F5-BE76-59F7C1EE38A1}" type="datetimeFigureOut">
              <a:rPr kumimoji="1" lang="ja-JP" altLang="en-US" smtClean="0"/>
              <a:pPr/>
              <a:t>2020/7/10</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38D5A8-10A7-4DCC-953B-A0DFE8C090F8}" type="slidenum">
              <a:rPr kumimoji="1" lang="ja-JP" altLang="en-US" smtClean="0"/>
              <a:pPr/>
              <a:t>‹#›</a:t>
            </a:fld>
            <a:endParaRPr kumimoji="1" lang="ja-JP" altLang="en-US"/>
          </a:p>
        </p:txBody>
      </p:sp>
    </p:spTree>
    <p:extLst>
      <p:ext uri="{BB962C8B-B14F-4D97-AF65-F5344CB8AC3E}">
        <p14:creationId xmlns:p14="http://schemas.microsoft.com/office/powerpoint/2010/main" val="9494189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89091"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r>
              <a:rPr lang="ja-JP" altLang="en-US" dirty="0" smtClean="0">
                <a:ea typeface="HG丸ｺﾞｼｯｸM-PRO" pitchFamily="50" charset="-128"/>
              </a:rPr>
              <a:t>問題を読みましょう。</a:t>
            </a:r>
          </a:p>
        </p:txBody>
      </p:sp>
    </p:spTree>
    <p:extLst>
      <p:ext uri="{BB962C8B-B14F-4D97-AF65-F5344CB8AC3E}">
        <p14:creationId xmlns:p14="http://schemas.microsoft.com/office/powerpoint/2010/main" val="2228278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2</a:t>
            </a:fld>
            <a:endParaRPr lang="ja-JP" altLang="en-US"/>
          </a:p>
        </p:txBody>
      </p:sp>
    </p:spTree>
    <p:extLst>
      <p:ext uri="{BB962C8B-B14F-4D97-AF65-F5344CB8AC3E}">
        <p14:creationId xmlns:p14="http://schemas.microsoft.com/office/powerpoint/2010/main" val="21482864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3</a:t>
            </a:fld>
            <a:endParaRPr lang="ja-JP" altLang="en-US"/>
          </a:p>
        </p:txBody>
      </p:sp>
    </p:spTree>
    <p:extLst>
      <p:ext uri="{BB962C8B-B14F-4D97-AF65-F5344CB8AC3E}">
        <p14:creationId xmlns:p14="http://schemas.microsoft.com/office/powerpoint/2010/main" val="38192012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4</a:t>
            </a:fld>
            <a:endParaRPr lang="ja-JP" altLang="en-US"/>
          </a:p>
        </p:txBody>
      </p:sp>
    </p:spTree>
    <p:extLst>
      <p:ext uri="{BB962C8B-B14F-4D97-AF65-F5344CB8AC3E}">
        <p14:creationId xmlns:p14="http://schemas.microsoft.com/office/powerpoint/2010/main" val="31454440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5</a:t>
            </a:fld>
            <a:endParaRPr lang="ja-JP" altLang="en-US"/>
          </a:p>
        </p:txBody>
      </p:sp>
    </p:spTree>
    <p:extLst>
      <p:ext uri="{BB962C8B-B14F-4D97-AF65-F5344CB8AC3E}">
        <p14:creationId xmlns:p14="http://schemas.microsoft.com/office/powerpoint/2010/main" val="33870202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6</a:t>
            </a:fld>
            <a:endParaRPr lang="ja-JP" altLang="en-US"/>
          </a:p>
        </p:txBody>
      </p:sp>
    </p:spTree>
    <p:extLst>
      <p:ext uri="{BB962C8B-B14F-4D97-AF65-F5344CB8AC3E}">
        <p14:creationId xmlns:p14="http://schemas.microsoft.com/office/powerpoint/2010/main" val="6900979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7</a:t>
            </a:fld>
            <a:endParaRPr lang="ja-JP" altLang="en-US"/>
          </a:p>
        </p:txBody>
      </p:sp>
    </p:spTree>
    <p:extLst>
      <p:ext uri="{BB962C8B-B14F-4D97-AF65-F5344CB8AC3E}">
        <p14:creationId xmlns:p14="http://schemas.microsoft.com/office/powerpoint/2010/main" val="835939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8</a:t>
            </a:fld>
            <a:endParaRPr lang="ja-JP" altLang="en-US"/>
          </a:p>
        </p:txBody>
      </p:sp>
    </p:spTree>
    <p:extLst>
      <p:ext uri="{BB962C8B-B14F-4D97-AF65-F5344CB8AC3E}">
        <p14:creationId xmlns:p14="http://schemas.microsoft.com/office/powerpoint/2010/main" val="857947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DAE9A76-35C8-4A70-8067-20351694DD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15423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4A3108E-37EE-40F3-A7E9-6899F63596D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742432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14C405E-A102-49B9-B3A2-80B02F81FE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38381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8401B0B-99D3-471D-BBED-1E118E17361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3515556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A4077BF-9493-434C-A213-3E7224163A5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42059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8491BFB-C57D-477A-B859-9DE19005477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316802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F49D2E8A-C900-43AA-BE49-B445B7D41B7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64321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D6A0A67-8D7F-4FCB-9834-DDEA8D66E98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475826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FF8FED89-17F0-4FF8-996E-FF4865A50D4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372820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9DE7F0-2060-4D18-807E-4E41A775D23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433852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B9BDCEA-35AD-4F34-8DCA-7B11E83D078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63939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389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389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389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fontAlgn="base">
              <a:spcBef>
                <a:spcPct val="0"/>
              </a:spcBef>
              <a:spcAft>
                <a:spcPct val="0"/>
              </a:spcAft>
              <a:defRPr/>
            </a:pPr>
            <a:fld id="{04C2060B-D9AE-4BD5-AEED-56855F7B1BB8}"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
        <p:nvSpPr>
          <p:cNvPr id="7" name="フレーム 6"/>
          <p:cNvSpPr/>
          <p:nvPr userDrawn="1"/>
        </p:nvSpPr>
        <p:spPr>
          <a:xfrm>
            <a:off x="0" y="0"/>
            <a:ext cx="9144000" cy="6858000"/>
          </a:xfrm>
          <a:prstGeom prst="frame">
            <a:avLst>
              <a:gd name="adj1" fmla="val 3249"/>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endParaRPr lang="ja-JP" altLang="en-US">
              <a:solidFill>
                <a:srgbClr val="000000"/>
              </a:solidFill>
            </a:endParaRPr>
          </a:p>
        </p:txBody>
      </p:sp>
    </p:spTree>
    <p:extLst>
      <p:ext uri="{BB962C8B-B14F-4D97-AF65-F5344CB8AC3E}">
        <p14:creationId xmlns:p14="http://schemas.microsoft.com/office/powerpoint/2010/main" val="10145620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video" Target="../media/media1.mp4"/><Relationship Id="rId7" Type="http://schemas.openxmlformats.org/officeDocument/2006/relationships/image" Target="../media/image1.png"/><Relationship Id="rId2" Type="http://schemas.microsoft.com/office/2007/relationships/media" Target="../media/media1.mp4"/><Relationship Id="rId1" Type="http://schemas.openxmlformats.org/officeDocument/2006/relationships/tags" Target="../tags/tag2.xml"/><Relationship Id="rId6" Type="http://schemas.openxmlformats.org/officeDocument/2006/relationships/audio" Target="../media/audio1.wav"/><Relationship Id="rId5" Type="http://schemas.openxmlformats.org/officeDocument/2006/relationships/notesSlide" Target="../notesSlides/notesSlide2.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video" Target="../media/media1.mp4"/><Relationship Id="rId7" Type="http://schemas.openxmlformats.org/officeDocument/2006/relationships/image" Target="../media/image1.png"/><Relationship Id="rId2" Type="http://schemas.microsoft.com/office/2007/relationships/media" Target="../media/media1.mp4"/><Relationship Id="rId1" Type="http://schemas.openxmlformats.org/officeDocument/2006/relationships/tags" Target="../tags/tag3.xml"/><Relationship Id="rId6" Type="http://schemas.openxmlformats.org/officeDocument/2006/relationships/audio" Target="../media/audio1.wav"/><Relationship Id="rId5" Type="http://schemas.openxmlformats.org/officeDocument/2006/relationships/notesSlide" Target="../notesSlides/notesSlide3.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video" Target="../media/media1.mp4"/><Relationship Id="rId7" Type="http://schemas.openxmlformats.org/officeDocument/2006/relationships/image" Target="../media/image1.png"/><Relationship Id="rId2" Type="http://schemas.microsoft.com/office/2007/relationships/media" Target="../media/media1.mp4"/><Relationship Id="rId1" Type="http://schemas.openxmlformats.org/officeDocument/2006/relationships/tags" Target="../tags/tag4.xml"/><Relationship Id="rId6" Type="http://schemas.openxmlformats.org/officeDocument/2006/relationships/audio" Target="../media/audio1.wav"/><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video" Target="../media/media1.mp4"/><Relationship Id="rId7" Type="http://schemas.openxmlformats.org/officeDocument/2006/relationships/image" Target="../media/image1.png"/><Relationship Id="rId2" Type="http://schemas.microsoft.com/office/2007/relationships/media" Target="../media/media1.mp4"/><Relationship Id="rId1" Type="http://schemas.openxmlformats.org/officeDocument/2006/relationships/tags" Target="../tags/tag5.xml"/><Relationship Id="rId6" Type="http://schemas.openxmlformats.org/officeDocument/2006/relationships/audio" Target="../media/audio1.wav"/><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video" Target="../media/media1.mp4"/><Relationship Id="rId7" Type="http://schemas.openxmlformats.org/officeDocument/2006/relationships/image" Target="../media/image1.png"/><Relationship Id="rId2" Type="http://schemas.microsoft.com/office/2007/relationships/media" Target="../media/media1.mp4"/><Relationship Id="rId1" Type="http://schemas.openxmlformats.org/officeDocument/2006/relationships/tags" Target="../tags/tag6.xml"/><Relationship Id="rId6" Type="http://schemas.openxmlformats.org/officeDocument/2006/relationships/audio" Target="../media/audio1.wav"/><Relationship Id="rId5" Type="http://schemas.openxmlformats.org/officeDocument/2006/relationships/notesSlide" Target="../notesSlides/notesSlide6.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video" Target="../media/media1.mp4"/><Relationship Id="rId7" Type="http://schemas.openxmlformats.org/officeDocument/2006/relationships/image" Target="../media/image1.png"/><Relationship Id="rId2" Type="http://schemas.microsoft.com/office/2007/relationships/media" Target="../media/media1.mp4"/><Relationship Id="rId1" Type="http://schemas.openxmlformats.org/officeDocument/2006/relationships/tags" Target="../tags/tag7.xml"/><Relationship Id="rId6" Type="http://schemas.openxmlformats.org/officeDocument/2006/relationships/audio" Target="../media/audio1.wav"/><Relationship Id="rId5" Type="http://schemas.openxmlformats.org/officeDocument/2006/relationships/notesSlide" Target="../notesSlides/notesSlide7.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video" Target="../media/media1.mp4"/><Relationship Id="rId2" Type="http://schemas.microsoft.com/office/2007/relationships/media" Target="../media/media1.mp4"/><Relationship Id="rId1" Type="http://schemas.openxmlformats.org/officeDocument/2006/relationships/tags" Target="../tags/tag8.xml"/><Relationship Id="rId6" Type="http://schemas.openxmlformats.org/officeDocument/2006/relationships/image" Target="../media/image1.png"/><Relationship Id="rId5" Type="http://schemas.openxmlformats.org/officeDocument/2006/relationships/notesSlide" Target="../notesSlides/notesSlide8.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69202" y="290079"/>
            <a:ext cx="8579296" cy="2272648"/>
          </a:xfrm>
          <a:scene3d>
            <a:camera prst="orthographicFront">
              <a:rot lat="0" lon="0" rev="0"/>
            </a:camera>
            <a:lightRig rig="threePt" dir="t"/>
          </a:scene3d>
        </p:spPr>
        <p:txBody>
          <a:bodyPr>
            <a:scene3d>
              <a:camera prst="isometricRightUp"/>
              <a:lightRig rig="threePt" dir="t"/>
            </a:scene3d>
          </a:bodyPr>
          <a:lstStyle/>
          <a:p>
            <a:r>
              <a:rPr kumimoji="1" lang="ja-JP" altLang="en-US" sz="8800" b="1" dirty="0" smtClean="0">
                <a:ln w="9525">
                  <a:solidFill>
                    <a:schemeClr val="bg1"/>
                  </a:solidFill>
                  <a:prstDash val="solid"/>
                </a:ln>
                <a:solidFill>
                  <a:srgbClr val="FF000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脳トレ</a:t>
            </a:r>
            <a:r>
              <a:rPr lang="en-US" altLang="ja-JP" sz="6000" b="1" dirty="0">
                <a:ln w="9525">
                  <a:solidFill>
                    <a:schemeClr val="bg1"/>
                  </a:solidFill>
                  <a:prstDash val="solid"/>
                </a:ln>
                <a:solidFill>
                  <a:srgbClr val="FF000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
            </a:r>
            <a:br>
              <a:rPr lang="en-US" altLang="ja-JP" sz="6000" b="1" dirty="0">
                <a:ln w="9525">
                  <a:solidFill>
                    <a:schemeClr val="bg1"/>
                  </a:solidFill>
                  <a:prstDash val="solid"/>
                </a:ln>
                <a:solidFill>
                  <a:srgbClr val="FF000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br>
            <a:r>
              <a:rPr lang="ja-JP" altLang="en-US" sz="6000" b="1" dirty="0" smtClean="0">
                <a:ln w="9525">
                  <a:solidFill>
                    <a:schemeClr val="bg1"/>
                  </a:solidFill>
                  <a:prstDash val="solid"/>
                </a:ln>
                <a:solidFill>
                  <a:srgbClr val="FF000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立方体</a:t>
            </a:r>
            <a:r>
              <a:rPr kumimoji="1" lang="ja-JP" altLang="en-US" sz="6000" b="1" dirty="0" smtClean="0">
                <a:ln w="9525">
                  <a:solidFill>
                    <a:schemeClr val="bg1"/>
                  </a:solidFill>
                  <a:prstDash val="solid"/>
                </a:ln>
                <a:solidFill>
                  <a:srgbClr val="FF000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パズルクイズ</a:t>
            </a:r>
            <a:endParaRPr kumimoji="1" lang="ja-JP" altLang="en-US" sz="6000" b="1" dirty="0">
              <a:ln w="9525">
                <a:solidFill>
                  <a:schemeClr val="bg1"/>
                </a:solidFill>
                <a:prstDash val="solid"/>
              </a:ln>
              <a:solidFill>
                <a:srgbClr val="FF000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endParaRPr>
          </a:p>
        </p:txBody>
      </p:sp>
      <p:sp>
        <p:nvSpPr>
          <p:cNvPr id="9" name="タイトル 1"/>
          <p:cNvSpPr txBox="1">
            <a:spLocks/>
          </p:cNvSpPr>
          <p:nvPr/>
        </p:nvSpPr>
        <p:spPr bwMode="auto">
          <a:xfrm>
            <a:off x="136440" y="2476301"/>
            <a:ext cx="8844819" cy="1138138"/>
          </a:xfrm>
          <a:prstGeom prst="rect">
            <a:avLst/>
          </a:prstGeom>
          <a:noFill/>
          <a:ln>
            <a:noFill/>
          </a:ln>
          <a:scene3d>
            <a:camera prst="orthographicFront">
              <a:rot lat="0" lon="0" rev="0"/>
            </a:camera>
            <a:lightRig rig="threePt" dir="t"/>
          </a:scene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cene3d>
              <a:camera prst="isometricRightUp">
                <a:rot lat="2100000" lon="0" rev="0"/>
              </a:camera>
              <a:lightRig rig="threePt" dir="t"/>
            </a:scene3d>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a:lstStyle>
          <a:p>
            <a:r>
              <a:rPr lang="ja-JP" altLang="en-US" sz="4800" b="1" kern="0" dirty="0" smtClean="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立方体と</a:t>
            </a:r>
            <a:r>
              <a:rPr lang="ja-JP" altLang="en-US" sz="4800" b="1" kern="0" dirty="0" smtClean="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展開図の利用</a:t>
            </a:r>
            <a:endParaRPr lang="ja-JP" altLang="en-US" sz="4800" b="1" kern="0" dirty="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endParaRPr>
          </a:p>
        </p:txBody>
      </p:sp>
      <p:sp>
        <p:nvSpPr>
          <p:cNvPr id="30" name="テキスト ボックス 29"/>
          <p:cNvSpPr txBox="1"/>
          <p:nvPr/>
        </p:nvSpPr>
        <p:spPr>
          <a:xfrm>
            <a:off x="6408144" y="337263"/>
            <a:ext cx="2350094" cy="1200329"/>
          </a:xfrm>
          <a:prstGeom prst="rect">
            <a:avLst/>
          </a:prstGeom>
          <a:noFill/>
        </p:spPr>
        <p:txBody>
          <a:bodyPr wrap="square" rtlCol="0">
            <a:spAutoFit/>
          </a:bodyPr>
          <a:lstStyle/>
          <a:p>
            <a:r>
              <a:rPr kumimoji="1" lang="ja-JP" altLang="en-US" sz="2400" dirty="0" smtClean="0"/>
              <a:t>難易度</a:t>
            </a:r>
            <a:endParaRPr kumimoji="1" lang="en-US" altLang="ja-JP" sz="2400" dirty="0" smtClean="0"/>
          </a:p>
          <a:p>
            <a:r>
              <a:rPr kumimoji="1" lang="ja-JP" altLang="en-US" sz="2400" dirty="0" smtClean="0"/>
              <a:t>　　～</a:t>
            </a:r>
            <a:endParaRPr kumimoji="1" lang="en-US" altLang="ja-JP" sz="2400" dirty="0" smtClean="0"/>
          </a:p>
          <a:p>
            <a:endParaRPr kumimoji="1" lang="ja-JP" altLang="en-US" sz="2400" dirty="0"/>
          </a:p>
        </p:txBody>
      </p:sp>
      <p:grpSp>
        <p:nvGrpSpPr>
          <p:cNvPr id="6" name="グループ化 5"/>
          <p:cNvGrpSpPr/>
          <p:nvPr/>
        </p:nvGrpSpPr>
        <p:grpSpPr>
          <a:xfrm>
            <a:off x="7310780" y="810908"/>
            <a:ext cx="569951" cy="227334"/>
            <a:chOff x="6548556" y="1051278"/>
            <a:chExt cx="569951" cy="227334"/>
          </a:xfrm>
        </p:grpSpPr>
        <p:sp>
          <p:nvSpPr>
            <p:cNvPr id="31" name="星 5 30"/>
            <p:cNvSpPr/>
            <p:nvPr/>
          </p:nvSpPr>
          <p:spPr>
            <a:xfrm>
              <a:off x="6548556" y="1051278"/>
              <a:ext cx="227334" cy="227334"/>
            </a:xfrm>
            <a:prstGeom prst="star5">
              <a:avLst/>
            </a:prstGeom>
            <a:solidFill>
              <a:srgbClr val="FFFF00"/>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32" name="星 5 31"/>
            <p:cNvSpPr/>
            <p:nvPr/>
          </p:nvSpPr>
          <p:spPr>
            <a:xfrm>
              <a:off x="6891173" y="1051278"/>
              <a:ext cx="227334" cy="227334"/>
            </a:xfrm>
            <a:prstGeom prst="star5">
              <a:avLst/>
            </a:prstGeom>
            <a:solidFill>
              <a:srgbClr val="FFFF00"/>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grpSp>
      <p:sp>
        <p:nvSpPr>
          <p:cNvPr id="34" name="星 5 33"/>
          <p:cNvSpPr/>
          <p:nvPr/>
        </p:nvSpPr>
        <p:spPr>
          <a:xfrm>
            <a:off x="6548556" y="810908"/>
            <a:ext cx="227334" cy="227334"/>
          </a:xfrm>
          <a:prstGeom prst="star5">
            <a:avLst/>
          </a:prstGeom>
          <a:solidFill>
            <a:srgbClr val="FFFF00"/>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grpSp>
        <p:nvGrpSpPr>
          <p:cNvPr id="106" name="グループ化 105"/>
          <p:cNvGrpSpPr>
            <a:grpSpLocks noChangeAspect="1"/>
          </p:cNvGrpSpPr>
          <p:nvPr/>
        </p:nvGrpSpPr>
        <p:grpSpPr>
          <a:xfrm>
            <a:off x="4357337" y="4461194"/>
            <a:ext cx="1296000" cy="1474389"/>
            <a:chOff x="1316782" y="2023483"/>
            <a:chExt cx="1814783" cy="2064581"/>
          </a:xfrm>
        </p:grpSpPr>
        <p:grpSp>
          <p:nvGrpSpPr>
            <p:cNvPr id="107" name="グループ化 106"/>
            <p:cNvGrpSpPr/>
            <p:nvPr/>
          </p:nvGrpSpPr>
          <p:grpSpPr>
            <a:xfrm>
              <a:off x="1773984" y="2615645"/>
              <a:ext cx="910677" cy="1023937"/>
              <a:chOff x="2836129" y="3090654"/>
              <a:chExt cx="1554021" cy="1747290"/>
            </a:xfrm>
            <a:solidFill>
              <a:srgbClr val="FFC000"/>
            </a:solidFill>
          </p:grpSpPr>
          <p:sp>
            <p:nvSpPr>
              <p:cNvPr id="136" name="平行四辺形 135"/>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37" name="平行四辺形 136"/>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38" name="平行四辺形 137"/>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08" name="グループ化 107"/>
            <p:cNvGrpSpPr/>
            <p:nvPr/>
          </p:nvGrpSpPr>
          <p:grpSpPr>
            <a:xfrm>
              <a:off x="1773982" y="2023483"/>
              <a:ext cx="910677" cy="1023937"/>
              <a:chOff x="2836129" y="3090654"/>
              <a:chExt cx="1554021" cy="1747290"/>
            </a:xfrm>
            <a:solidFill>
              <a:srgbClr val="00B050"/>
            </a:solidFill>
          </p:grpSpPr>
          <p:sp>
            <p:nvSpPr>
              <p:cNvPr id="133" name="平行四辺形 132"/>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34" name="平行四辺形 133"/>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35" name="平行四辺形 134"/>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09" name="グループ化 108"/>
            <p:cNvGrpSpPr/>
            <p:nvPr/>
          </p:nvGrpSpPr>
          <p:grpSpPr>
            <a:xfrm>
              <a:off x="2220888" y="2835527"/>
              <a:ext cx="910677" cy="1023937"/>
              <a:chOff x="2836129" y="3090654"/>
              <a:chExt cx="1554021" cy="1747290"/>
            </a:xfrm>
            <a:solidFill>
              <a:srgbClr val="92D050"/>
            </a:solidFill>
          </p:grpSpPr>
          <p:sp>
            <p:nvSpPr>
              <p:cNvPr id="130" name="平行四辺形 129"/>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31" name="平行四辺形 130"/>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32" name="平行四辺形 131"/>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10" name="グループ化 109"/>
            <p:cNvGrpSpPr/>
            <p:nvPr/>
          </p:nvGrpSpPr>
          <p:grpSpPr>
            <a:xfrm>
              <a:off x="2220886" y="2243365"/>
              <a:ext cx="910677" cy="1023937"/>
              <a:chOff x="2836129" y="3090654"/>
              <a:chExt cx="1554021" cy="1747290"/>
            </a:xfrm>
            <a:solidFill>
              <a:srgbClr val="FFFF00"/>
            </a:solidFill>
          </p:grpSpPr>
          <p:sp>
            <p:nvSpPr>
              <p:cNvPr id="127" name="平行四辺形 126"/>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28" name="平行四辺形 127"/>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29" name="平行四辺形 128"/>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11" name="グループ化 110"/>
            <p:cNvGrpSpPr/>
            <p:nvPr/>
          </p:nvGrpSpPr>
          <p:grpSpPr>
            <a:xfrm>
              <a:off x="1316784" y="2844245"/>
              <a:ext cx="910677" cy="1023937"/>
              <a:chOff x="2836129" y="3090654"/>
              <a:chExt cx="1554021" cy="1747290"/>
            </a:xfrm>
            <a:solidFill>
              <a:srgbClr val="FFC000"/>
            </a:solidFill>
          </p:grpSpPr>
          <p:sp>
            <p:nvSpPr>
              <p:cNvPr id="124" name="平行四辺形 123"/>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25" name="平行四辺形 124"/>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26" name="平行四辺形 125"/>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12" name="グループ化 111"/>
            <p:cNvGrpSpPr/>
            <p:nvPr/>
          </p:nvGrpSpPr>
          <p:grpSpPr>
            <a:xfrm>
              <a:off x="1316782" y="2252083"/>
              <a:ext cx="910677" cy="1023937"/>
              <a:chOff x="2836129" y="3090654"/>
              <a:chExt cx="1554021" cy="1747290"/>
            </a:xfrm>
            <a:solidFill>
              <a:srgbClr val="66FFFF"/>
            </a:solidFill>
          </p:grpSpPr>
          <p:sp>
            <p:nvSpPr>
              <p:cNvPr id="121" name="平行四辺形 120"/>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22" name="平行四辺形 121"/>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23" name="平行四辺形 122"/>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13" name="グループ化 112"/>
            <p:cNvGrpSpPr/>
            <p:nvPr/>
          </p:nvGrpSpPr>
          <p:grpSpPr>
            <a:xfrm>
              <a:off x="1763688" y="3064127"/>
              <a:ext cx="910677" cy="1023937"/>
              <a:chOff x="2836129" y="3090654"/>
              <a:chExt cx="1554021" cy="1747290"/>
            </a:xfrm>
            <a:solidFill>
              <a:srgbClr val="7030A0"/>
            </a:solidFill>
          </p:grpSpPr>
          <p:sp>
            <p:nvSpPr>
              <p:cNvPr id="118" name="平行四辺形 117"/>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19" name="平行四辺形 118"/>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20" name="平行四辺形 119"/>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14" name="グループ化 113"/>
            <p:cNvGrpSpPr/>
            <p:nvPr/>
          </p:nvGrpSpPr>
          <p:grpSpPr>
            <a:xfrm>
              <a:off x="1763686" y="2471965"/>
              <a:ext cx="910677" cy="1023937"/>
              <a:chOff x="2836129" y="3090654"/>
              <a:chExt cx="1554021" cy="1747290"/>
            </a:xfrm>
          </p:grpSpPr>
          <p:sp>
            <p:nvSpPr>
              <p:cNvPr id="115" name="平行四辺形 114"/>
              <p:cNvSpPr/>
              <p:nvPr/>
            </p:nvSpPr>
            <p:spPr>
              <a:xfrm rot="16200000">
                <a:off x="2522861" y="3747945"/>
                <a:ext cx="1403264" cy="776728"/>
              </a:xfrm>
              <a:prstGeom prst="parallelogram">
                <a:avLst>
                  <a:gd name="adj" fmla="val 49476"/>
                </a:avLst>
              </a:prstGeom>
              <a:solidFill>
                <a:srgbClr val="FF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16" name="平行四辺形 115"/>
              <p:cNvSpPr/>
              <p:nvPr/>
            </p:nvSpPr>
            <p:spPr>
              <a:xfrm rot="16200000" flipV="1">
                <a:off x="3299717" y="3747511"/>
                <a:ext cx="1403266" cy="777600"/>
              </a:xfrm>
              <a:prstGeom prst="parallelogram">
                <a:avLst>
                  <a:gd name="adj" fmla="val 49476"/>
                </a:avLst>
              </a:prstGeom>
              <a:solidFill>
                <a:srgbClr val="FF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17" name="平行四辺形 116"/>
              <p:cNvSpPr/>
              <p:nvPr/>
            </p:nvSpPr>
            <p:spPr>
              <a:xfrm rot="9208451" flipV="1">
                <a:off x="2916692" y="3090654"/>
                <a:ext cx="1388364" cy="688038"/>
              </a:xfrm>
              <a:prstGeom prst="parallelogram">
                <a:avLst>
                  <a:gd name="adj" fmla="val 75301"/>
                </a:avLst>
              </a:prstGeom>
              <a:solidFill>
                <a:srgbClr val="FF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graphicFrame>
        <p:nvGraphicFramePr>
          <p:cNvPr id="139" name="表 138"/>
          <p:cNvGraphicFramePr>
            <a:graphicFrameLocks noGrp="1"/>
          </p:cNvGraphicFramePr>
          <p:nvPr>
            <p:extLst>
              <p:ext uri="{D42A27DB-BD31-4B8C-83A1-F6EECF244321}">
                <p14:modId xmlns:p14="http://schemas.microsoft.com/office/powerpoint/2010/main" val="752092440"/>
              </p:ext>
            </p:extLst>
          </p:nvPr>
        </p:nvGraphicFramePr>
        <p:xfrm>
          <a:off x="6228448" y="4233871"/>
          <a:ext cx="2462896" cy="1847172"/>
        </p:xfrm>
        <a:graphic>
          <a:graphicData uri="http://schemas.openxmlformats.org/drawingml/2006/table">
            <a:tbl>
              <a:tblPr firstRow="1" bandRow="1">
                <a:tableStyleId>{5C22544A-7EE6-4342-B048-85BDC9FD1C3A}</a:tableStyleId>
              </a:tblPr>
              <a:tblGrid>
                <a:gridCol w="615724"/>
                <a:gridCol w="615724"/>
                <a:gridCol w="615724"/>
                <a:gridCol w="615724"/>
              </a:tblGrid>
              <a:tr h="615724">
                <a:tc>
                  <a:txBody>
                    <a:bodyPr/>
                    <a:lstStyle/>
                    <a:p>
                      <a:endParaRPr kumimoji="1" lang="ja-JP" altLang="en-US" sz="1500" dirty="0"/>
                    </a:p>
                  </a:txBody>
                  <a:tcPr marL="78197" marR="78197" marT="39098" marB="39098">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3400" b="0" i="0" u="none" strike="noStrike" kern="1200" cap="none" spc="0" normalizeH="0" baseline="0" noProof="0" dirty="0" smtClean="0">
                          <a:ln>
                            <a:noFill/>
                          </a:ln>
                          <a:solidFill>
                            <a:srgbClr val="000000"/>
                          </a:solidFill>
                          <a:effectLst/>
                          <a:uLnTx/>
                          <a:uFillTx/>
                          <a:latin typeface="+mn-lt"/>
                          <a:ea typeface="+mn-ea"/>
                          <a:cs typeface="+mn-cs"/>
                        </a:rPr>
                        <a:t>○</a:t>
                      </a:r>
                      <a:endParaRPr kumimoji="1" lang="ja-JP" altLang="en-US" sz="1500" dirty="0"/>
                    </a:p>
                  </a:txBody>
                  <a:tcPr marL="78197" marR="78197" marT="39098" marB="39098">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gridSpan="2">
                  <a:txBody>
                    <a:bodyPr/>
                    <a:lstStyle/>
                    <a:p>
                      <a:endParaRPr kumimoji="1" lang="ja-JP" altLang="en-US" sz="1500" dirty="0"/>
                    </a:p>
                  </a:txBody>
                  <a:tcPr marL="78197" marR="78197" marT="39098" marB="39098">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15724">
                <a:tc>
                  <a:txBody>
                    <a:bodyPr/>
                    <a:lstStyle/>
                    <a:p>
                      <a:pPr algn="ctr"/>
                      <a:r>
                        <a:rPr kumimoji="1" lang="en-US" altLang="ja-JP" sz="3400" dirty="0" smtClean="0"/>
                        <a:t>×</a:t>
                      </a:r>
                      <a:endParaRPr kumimoji="1" lang="ja-JP" altLang="en-US" sz="1500" dirty="0"/>
                    </a:p>
                  </a:txBody>
                  <a:tcPr marL="78197" marR="78197" marT="39098" marB="39098"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500" dirty="0"/>
                    </a:p>
                  </a:txBody>
                  <a:tcPr marL="78197" marR="78197" marT="39098" marB="39098">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kumimoji="1" lang="ja-JP" altLang="en-US" sz="3400" b="0" i="0" u="none" strike="noStrike" kern="1200" cap="none" spc="0" normalizeH="0" baseline="0" dirty="0" smtClean="0">
                          <a:ln>
                            <a:noFill/>
                          </a:ln>
                          <a:solidFill>
                            <a:srgbClr val="000000"/>
                          </a:solidFill>
                          <a:effectLst/>
                          <a:uLnTx/>
                          <a:uFillTx/>
                          <a:latin typeface="+mn-lt"/>
                          <a:ea typeface="+mn-ea"/>
                          <a:cs typeface="+mn-cs"/>
                        </a:rPr>
                        <a:t>○</a:t>
                      </a:r>
                      <a:endParaRPr kumimoji="1" lang="ja-JP" altLang="en-US" sz="3400" b="0" i="0" u="none" strike="noStrike" kern="1200" cap="none" spc="0" normalizeH="0" baseline="0" dirty="0">
                        <a:ln>
                          <a:noFill/>
                        </a:ln>
                        <a:solidFill>
                          <a:srgbClr val="000000"/>
                        </a:solidFill>
                        <a:effectLst/>
                        <a:uLnTx/>
                        <a:uFillTx/>
                        <a:latin typeface="+mn-lt"/>
                        <a:ea typeface="+mn-ea"/>
                        <a:cs typeface="+mn-cs"/>
                      </a:endParaRPr>
                    </a:p>
                  </a:txBody>
                  <a:tcPr marL="78197" marR="78197" marT="39098" marB="39098">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3400" b="0" i="0" u="none" strike="noStrike" kern="1200" cap="none" spc="0" normalizeH="0" baseline="0" noProof="0" dirty="0" smtClean="0">
                          <a:ln>
                            <a:noFill/>
                          </a:ln>
                          <a:solidFill>
                            <a:srgbClr val="000000"/>
                          </a:solidFill>
                          <a:effectLst/>
                          <a:uLnTx/>
                          <a:uFillTx/>
                          <a:latin typeface="+mn-lt"/>
                          <a:ea typeface="+mn-ea"/>
                          <a:cs typeface="+mn-cs"/>
                        </a:rPr>
                        <a:t>×</a:t>
                      </a:r>
                      <a:endParaRPr kumimoji="1" lang="ja-JP" altLang="en-US" sz="1500" dirty="0"/>
                    </a:p>
                  </a:txBody>
                  <a:tcPr marL="78197" marR="78197" marT="39098" marB="39098">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r>
              <a:tr h="615724">
                <a:tc>
                  <a:txBody>
                    <a:bodyPr/>
                    <a:lstStyle/>
                    <a:p>
                      <a:endParaRPr kumimoji="1" lang="ja-JP" altLang="en-US" sz="1500" dirty="0"/>
                    </a:p>
                  </a:txBody>
                  <a:tcPr marL="78197" marR="78197" marT="39098" marB="39098">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400" b="0" i="0" u="none" strike="noStrike" kern="1200" cap="none" spc="0" normalizeH="0" baseline="0" noProof="0" dirty="0" smtClean="0">
                          <a:ln>
                            <a:noFill/>
                          </a:ln>
                          <a:solidFill>
                            <a:srgbClr val="000000"/>
                          </a:solidFill>
                          <a:effectLst/>
                          <a:uLnTx/>
                          <a:uFillTx/>
                          <a:latin typeface="+mn-lt"/>
                          <a:ea typeface="+mn-ea"/>
                          <a:cs typeface="+mn-cs"/>
                        </a:rPr>
                        <a:t>○</a:t>
                      </a:r>
                    </a:p>
                  </a:txBody>
                  <a:tcPr marL="78197" marR="78197" marT="39098" marB="39098">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gridSpan="2">
                  <a:txBody>
                    <a:bodyPr/>
                    <a:lstStyle/>
                    <a:p>
                      <a:endParaRPr kumimoji="1" lang="ja-JP" altLang="en-US" sz="1500" dirty="0"/>
                    </a:p>
                  </a:txBody>
                  <a:tcPr marL="78197" marR="78197" marT="39098" marB="39098">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pSp>
        <p:nvGrpSpPr>
          <p:cNvPr id="145" name="グループ化 144"/>
          <p:cNvGrpSpPr/>
          <p:nvPr/>
        </p:nvGrpSpPr>
        <p:grpSpPr>
          <a:xfrm>
            <a:off x="1285712" y="4611722"/>
            <a:ext cx="728816" cy="817319"/>
            <a:chOff x="2836129" y="3094445"/>
            <a:chExt cx="1554703" cy="1743496"/>
          </a:xfrm>
        </p:grpSpPr>
        <p:sp>
          <p:nvSpPr>
            <p:cNvPr id="146" name="平行四辺形 145"/>
            <p:cNvSpPr/>
            <p:nvPr/>
          </p:nvSpPr>
          <p:spPr>
            <a:xfrm rot="16200000">
              <a:off x="2522861" y="3747945"/>
              <a:ext cx="1403264" cy="776728"/>
            </a:xfrm>
            <a:prstGeom prst="parallelogram">
              <a:avLst>
                <a:gd name="adj" fmla="val 49476"/>
              </a:avLst>
            </a:prstGeom>
            <a:solidFill>
              <a:srgbClr val="00B0F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47" name="平行四辺形 146"/>
            <p:cNvSpPr/>
            <p:nvPr/>
          </p:nvSpPr>
          <p:spPr>
            <a:xfrm rot="16200000" flipV="1">
              <a:off x="3300400" y="3747509"/>
              <a:ext cx="1403264" cy="777600"/>
            </a:xfrm>
            <a:prstGeom prst="parallelogram">
              <a:avLst>
                <a:gd name="adj" fmla="val 49476"/>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48" name="平行四辺形 147"/>
            <p:cNvSpPr/>
            <p:nvPr/>
          </p:nvSpPr>
          <p:spPr>
            <a:xfrm rot="9208451" flipV="1">
              <a:off x="2925782" y="3094445"/>
              <a:ext cx="1386000" cy="694800"/>
            </a:xfrm>
            <a:prstGeom prst="parallelogram">
              <a:avLst>
                <a:gd name="adj" fmla="val 75301"/>
              </a:avLst>
            </a:prstGeom>
            <a:solidFill>
              <a:srgbClr val="FF99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50" name="グループ化 149"/>
          <p:cNvGrpSpPr/>
          <p:nvPr/>
        </p:nvGrpSpPr>
        <p:grpSpPr>
          <a:xfrm>
            <a:off x="2149544" y="4612132"/>
            <a:ext cx="723846" cy="820339"/>
            <a:chOff x="2836129" y="3088004"/>
            <a:chExt cx="1544101" cy="1749937"/>
          </a:xfrm>
        </p:grpSpPr>
        <p:sp>
          <p:nvSpPr>
            <p:cNvPr id="151" name="平行四辺形 150"/>
            <p:cNvSpPr/>
            <p:nvPr/>
          </p:nvSpPr>
          <p:spPr>
            <a:xfrm rot="16200000">
              <a:off x="2522861" y="3747945"/>
              <a:ext cx="1403264" cy="776728"/>
            </a:xfrm>
            <a:prstGeom prst="parallelogram">
              <a:avLst>
                <a:gd name="adj" fmla="val 49476"/>
              </a:avLst>
            </a:prstGeom>
            <a:solidFill>
              <a:srgbClr val="92D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52" name="平行四辺形 151"/>
            <p:cNvSpPr/>
            <p:nvPr/>
          </p:nvSpPr>
          <p:spPr>
            <a:xfrm rot="16200000" flipV="1">
              <a:off x="3289798" y="3745012"/>
              <a:ext cx="1403264" cy="777600"/>
            </a:xfrm>
            <a:prstGeom prst="parallelogram">
              <a:avLst>
                <a:gd name="adj" fmla="val 49476"/>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53" name="平行四辺形 152"/>
            <p:cNvSpPr/>
            <p:nvPr/>
          </p:nvSpPr>
          <p:spPr>
            <a:xfrm rot="9208451" flipV="1">
              <a:off x="2923346" y="3088004"/>
              <a:ext cx="1386000" cy="694800"/>
            </a:xfrm>
            <a:prstGeom prst="parallelogram">
              <a:avLst>
                <a:gd name="adj" fmla="val 75301"/>
              </a:avLst>
            </a:prstGeom>
            <a:solidFill>
              <a:srgbClr val="00B0F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sp>
        <p:nvSpPr>
          <p:cNvPr id="154" name="テキスト ボックス 153"/>
          <p:cNvSpPr txBox="1"/>
          <p:nvPr/>
        </p:nvSpPr>
        <p:spPr>
          <a:xfrm rot="4819216">
            <a:off x="2301764" y="5044472"/>
            <a:ext cx="489465" cy="1015663"/>
          </a:xfrm>
          <a:prstGeom prst="rect">
            <a:avLst/>
          </a:prstGeom>
          <a:noFill/>
          <a:scene3d>
            <a:camera prst="orthographicFront">
              <a:rot lat="20654190" lon="1179435" rev="435102"/>
            </a:camera>
            <a:lightRig rig="threePt" dir="t"/>
          </a:scene3d>
        </p:spPr>
        <p:txBody>
          <a:bodyPr wrap="square" rtlCol="0">
            <a:spAutoFit/>
          </a:bodyPr>
          <a:lstStyle/>
          <a:p>
            <a:endParaRPr kumimoji="1" lang="ja-JP" altLang="en-US" sz="6000" dirty="0">
              <a:latin typeface="ＭＳ ゴシック" panose="020B0609070205080204" pitchFamily="49" charset="-128"/>
              <a:ea typeface="ＭＳ ゴシック" panose="020B0609070205080204" pitchFamily="49" charset="-128"/>
            </a:endParaRPr>
          </a:p>
        </p:txBody>
      </p:sp>
      <p:sp>
        <p:nvSpPr>
          <p:cNvPr id="159" name="テキスト ボックス 158"/>
          <p:cNvSpPr txBox="1"/>
          <p:nvPr/>
        </p:nvSpPr>
        <p:spPr>
          <a:xfrm>
            <a:off x="586669" y="5617692"/>
            <a:ext cx="446445" cy="530960"/>
          </a:xfrm>
          <a:prstGeom prst="rect">
            <a:avLst/>
          </a:prstGeom>
          <a:noFill/>
        </p:spPr>
        <p:txBody>
          <a:bodyPr wrap="square" rtlCol="0">
            <a:spAutoFit/>
          </a:bodyPr>
          <a:lstStyle/>
          <a:p>
            <a:endParaRPr kumimoji="1" lang="ja-JP" altLang="en-US" dirty="0"/>
          </a:p>
        </p:txBody>
      </p:sp>
      <p:sp>
        <p:nvSpPr>
          <p:cNvPr id="160" name="テキスト ボックス 159"/>
          <p:cNvSpPr txBox="1"/>
          <p:nvPr/>
        </p:nvSpPr>
        <p:spPr>
          <a:xfrm rot="4335029">
            <a:off x="744727" y="4546651"/>
            <a:ext cx="489465" cy="923330"/>
          </a:xfrm>
          <a:prstGeom prst="rect">
            <a:avLst/>
          </a:prstGeom>
          <a:noFill/>
          <a:scene3d>
            <a:camera prst="orthographicFront">
              <a:rot lat="0" lon="0" rev="19799999"/>
            </a:camera>
            <a:lightRig rig="threePt" dir="t"/>
          </a:scene3d>
        </p:spPr>
        <p:txBody>
          <a:bodyPr wrap="square" rtlCol="0">
            <a:spAutoFit/>
          </a:bodyPr>
          <a:lstStyle/>
          <a:p>
            <a:endParaRPr kumimoji="1" lang="ja-JP" altLang="en-US" sz="5400" dirty="0">
              <a:latin typeface="ＭＳ ゴシック" panose="020B0609070205080204" pitchFamily="49" charset="-128"/>
              <a:ea typeface="ＭＳ ゴシック" panose="020B0609070205080204" pitchFamily="49" charset="-128"/>
            </a:endParaRPr>
          </a:p>
        </p:txBody>
      </p:sp>
      <p:grpSp>
        <p:nvGrpSpPr>
          <p:cNvPr id="4" name="グループ化 3"/>
          <p:cNvGrpSpPr/>
          <p:nvPr/>
        </p:nvGrpSpPr>
        <p:grpSpPr>
          <a:xfrm>
            <a:off x="363265" y="4543110"/>
            <a:ext cx="923330" cy="883406"/>
            <a:chOff x="711183" y="4383031"/>
            <a:chExt cx="923330" cy="883406"/>
          </a:xfrm>
        </p:grpSpPr>
        <p:grpSp>
          <p:nvGrpSpPr>
            <p:cNvPr id="140" name="グループ化 139"/>
            <p:cNvGrpSpPr/>
            <p:nvPr/>
          </p:nvGrpSpPr>
          <p:grpSpPr>
            <a:xfrm>
              <a:off x="784220" y="4453214"/>
              <a:ext cx="729327" cy="813223"/>
              <a:chOff x="2836129" y="3103182"/>
              <a:chExt cx="1555792" cy="1734759"/>
            </a:xfrm>
          </p:grpSpPr>
          <p:sp>
            <p:nvSpPr>
              <p:cNvPr id="141" name="平行四辺形 140"/>
              <p:cNvSpPr/>
              <p:nvPr/>
            </p:nvSpPr>
            <p:spPr>
              <a:xfrm rot="16200000">
                <a:off x="2522861" y="3747945"/>
                <a:ext cx="1403264" cy="776728"/>
              </a:xfrm>
              <a:prstGeom prst="parallelogram">
                <a:avLst>
                  <a:gd name="adj" fmla="val 49476"/>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42" name="平行四辺形 141"/>
              <p:cNvSpPr/>
              <p:nvPr/>
            </p:nvSpPr>
            <p:spPr>
              <a:xfrm rot="16200000" flipV="1">
                <a:off x="3301489" y="3747509"/>
                <a:ext cx="1403264" cy="777600"/>
              </a:xfrm>
              <a:prstGeom prst="parallelogram">
                <a:avLst>
                  <a:gd name="adj" fmla="val 49476"/>
                </a:avLst>
              </a:prstGeom>
              <a:solidFill>
                <a:srgbClr val="FF99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43" name="平行四辺形 142"/>
              <p:cNvSpPr/>
              <p:nvPr/>
            </p:nvSpPr>
            <p:spPr>
              <a:xfrm rot="9208451" flipV="1">
                <a:off x="2923723" y="3103182"/>
                <a:ext cx="1386000" cy="694800"/>
              </a:xfrm>
              <a:prstGeom prst="parallelogram">
                <a:avLst>
                  <a:gd name="adj" fmla="val 75301"/>
                </a:avLst>
              </a:prstGeom>
              <a:solidFill>
                <a:srgbClr val="00B0F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sp>
          <p:nvSpPr>
            <p:cNvPr id="163" name="テキスト ボックス 162"/>
            <p:cNvSpPr txBox="1"/>
            <p:nvPr/>
          </p:nvSpPr>
          <p:spPr>
            <a:xfrm rot="4754161">
              <a:off x="928115" y="4166099"/>
              <a:ext cx="489465" cy="923330"/>
            </a:xfrm>
            <a:prstGeom prst="rect">
              <a:avLst/>
            </a:prstGeom>
            <a:noFill/>
            <a:scene3d>
              <a:camera prst="orthographicFront">
                <a:rot lat="20654190" lon="1179435" rev="1335102"/>
              </a:camera>
              <a:lightRig rig="threePt" dir="t"/>
            </a:scene3d>
          </p:spPr>
          <p:txBody>
            <a:bodyPr wrap="square" rtlCol="0">
              <a:spAutoFit/>
            </a:bodyPr>
            <a:lstStyle/>
            <a:p>
              <a:endParaRPr kumimoji="1" lang="ja-JP" altLang="en-US" sz="5400" dirty="0">
                <a:latin typeface="ＭＳ ゴシック" panose="020B0609070205080204" pitchFamily="49" charset="-128"/>
                <a:ea typeface="ＭＳ ゴシック" panose="020B0609070205080204" pitchFamily="49" charset="-128"/>
              </a:endParaRPr>
            </a:p>
          </p:txBody>
        </p:sp>
      </p:grpSp>
      <p:sp>
        <p:nvSpPr>
          <p:cNvPr id="166" name="テキスト ボックス 165"/>
          <p:cNvSpPr txBox="1"/>
          <p:nvPr/>
        </p:nvSpPr>
        <p:spPr>
          <a:xfrm rot="19436962">
            <a:off x="2060191" y="4693180"/>
            <a:ext cx="489465" cy="923330"/>
          </a:xfrm>
          <a:prstGeom prst="rect">
            <a:avLst/>
          </a:prstGeom>
          <a:noFill/>
          <a:scene3d>
            <a:camera prst="orthographicFront">
              <a:rot lat="20654190" lon="1179435" rev="1335102"/>
            </a:camera>
            <a:lightRig rig="threePt" dir="t"/>
          </a:scene3d>
        </p:spPr>
        <p:txBody>
          <a:bodyPr wrap="square" rtlCol="0">
            <a:spAutoFit/>
          </a:bodyPr>
          <a:lstStyle/>
          <a:p>
            <a:endParaRPr kumimoji="1" lang="ja-JP" altLang="en-US" sz="5400" dirty="0">
              <a:latin typeface="ＭＳ ゴシック" panose="020B0609070205080204" pitchFamily="49" charset="-128"/>
              <a:ea typeface="ＭＳ ゴシック" panose="020B0609070205080204" pitchFamily="49" charset="-128"/>
            </a:endParaRPr>
          </a:p>
        </p:txBody>
      </p:sp>
      <p:sp>
        <p:nvSpPr>
          <p:cNvPr id="167" name="テキスト ボックス 166"/>
          <p:cNvSpPr txBox="1"/>
          <p:nvPr/>
        </p:nvSpPr>
        <p:spPr>
          <a:xfrm rot="4062176">
            <a:off x="2849725" y="5421507"/>
            <a:ext cx="489465" cy="923330"/>
          </a:xfrm>
          <a:prstGeom prst="rect">
            <a:avLst/>
          </a:prstGeom>
          <a:noFill/>
          <a:scene3d>
            <a:camera prst="orthographicFront">
              <a:rot lat="0" lon="0" rev="20099999"/>
            </a:camera>
            <a:lightRig rig="threePt" dir="t"/>
          </a:scene3d>
        </p:spPr>
        <p:txBody>
          <a:bodyPr wrap="square" rtlCol="0">
            <a:spAutoFit/>
          </a:bodyPr>
          <a:lstStyle/>
          <a:p>
            <a:endParaRPr kumimoji="1" lang="ja-JP" altLang="en-US" sz="5400" dirty="0">
              <a:latin typeface="ＭＳ ゴシック" panose="020B0609070205080204" pitchFamily="49" charset="-128"/>
              <a:ea typeface="ＭＳ ゴシック" panose="020B0609070205080204" pitchFamily="49" charset="-128"/>
            </a:endParaRPr>
          </a:p>
        </p:txBody>
      </p:sp>
      <p:grpSp>
        <p:nvGrpSpPr>
          <p:cNvPr id="3" name="グループ化 2"/>
          <p:cNvGrpSpPr/>
          <p:nvPr/>
        </p:nvGrpSpPr>
        <p:grpSpPr>
          <a:xfrm>
            <a:off x="2987631" y="4284534"/>
            <a:ext cx="730400" cy="1097607"/>
            <a:chOff x="2508536" y="5051045"/>
            <a:chExt cx="730400" cy="1097607"/>
          </a:xfrm>
        </p:grpSpPr>
        <p:grpSp>
          <p:nvGrpSpPr>
            <p:cNvPr id="155" name="グループ化 154"/>
            <p:cNvGrpSpPr/>
            <p:nvPr/>
          </p:nvGrpSpPr>
          <p:grpSpPr>
            <a:xfrm>
              <a:off x="2508536" y="5333262"/>
              <a:ext cx="730400" cy="815390"/>
              <a:chOff x="2836129" y="3098560"/>
              <a:chExt cx="1558082" cy="1739381"/>
            </a:xfrm>
          </p:grpSpPr>
          <p:sp>
            <p:nvSpPr>
              <p:cNvPr id="156" name="平行四辺形 155"/>
              <p:cNvSpPr/>
              <p:nvPr/>
            </p:nvSpPr>
            <p:spPr>
              <a:xfrm rot="16200000">
                <a:off x="2522861" y="3747945"/>
                <a:ext cx="1403264" cy="776728"/>
              </a:xfrm>
              <a:prstGeom prst="parallelogram">
                <a:avLst>
                  <a:gd name="adj" fmla="val 49476"/>
                </a:avLst>
              </a:prstGeom>
              <a:solidFill>
                <a:srgbClr val="66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57" name="平行四辺形 156"/>
              <p:cNvSpPr/>
              <p:nvPr/>
            </p:nvSpPr>
            <p:spPr>
              <a:xfrm rot="16200000" flipV="1">
                <a:off x="3303779" y="3747509"/>
                <a:ext cx="1403264" cy="777600"/>
              </a:xfrm>
              <a:prstGeom prst="parallelogram">
                <a:avLst>
                  <a:gd name="adj" fmla="val 49476"/>
                </a:avLst>
              </a:prstGeom>
              <a:solidFill>
                <a:srgbClr val="92D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58" name="平行四辺形 157"/>
              <p:cNvSpPr/>
              <p:nvPr/>
            </p:nvSpPr>
            <p:spPr>
              <a:xfrm rot="9208451" flipV="1">
                <a:off x="2923011" y="3098560"/>
                <a:ext cx="1386000" cy="694800"/>
              </a:xfrm>
              <a:prstGeom prst="parallelogram">
                <a:avLst>
                  <a:gd name="adj" fmla="val 75301"/>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sp>
          <p:nvSpPr>
            <p:cNvPr id="168" name="テキスト ボックス 167"/>
            <p:cNvSpPr txBox="1"/>
            <p:nvPr/>
          </p:nvSpPr>
          <p:spPr>
            <a:xfrm rot="995543">
              <a:off x="2662142" y="5051045"/>
              <a:ext cx="489465" cy="923330"/>
            </a:xfrm>
            <a:prstGeom prst="rect">
              <a:avLst/>
            </a:prstGeom>
            <a:noFill/>
            <a:scene3d>
              <a:camera prst="orthographicFront">
                <a:rot lat="0" lon="0" rev="20099999"/>
              </a:camera>
              <a:lightRig rig="threePt" dir="t"/>
            </a:scene3d>
          </p:spPr>
          <p:txBody>
            <a:bodyPr wrap="square" rtlCol="0">
              <a:spAutoFit/>
            </a:bodyPr>
            <a:lstStyle/>
            <a:p>
              <a:endParaRPr kumimoji="1" lang="ja-JP" altLang="en-US" sz="5400" dirty="0">
                <a:latin typeface="ＭＳ ゴシック" panose="020B0609070205080204" pitchFamily="49" charset="-128"/>
                <a:ea typeface="ＭＳ ゴシック" panose="020B0609070205080204" pitchFamily="49" charset="-128"/>
              </a:endParaRPr>
            </a:p>
          </p:txBody>
        </p:sp>
      </p:grpSp>
      <p:sp>
        <p:nvSpPr>
          <p:cNvPr id="68" name="星 5 67"/>
          <p:cNvSpPr/>
          <p:nvPr/>
        </p:nvSpPr>
        <p:spPr>
          <a:xfrm>
            <a:off x="6228448" y="810908"/>
            <a:ext cx="227334" cy="227334"/>
          </a:xfrm>
          <a:prstGeom prst="star5">
            <a:avLst/>
          </a:prstGeom>
          <a:solidFill>
            <a:srgbClr val="FFFF00"/>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69" name="星 5 68"/>
          <p:cNvSpPr/>
          <p:nvPr/>
        </p:nvSpPr>
        <p:spPr>
          <a:xfrm>
            <a:off x="7959337" y="810908"/>
            <a:ext cx="227334" cy="227334"/>
          </a:xfrm>
          <a:prstGeom prst="star5">
            <a:avLst/>
          </a:prstGeom>
          <a:solidFill>
            <a:srgbClr val="FFFF00"/>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 name="30秒タイマー">
            <a:hlinkClick r:id="" action="ppaction://media"/>
          </p:cNvPr>
          <p:cNvPicPr>
            <a:picLocks noChangeAspect="1"/>
          </p:cNvPicPr>
          <p:nvPr>
            <a:videoFile r:link="rId3"/>
            <p:extLst>
              <p:ext uri="{DAA4B4D4-6D71-4841-9C94-3DE7FCFB9230}">
                <p14:media xmlns:p14="http://schemas.microsoft.com/office/powerpoint/2010/main" r:embed="rId2"/>
              </p:ext>
            </p:extLst>
          </p:nvPr>
        </p:nvPicPr>
        <p:blipFill>
          <a:blip r:embed="rId7"/>
          <a:stretch>
            <a:fillRect/>
          </a:stretch>
        </p:blipFill>
        <p:spPr>
          <a:xfrm>
            <a:off x="253344" y="748373"/>
            <a:ext cx="1260000" cy="945000"/>
          </a:xfrm>
          <a:prstGeom prst="rect">
            <a:avLst/>
          </a:prstGeom>
        </p:spPr>
      </p:pic>
      <p:sp>
        <p:nvSpPr>
          <p:cNvPr id="13" name="額縁 12"/>
          <p:cNvSpPr/>
          <p:nvPr/>
        </p:nvSpPr>
        <p:spPr>
          <a:xfrm>
            <a:off x="253344" y="227788"/>
            <a:ext cx="1152128" cy="648072"/>
          </a:xfrm>
          <a:prstGeom prst="bevel">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smtClean="0">
                <a:solidFill>
                  <a:schemeClr val="tx1"/>
                </a:solidFill>
              </a:rPr>
              <a:t>Ｑ１</a:t>
            </a:r>
            <a:endParaRPr kumimoji="1" lang="ja-JP" altLang="en-US" sz="3200" dirty="0">
              <a:solidFill>
                <a:schemeClr val="tx1"/>
              </a:solidFill>
            </a:endParaRPr>
          </a:p>
        </p:txBody>
      </p:sp>
      <p:sp>
        <p:nvSpPr>
          <p:cNvPr id="2" name="テキスト ボックス 1"/>
          <p:cNvSpPr txBox="1"/>
          <p:nvPr/>
        </p:nvSpPr>
        <p:spPr>
          <a:xfrm>
            <a:off x="1474850" y="324490"/>
            <a:ext cx="7333073" cy="1015663"/>
          </a:xfrm>
          <a:prstGeom prst="rect">
            <a:avLst/>
          </a:prstGeom>
          <a:noFill/>
          <a:ln w="28575">
            <a:solidFill>
              <a:schemeClr val="tx1"/>
            </a:solidFill>
          </a:ln>
        </p:spPr>
        <p:txBody>
          <a:bodyPr wrap="square" rtlCol="0">
            <a:spAutoFit/>
          </a:bodyPr>
          <a:lstStyle/>
          <a:p>
            <a:r>
              <a:rPr kumimoji="1" lang="ja-JP" altLang="en-US" sz="2000" dirty="0" smtClean="0"/>
              <a:t>６面を６色でぬったさい</a:t>
            </a:r>
            <a:r>
              <a:rPr kumimoji="1" lang="ja-JP" altLang="en-US" sz="2000" dirty="0" smtClean="0"/>
              <a:t>ころを作りました。どのさいころも、同じ展開図で作ったため</a:t>
            </a:r>
            <a:r>
              <a:rPr kumimoji="1" lang="ja-JP" altLang="en-US" sz="2000" dirty="0" smtClean="0"/>
              <a:t>、色の位置は</a:t>
            </a:r>
            <a:r>
              <a:rPr kumimoji="1" lang="ja-JP" altLang="en-US" sz="2000" dirty="0" smtClean="0"/>
              <a:t>同じです</a:t>
            </a:r>
            <a:r>
              <a:rPr kumimoji="1" lang="ja-JP" altLang="en-US" sz="2000" dirty="0" smtClean="0"/>
              <a:t>。このさいころの展開図は、どれが正しいでしょうか？</a:t>
            </a:r>
            <a:endParaRPr kumimoji="1" lang="ja-JP" altLang="en-US" sz="2000" dirty="0"/>
          </a:p>
        </p:txBody>
      </p:sp>
      <p:sp>
        <p:nvSpPr>
          <p:cNvPr id="165" name="星 5 164"/>
          <p:cNvSpPr/>
          <p:nvPr/>
        </p:nvSpPr>
        <p:spPr>
          <a:xfrm>
            <a:off x="1385314" y="1619450"/>
            <a:ext cx="227334" cy="227334"/>
          </a:xfrm>
          <a:prstGeom prst="star5">
            <a:avLst/>
          </a:prstGeom>
          <a:solidFill>
            <a:srgbClr val="FFFF00"/>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68" name="テキスト ボックス 167"/>
          <p:cNvSpPr txBox="1"/>
          <p:nvPr/>
        </p:nvSpPr>
        <p:spPr>
          <a:xfrm>
            <a:off x="322223" y="1538531"/>
            <a:ext cx="1122242" cy="461665"/>
          </a:xfrm>
          <a:prstGeom prst="rect">
            <a:avLst/>
          </a:prstGeom>
          <a:noFill/>
        </p:spPr>
        <p:txBody>
          <a:bodyPr wrap="square" rtlCol="0">
            <a:spAutoFit/>
          </a:bodyPr>
          <a:lstStyle/>
          <a:p>
            <a:r>
              <a:rPr kumimoji="1" lang="ja-JP" altLang="en-US" sz="2400" dirty="0" smtClean="0"/>
              <a:t>難易度</a:t>
            </a:r>
            <a:endParaRPr kumimoji="1" lang="ja-JP" altLang="en-US" sz="2400" dirty="0"/>
          </a:p>
        </p:txBody>
      </p:sp>
      <p:grpSp>
        <p:nvGrpSpPr>
          <p:cNvPr id="45" name="グループ化 44"/>
          <p:cNvGrpSpPr>
            <a:grpSpLocks noChangeAspect="1"/>
          </p:cNvGrpSpPr>
          <p:nvPr/>
        </p:nvGrpSpPr>
        <p:grpSpPr>
          <a:xfrm>
            <a:off x="338721" y="2245655"/>
            <a:ext cx="1440000" cy="1605648"/>
            <a:chOff x="2836129" y="3103182"/>
            <a:chExt cx="1555792" cy="1734759"/>
          </a:xfrm>
        </p:grpSpPr>
        <p:sp>
          <p:nvSpPr>
            <p:cNvPr id="46" name="平行四辺形 45"/>
            <p:cNvSpPr/>
            <p:nvPr/>
          </p:nvSpPr>
          <p:spPr>
            <a:xfrm rot="16200000">
              <a:off x="2522861" y="3747945"/>
              <a:ext cx="1403264" cy="776728"/>
            </a:xfrm>
            <a:prstGeom prst="parallelogram">
              <a:avLst>
                <a:gd name="adj" fmla="val 49476"/>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47" name="平行四辺形 46"/>
            <p:cNvSpPr/>
            <p:nvPr/>
          </p:nvSpPr>
          <p:spPr>
            <a:xfrm rot="16200000" flipV="1">
              <a:off x="3301489" y="3747509"/>
              <a:ext cx="1403264" cy="777600"/>
            </a:xfrm>
            <a:prstGeom prst="parallelogram">
              <a:avLst>
                <a:gd name="adj" fmla="val 49476"/>
              </a:avLst>
            </a:prstGeom>
            <a:solidFill>
              <a:srgbClr val="66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8" name="平行四辺形 47"/>
            <p:cNvSpPr/>
            <p:nvPr/>
          </p:nvSpPr>
          <p:spPr>
            <a:xfrm rot="9208451" flipV="1">
              <a:off x="2923723" y="3103182"/>
              <a:ext cx="1386000" cy="694800"/>
            </a:xfrm>
            <a:prstGeom prst="parallelogram">
              <a:avLst>
                <a:gd name="adj" fmla="val 75301"/>
              </a:avLst>
            </a:prstGeom>
            <a:solidFill>
              <a:srgbClr val="00B0F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50" name="グループ化 49"/>
          <p:cNvGrpSpPr>
            <a:grpSpLocks noChangeAspect="1"/>
          </p:cNvGrpSpPr>
          <p:nvPr/>
        </p:nvGrpSpPr>
        <p:grpSpPr>
          <a:xfrm>
            <a:off x="2044979" y="2224238"/>
            <a:ext cx="1440000" cy="1614863"/>
            <a:chOff x="2836129" y="3094445"/>
            <a:chExt cx="1554703" cy="1743496"/>
          </a:xfrm>
        </p:grpSpPr>
        <p:sp>
          <p:nvSpPr>
            <p:cNvPr id="51" name="平行四辺形 50"/>
            <p:cNvSpPr/>
            <p:nvPr/>
          </p:nvSpPr>
          <p:spPr>
            <a:xfrm rot="16200000">
              <a:off x="2522861" y="3747945"/>
              <a:ext cx="1403264" cy="776728"/>
            </a:xfrm>
            <a:prstGeom prst="parallelogram">
              <a:avLst>
                <a:gd name="adj" fmla="val 49476"/>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52" name="平行四辺形 51"/>
            <p:cNvSpPr/>
            <p:nvPr/>
          </p:nvSpPr>
          <p:spPr>
            <a:xfrm rot="16200000" flipV="1">
              <a:off x="3300400" y="3747509"/>
              <a:ext cx="1403264" cy="777600"/>
            </a:xfrm>
            <a:prstGeom prst="parallelogram">
              <a:avLst>
                <a:gd name="adj" fmla="val 49476"/>
              </a:avLst>
            </a:prstGeom>
            <a:solidFill>
              <a:srgbClr val="92D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3" name="平行四辺形 52"/>
            <p:cNvSpPr/>
            <p:nvPr/>
          </p:nvSpPr>
          <p:spPr>
            <a:xfrm rot="9208451" flipV="1">
              <a:off x="2925782" y="3094445"/>
              <a:ext cx="1386000" cy="694800"/>
            </a:xfrm>
            <a:prstGeom prst="parallelogram">
              <a:avLst>
                <a:gd name="adj" fmla="val 75301"/>
              </a:avLst>
            </a:prstGeom>
            <a:solidFill>
              <a:srgbClr val="FF99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55" name="グループ化 54"/>
          <p:cNvGrpSpPr>
            <a:grpSpLocks noChangeAspect="1"/>
          </p:cNvGrpSpPr>
          <p:nvPr/>
        </p:nvGrpSpPr>
        <p:grpSpPr>
          <a:xfrm>
            <a:off x="3751237" y="2226398"/>
            <a:ext cx="1440000" cy="1631959"/>
            <a:chOff x="2836129" y="3088004"/>
            <a:chExt cx="1544101" cy="1749937"/>
          </a:xfrm>
        </p:grpSpPr>
        <p:sp>
          <p:nvSpPr>
            <p:cNvPr id="56" name="平行四辺形 55"/>
            <p:cNvSpPr/>
            <p:nvPr/>
          </p:nvSpPr>
          <p:spPr>
            <a:xfrm rot="16200000">
              <a:off x="2522861" y="3747945"/>
              <a:ext cx="1403264" cy="776728"/>
            </a:xfrm>
            <a:prstGeom prst="parallelogram">
              <a:avLst>
                <a:gd name="adj" fmla="val 49476"/>
              </a:avLst>
            </a:prstGeom>
            <a:solidFill>
              <a:srgbClr val="00B0F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57" name="平行四辺形 56"/>
            <p:cNvSpPr/>
            <p:nvPr/>
          </p:nvSpPr>
          <p:spPr>
            <a:xfrm rot="16200000" flipV="1">
              <a:off x="3289798" y="3745012"/>
              <a:ext cx="1403264" cy="777600"/>
            </a:xfrm>
            <a:prstGeom prst="parallelogram">
              <a:avLst>
                <a:gd name="adj" fmla="val 49476"/>
              </a:avLst>
            </a:prstGeom>
            <a:solidFill>
              <a:srgbClr val="92D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8" name="平行四辺形 57"/>
            <p:cNvSpPr/>
            <p:nvPr/>
          </p:nvSpPr>
          <p:spPr>
            <a:xfrm rot="9208451" flipV="1">
              <a:off x="2923346" y="3088004"/>
              <a:ext cx="1386000" cy="694800"/>
            </a:xfrm>
            <a:prstGeom prst="parallelogram">
              <a:avLst>
                <a:gd name="adj" fmla="val 75301"/>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60" name="グループ化 59"/>
          <p:cNvGrpSpPr>
            <a:grpSpLocks noChangeAspect="1"/>
          </p:cNvGrpSpPr>
          <p:nvPr/>
        </p:nvGrpSpPr>
        <p:grpSpPr>
          <a:xfrm>
            <a:off x="5457495" y="2229382"/>
            <a:ext cx="1440000" cy="1607559"/>
            <a:chOff x="2836129" y="3098560"/>
            <a:chExt cx="1558082" cy="1739381"/>
          </a:xfrm>
        </p:grpSpPr>
        <p:sp>
          <p:nvSpPr>
            <p:cNvPr id="61" name="平行四辺形 60"/>
            <p:cNvSpPr/>
            <p:nvPr/>
          </p:nvSpPr>
          <p:spPr>
            <a:xfrm rot="16200000">
              <a:off x="2522861" y="3747945"/>
              <a:ext cx="1403264" cy="776728"/>
            </a:xfrm>
            <a:prstGeom prst="parallelogram">
              <a:avLst>
                <a:gd name="adj" fmla="val 49476"/>
              </a:avLst>
            </a:prstGeom>
            <a:solidFill>
              <a:srgbClr val="66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62" name="平行四辺形 61"/>
            <p:cNvSpPr/>
            <p:nvPr/>
          </p:nvSpPr>
          <p:spPr>
            <a:xfrm rot="16200000" flipV="1">
              <a:off x="3303779" y="3747509"/>
              <a:ext cx="1403264" cy="777600"/>
            </a:xfrm>
            <a:prstGeom prst="parallelogram">
              <a:avLst>
                <a:gd name="adj" fmla="val 49476"/>
              </a:avLst>
            </a:prstGeom>
            <a:solidFill>
              <a:srgbClr val="92D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63" name="平行四辺形 62"/>
            <p:cNvSpPr/>
            <p:nvPr/>
          </p:nvSpPr>
          <p:spPr>
            <a:xfrm rot="9208451" flipV="1">
              <a:off x="2923011" y="3098560"/>
              <a:ext cx="1386000" cy="694800"/>
            </a:xfrm>
            <a:prstGeom prst="parallelogram">
              <a:avLst>
                <a:gd name="adj" fmla="val 75301"/>
              </a:avLst>
            </a:prstGeom>
            <a:solidFill>
              <a:srgbClr val="00B0F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65" name="グループ化 64"/>
          <p:cNvGrpSpPr>
            <a:grpSpLocks noChangeAspect="1"/>
          </p:cNvGrpSpPr>
          <p:nvPr/>
        </p:nvGrpSpPr>
        <p:grpSpPr>
          <a:xfrm>
            <a:off x="7163753" y="2211478"/>
            <a:ext cx="1440000" cy="1630606"/>
            <a:chOff x="2836129" y="3088004"/>
            <a:chExt cx="1545382" cy="1749937"/>
          </a:xfrm>
        </p:grpSpPr>
        <p:sp>
          <p:nvSpPr>
            <p:cNvPr id="66" name="平行四辺形 65"/>
            <p:cNvSpPr/>
            <p:nvPr/>
          </p:nvSpPr>
          <p:spPr>
            <a:xfrm rot="16200000">
              <a:off x="2522861" y="3747945"/>
              <a:ext cx="1403264" cy="776728"/>
            </a:xfrm>
            <a:prstGeom prst="parallelogram">
              <a:avLst>
                <a:gd name="adj" fmla="val 49476"/>
              </a:avLst>
            </a:prstGeom>
            <a:solidFill>
              <a:srgbClr val="92D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67" name="平行四辺形 66"/>
            <p:cNvSpPr/>
            <p:nvPr/>
          </p:nvSpPr>
          <p:spPr>
            <a:xfrm rot="16200000" flipV="1">
              <a:off x="3291079" y="3747509"/>
              <a:ext cx="1403264" cy="777600"/>
            </a:xfrm>
            <a:prstGeom prst="parallelogram">
              <a:avLst>
                <a:gd name="adj" fmla="val 49476"/>
              </a:avLst>
            </a:prstGeom>
            <a:solidFill>
              <a:srgbClr val="66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68" name="平行四辺形 67"/>
            <p:cNvSpPr/>
            <p:nvPr/>
          </p:nvSpPr>
          <p:spPr>
            <a:xfrm rot="9208451" flipV="1">
              <a:off x="2912936" y="3088004"/>
              <a:ext cx="1386000" cy="694800"/>
            </a:xfrm>
            <a:prstGeom prst="parallelogram">
              <a:avLst>
                <a:gd name="adj" fmla="val 75301"/>
              </a:avLst>
            </a:prstGeom>
            <a:solidFill>
              <a:srgbClr val="FF99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95" name="グループ化 94"/>
          <p:cNvGrpSpPr/>
          <p:nvPr/>
        </p:nvGrpSpPr>
        <p:grpSpPr>
          <a:xfrm>
            <a:off x="453040" y="4653135"/>
            <a:ext cx="2514338" cy="1887114"/>
            <a:chOff x="898219" y="1883060"/>
            <a:chExt cx="5755848" cy="4320000"/>
          </a:xfrm>
        </p:grpSpPr>
        <p:sp>
          <p:nvSpPr>
            <p:cNvPr id="102" name="正方形/長方形 101"/>
            <p:cNvSpPr/>
            <p:nvPr/>
          </p:nvSpPr>
          <p:spPr>
            <a:xfrm>
              <a:off x="3775451" y="3323060"/>
              <a:ext cx="1440000" cy="1440000"/>
            </a:xfrm>
            <a:prstGeom prst="rect">
              <a:avLst/>
            </a:prstGeom>
            <a:solidFill>
              <a:srgbClr val="66FFFF"/>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03" name="正方形/長方形 102"/>
            <p:cNvSpPr/>
            <p:nvPr/>
          </p:nvSpPr>
          <p:spPr>
            <a:xfrm>
              <a:off x="898219" y="3323060"/>
              <a:ext cx="1440000" cy="1440000"/>
            </a:xfrm>
            <a:prstGeom prst="rect">
              <a:avLst/>
            </a:prstGeom>
            <a:solidFill>
              <a:srgbClr val="FFC000"/>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04" name="正方形/長方形 103"/>
            <p:cNvSpPr/>
            <p:nvPr/>
          </p:nvSpPr>
          <p:spPr>
            <a:xfrm>
              <a:off x="2335451" y="1883060"/>
              <a:ext cx="1440000" cy="1440000"/>
            </a:xfrm>
            <a:prstGeom prst="rect">
              <a:avLst/>
            </a:prstGeom>
            <a:solidFill>
              <a:srgbClr val="FFFF00"/>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05" name="正方形/長方形 104"/>
            <p:cNvSpPr/>
            <p:nvPr/>
          </p:nvSpPr>
          <p:spPr>
            <a:xfrm>
              <a:off x="2335451" y="4763060"/>
              <a:ext cx="1440000" cy="1440000"/>
            </a:xfrm>
            <a:prstGeom prst="rect">
              <a:avLst/>
            </a:prstGeom>
            <a:solidFill>
              <a:srgbClr val="92D050"/>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06" name="正方形/長方形 105"/>
            <p:cNvSpPr/>
            <p:nvPr/>
          </p:nvSpPr>
          <p:spPr>
            <a:xfrm>
              <a:off x="5214067" y="3323060"/>
              <a:ext cx="1440000" cy="1440000"/>
            </a:xfrm>
            <a:prstGeom prst="rect">
              <a:avLst/>
            </a:prstGeom>
            <a:solidFill>
              <a:srgbClr val="00B0F0"/>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cxnSp>
          <p:nvCxnSpPr>
            <p:cNvPr id="107" name="直線コネクタ 106" hidden="1"/>
            <p:cNvCxnSpPr/>
            <p:nvPr/>
          </p:nvCxnSpPr>
          <p:spPr>
            <a:xfrm>
              <a:off x="5214067" y="3323060"/>
              <a:ext cx="0" cy="14400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08" name="正方形/長方形 107"/>
            <p:cNvSpPr/>
            <p:nvPr/>
          </p:nvSpPr>
          <p:spPr>
            <a:xfrm>
              <a:off x="2337123" y="3324196"/>
              <a:ext cx="1440000" cy="1440000"/>
            </a:xfrm>
            <a:prstGeom prst="rect">
              <a:avLst/>
            </a:prstGeom>
            <a:noFill/>
            <a:ln>
              <a:solidFill>
                <a:schemeClr val="bg1"/>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09" name="正方形/長方形 108"/>
            <p:cNvSpPr/>
            <p:nvPr/>
          </p:nvSpPr>
          <p:spPr>
            <a:xfrm>
              <a:off x="2336835" y="3323060"/>
              <a:ext cx="1440000" cy="1440000"/>
            </a:xfrm>
            <a:prstGeom prst="rect">
              <a:avLst/>
            </a:prstGeom>
            <a:solidFill>
              <a:srgbClr val="FF99FF"/>
            </a:solidFill>
            <a:ln w="25400">
              <a:solidFill>
                <a:schemeClr val="tx1"/>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cxnSp>
          <p:nvCxnSpPr>
            <p:cNvPr id="110" name="直線コネクタ 109" hidden="1"/>
            <p:cNvCxnSpPr/>
            <p:nvPr/>
          </p:nvCxnSpPr>
          <p:spPr>
            <a:xfrm>
              <a:off x="5206819" y="3323060"/>
              <a:ext cx="0" cy="144000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grpSp>
        <p:nvGrpSpPr>
          <p:cNvPr id="111" name="グループ化 110"/>
          <p:cNvGrpSpPr/>
          <p:nvPr/>
        </p:nvGrpSpPr>
        <p:grpSpPr>
          <a:xfrm>
            <a:off x="3302088" y="4653135"/>
            <a:ext cx="2514338" cy="1887114"/>
            <a:chOff x="898219" y="1883060"/>
            <a:chExt cx="5755848" cy="4320000"/>
          </a:xfrm>
        </p:grpSpPr>
        <p:sp>
          <p:nvSpPr>
            <p:cNvPr id="112" name="正方形/長方形 111"/>
            <p:cNvSpPr/>
            <p:nvPr/>
          </p:nvSpPr>
          <p:spPr>
            <a:xfrm>
              <a:off x="3775451" y="3323060"/>
              <a:ext cx="1440000" cy="1440000"/>
            </a:xfrm>
            <a:prstGeom prst="rect">
              <a:avLst/>
            </a:prstGeom>
            <a:solidFill>
              <a:srgbClr val="66FFFF"/>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13" name="正方形/長方形 112"/>
            <p:cNvSpPr/>
            <p:nvPr/>
          </p:nvSpPr>
          <p:spPr>
            <a:xfrm>
              <a:off x="898219" y="3323060"/>
              <a:ext cx="1440000" cy="1440000"/>
            </a:xfrm>
            <a:prstGeom prst="rect">
              <a:avLst/>
            </a:prstGeom>
            <a:solidFill>
              <a:srgbClr val="FFC000"/>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14" name="正方形/長方形 113"/>
            <p:cNvSpPr/>
            <p:nvPr/>
          </p:nvSpPr>
          <p:spPr>
            <a:xfrm>
              <a:off x="2335451" y="1883060"/>
              <a:ext cx="1440000" cy="1440000"/>
            </a:xfrm>
            <a:prstGeom prst="rect">
              <a:avLst/>
            </a:prstGeom>
            <a:solidFill>
              <a:srgbClr val="FF99FF"/>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15" name="正方形/長方形 114"/>
            <p:cNvSpPr/>
            <p:nvPr/>
          </p:nvSpPr>
          <p:spPr>
            <a:xfrm>
              <a:off x="2335451" y="4763060"/>
              <a:ext cx="1440000" cy="1440000"/>
            </a:xfrm>
            <a:prstGeom prst="rect">
              <a:avLst/>
            </a:prstGeom>
            <a:solidFill>
              <a:srgbClr val="92D050"/>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16" name="正方形/長方形 115"/>
            <p:cNvSpPr/>
            <p:nvPr/>
          </p:nvSpPr>
          <p:spPr>
            <a:xfrm>
              <a:off x="5214067" y="3323060"/>
              <a:ext cx="1440000" cy="1440000"/>
            </a:xfrm>
            <a:prstGeom prst="rect">
              <a:avLst/>
            </a:prstGeom>
            <a:solidFill>
              <a:srgbClr val="FFFF00"/>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cxnSp>
          <p:nvCxnSpPr>
            <p:cNvPr id="117" name="直線コネクタ 116" hidden="1"/>
            <p:cNvCxnSpPr/>
            <p:nvPr/>
          </p:nvCxnSpPr>
          <p:spPr>
            <a:xfrm>
              <a:off x="5214067" y="3323060"/>
              <a:ext cx="0" cy="14400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18" name="正方形/長方形 117"/>
            <p:cNvSpPr/>
            <p:nvPr/>
          </p:nvSpPr>
          <p:spPr>
            <a:xfrm>
              <a:off x="2337123" y="3324196"/>
              <a:ext cx="1440000" cy="1440000"/>
            </a:xfrm>
            <a:prstGeom prst="rect">
              <a:avLst/>
            </a:prstGeom>
            <a:noFill/>
            <a:ln>
              <a:solidFill>
                <a:schemeClr val="bg1"/>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19" name="正方形/長方形 118"/>
            <p:cNvSpPr/>
            <p:nvPr/>
          </p:nvSpPr>
          <p:spPr>
            <a:xfrm>
              <a:off x="2336835" y="3323060"/>
              <a:ext cx="1440000" cy="1440000"/>
            </a:xfrm>
            <a:prstGeom prst="rect">
              <a:avLst/>
            </a:prstGeom>
            <a:solidFill>
              <a:srgbClr val="00B0F0"/>
            </a:solidFill>
            <a:ln w="25400">
              <a:solidFill>
                <a:schemeClr val="tx1"/>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cxnSp>
          <p:nvCxnSpPr>
            <p:cNvPr id="120" name="直線コネクタ 119" hidden="1"/>
            <p:cNvCxnSpPr/>
            <p:nvPr/>
          </p:nvCxnSpPr>
          <p:spPr>
            <a:xfrm>
              <a:off x="5206819" y="3323060"/>
              <a:ext cx="0" cy="144000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grpSp>
        <p:nvGrpSpPr>
          <p:cNvPr id="121" name="グループ化 120"/>
          <p:cNvGrpSpPr/>
          <p:nvPr/>
        </p:nvGrpSpPr>
        <p:grpSpPr>
          <a:xfrm>
            <a:off x="6149927" y="4652685"/>
            <a:ext cx="2514338" cy="1887114"/>
            <a:chOff x="898219" y="1883060"/>
            <a:chExt cx="5755848" cy="4320000"/>
          </a:xfrm>
        </p:grpSpPr>
        <p:sp>
          <p:nvSpPr>
            <p:cNvPr id="122" name="正方形/長方形 121"/>
            <p:cNvSpPr/>
            <p:nvPr/>
          </p:nvSpPr>
          <p:spPr>
            <a:xfrm>
              <a:off x="3775451" y="3323060"/>
              <a:ext cx="1440000" cy="1440000"/>
            </a:xfrm>
            <a:prstGeom prst="rect">
              <a:avLst/>
            </a:prstGeom>
            <a:solidFill>
              <a:srgbClr val="FF99FF"/>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23" name="正方形/長方形 122"/>
            <p:cNvSpPr/>
            <p:nvPr/>
          </p:nvSpPr>
          <p:spPr>
            <a:xfrm>
              <a:off x="898219" y="3323060"/>
              <a:ext cx="1440000" cy="1440000"/>
            </a:xfrm>
            <a:prstGeom prst="rect">
              <a:avLst/>
            </a:prstGeom>
            <a:solidFill>
              <a:srgbClr val="FFC000"/>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24" name="正方形/長方形 123"/>
            <p:cNvSpPr/>
            <p:nvPr/>
          </p:nvSpPr>
          <p:spPr>
            <a:xfrm>
              <a:off x="2335451" y="1883060"/>
              <a:ext cx="1440000" cy="1440000"/>
            </a:xfrm>
            <a:prstGeom prst="rect">
              <a:avLst/>
            </a:prstGeom>
            <a:solidFill>
              <a:srgbClr val="FFFF00"/>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25" name="正方形/長方形 124"/>
            <p:cNvSpPr/>
            <p:nvPr/>
          </p:nvSpPr>
          <p:spPr>
            <a:xfrm>
              <a:off x="2335451" y="4763060"/>
              <a:ext cx="1440000" cy="1440000"/>
            </a:xfrm>
            <a:prstGeom prst="rect">
              <a:avLst/>
            </a:prstGeom>
            <a:solidFill>
              <a:srgbClr val="92D050"/>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26" name="正方形/長方形 125"/>
            <p:cNvSpPr/>
            <p:nvPr/>
          </p:nvSpPr>
          <p:spPr>
            <a:xfrm>
              <a:off x="5214067" y="3323060"/>
              <a:ext cx="1440000" cy="1440000"/>
            </a:xfrm>
            <a:prstGeom prst="rect">
              <a:avLst/>
            </a:prstGeom>
            <a:solidFill>
              <a:srgbClr val="66FFFF"/>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cxnSp>
          <p:nvCxnSpPr>
            <p:cNvPr id="127" name="直線コネクタ 126" hidden="1"/>
            <p:cNvCxnSpPr/>
            <p:nvPr/>
          </p:nvCxnSpPr>
          <p:spPr>
            <a:xfrm>
              <a:off x="5214067" y="3323060"/>
              <a:ext cx="0" cy="14400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28" name="正方形/長方形 127"/>
            <p:cNvSpPr/>
            <p:nvPr/>
          </p:nvSpPr>
          <p:spPr>
            <a:xfrm>
              <a:off x="2337123" y="3324196"/>
              <a:ext cx="1440000" cy="1440000"/>
            </a:xfrm>
            <a:prstGeom prst="rect">
              <a:avLst/>
            </a:prstGeom>
            <a:noFill/>
            <a:ln>
              <a:solidFill>
                <a:schemeClr val="bg1"/>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29" name="正方形/長方形 128"/>
            <p:cNvSpPr/>
            <p:nvPr/>
          </p:nvSpPr>
          <p:spPr>
            <a:xfrm>
              <a:off x="2336835" y="3323060"/>
              <a:ext cx="1440000" cy="1440000"/>
            </a:xfrm>
            <a:prstGeom prst="rect">
              <a:avLst/>
            </a:prstGeom>
            <a:solidFill>
              <a:srgbClr val="00B0F0"/>
            </a:solidFill>
            <a:ln w="25400">
              <a:solidFill>
                <a:schemeClr val="tx1"/>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cxnSp>
          <p:nvCxnSpPr>
            <p:cNvPr id="130" name="直線コネクタ 129" hidden="1"/>
            <p:cNvCxnSpPr/>
            <p:nvPr/>
          </p:nvCxnSpPr>
          <p:spPr>
            <a:xfrm>
              <a:off x="5206819" y="3323060"/>
              <a:ext cx="0" cy="144000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sp>
        <p:nvSpPr>
          <p:cNvPr id="149" name="円/楕円 148"/>
          <p:cNvSpPr/>
          <p:nvPr/>
        </p:nvSpPr>
        <p:spPr>
          <a:xfrm>
            <a:off x="654538" y="4876692"/>
            <a:ext cx="1440000" cy="1440000"/>
          </a:xfrm>
          <a:prstGeom prst="ellipse">
            <a:avLst/>
          </a:prstGeom>
          <a:noFill/>
          <a:ln w="1016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2400" dirty="0" smtClean="0">
              <a:solidFill>
                <a:sysClr val="windowText" lastClr="000000"/>
              </a:solidFill>
            </a:endParaRPr>
          </a:p>
        </p:txBody>
      </p:sp>
      <p:sp>
        <p:nvSpPr>
          <p:cNvPr id="155" name="テキスト ボックス 154"/>
          <p:cNvSpPr txBox="1"/>
          <p:nvPr/>
        </p:nvSpPr>
        <p:spPr>
          <a:xfrm>
            <a:off x="432754" y="4658999"/>
            <a:ext cx="376409" cy="400110"/>
          </a:xfrm>
          <a:prstGeom prst="rect">
            <a:avLst/>
          </a:prstGeom>
          <a:noFill/>
        </p:spPr>
        <p:txBody>
          <a:bodyPr wrap="square" rtlCol="0">
            <a:spAutoFit/>
          </a:bodyPr>
          <a:lstStyle/>
          <a:p>
            <a:r>
              <a:rPr kumimoji="1" lang="ja-JP" altLang="en-US" sz="2000" dirty="0" smtClean="0"/>
              <a:t>①</a:t>
            </a:r>
            <a:endParaRPr kumimoji="1" lang="ja-JP" altLang="en-US" sz="2000" dirty="0"/>
          </a:p>
        </p:txBody>
      </p:sp>
      <p:sp>
        <p:nvSpPr>
          <p:cNvPr id="166" name="テキスト ボックス 165"/>
          <p:cNvSpPr txBox="1"/>
          <p:nvPr/>
        </p:nvSpPr>
        <p:spPr>
          <a:xfrm>
            <a:off x="3261048" y="4664508"/>
            <a:ext cx="376409" cy="400110"/>
          </a:xfrm>
          <a:prstGeom prst="rect">
            <a:avLst/>
          </a:prstGeom>
          <a:noFill/>
        </p:spPr>
        <p:txBody>
          <a:bodyPr wrap="square" rtlCol="0">
            <a:spAutoFit/>
          </a:bodyPr>
          <a:lstStyle/>
          <a:p>
            <a:r>
              <a:rPr kumimoji="1" lang="ja-JP" altLang="en-US" sz="2000" dirty="0" smtClean="0"/>
              <a:t>②</a:t>
            </a:r>
            <a:endParaRPr kumimoji="1" lang="ja-JP" altLang="en-US" sz="2000" dirty="0"/>
          </a:p>
        </p:txBody>
      </p:sp>
      <p:sp>
        <p:nvSpPr>
          <p:cNvPr id="167" name="テキスト ボックス 166"/>
          <p:cNvSpPr txBox="1"/>
          <p:nvPr/>
        </p:nvSpPr>
        <p:spPr>
          <a:xfrm>
            <a:off x="6141486" y="4664508"/>
            <a:ext cx="376409" cy="400110"/>
          </a:xfrm>
          <a:prstGeom prst="rect">
            <a:avLst/>
          </a:prstGeom>
          <a:noFill/>
        </p:spPr>
        <p:txBody>
          <a:bodyPr wrap="square" rtlCol="0">
            <a:spAutoFit/>
          </a:bodyPr>
          <a:lstStyle/>
          <a:p>
            <a:r>
              <a:rPr kumimoji="1" lang="ja-JP" altLang="en-US" sz="2000" dirty="0" smtClean="0"/>
              <a:t>③</a:t>
            </a:r>
            <a:endParaRPr kumimoji="1" lang="ja-JP" altLang="en-US" sz="2000" dirty="0"/>
          </a:p>
        </p:txBody>
      </p:sp>
      <p:sp>
        <p:nvSpPr>
          <p:cNvPr id="169" name="星 5 168"/>
          <p:cNvSpPr/>
          <p:nvPr/>
        </p:nvSpPr>
        <p:spPr>
          <a:xfrm>
            <a:off x="1665055" y="1614822"/>
            <a:ext cx="227334" cy="227334"/>
          </a:xfrm>
          <a:prstGeom prst="star5">
            <a:avLst/>
          </a:prstGeom>
          <a:solidFill>
            <a:srgbClr val="FFFF00"/>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Tree>
    <p:custDataLst>
      <p:tags r:id="rId1"/>
    </p:custDataLst>
    <p:extLst>
      <p:ext uri="{BB962C8B-B14F-4D97-AF65-F5344CB8AC3E}">
        <p14:creationId xmlns:p14="http://schemas.microsoft.com/office/powerpoint/2010/main" val="19640695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mediacall" presetSubtype="0" fill="hold" nodeType="withEffect">
                                  <p:stCondLst>
                                    <p:cond delay="0"/>
                                  </p:stCondLst>
                                  <p:childTnLst>
                                    <p:cmd type="call" cmd="togglePause">
                                      <p:cBhvr>
                                        <p:cTn id="6" dur="1" fill="hold"/>
                                        <p:tgtEl>
                                          <p:spTgt spid="77"/>
                                        </p:tgtEl>
                                      </p:cBhvr>
                                    </p:cmd>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149"/>
                                        </p:tgtEl>
                                        <p:attrNameLst>
                                          <p:attrName>style.visibility</p:attrName>
                                        </p:attrNameLst>
                                      </p:cBhvr>
                                      <p:to>
                                        <p:strVal val="visible"/>
                                      </p:to>
                                    </p:set>
                                    <p:animEffect transition="in" filter="fade">
                                      <p:cBhvr>
                                        <p:cTn id="11" dur="500"/>
                                        <p:tgtEl>
                                          <p:spTgt spid="149"/>
                                        </p:tgtEl>
                                      </p:cBhvr>
                                    </p:animEffect>
                                  </p:childTnLst>
                                  <p:subTnLst>
                                    <p:audio>
                                      <p:cMediaNode>
                                        <p:cTn display="0" masterRel="sameClick">
                                          <p:stCondLst>
                                            <p:cond evt="begin" delay="0">
                                              <p:tn val="9"/>
                                            </p:cond>
                                          </p:stCondLst>
                                          <p:endCondLst>
                                            <p:cond evt="onStopAudio" delay="0">
                                              <p:tgtEl>
                                                <p:sldTgt/>
                                              </p:tgtEl>
                                            </p:cond>
                                          </p:endCondLst>
                                        </p:cTn>
                                        <p:tgtEl>
                                          <p:sndTgt r:embed="rId6" name="クイズ正解.wav"/>
                                        </p:tgtEl>
                                      </p:cMediaNode>
                                    </p:audio>
                                  </p:subTnLst>
                                </p:cTn>
                              </p:par>
                            </p:childTnLst>
                          </p:cTn>
                        </p:par>
                      </p:childTnLst>
                    </p:cTn>
                  </p:par>
                </p:childTnLst>
              </p:cTn>
              <p:prevCondLst>
                <p:cond evt="onPrev" delay="0">
                  <p:tgtEl>
                    <p:sldTgt/>
                  </p:tgtEl>
                </p:cond>
              </p:prevCondLst>
              <p:nextCondLst>
                <p:cond evt="onNext" delay="0">
                  <p:tgtEl>
                    <p:sldTgt/>
                  </p:tgtEl>
                </p:cond>
              </p:nextCondLst>
            </p:seq>
            <p:video>
              <p:cMediaNode vol="80000" showWhenStopped="0">
                <p:cTn id="12" fill="hold" display="0">
                  <p:stCondLst>
                    <p:cond delay="indefinite"/>
                  </p:stCondLst>
                </p:cTn>
                <p:tgtEl>
                  <p:spTgt spid="77"/>
                </p:tgtEl>
              </p:cMediaNode>
            </p:video>
          </p:childTnLst>
        </p:cTn>
      </p:par>
    </p:tnLst>
    <p:bldLst>
      <p:bldP spid="14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 name="30秒タイマー">
            <a:hlinkClick r:id="" action="ppaction://media"/>
          </p:cNvPr>
          <p:cNvPicPr>
            <a:picLocks noChangeAspect="1"/>
          </p:cNvPicPr>
          <p:nvPr>
            <a:videoFile r:link="rId3"/>
            <p:extLst>
              <p:ext uri="{DAA4B4D4-6D71-4841-9C94-3DE7FCFB9230}">
                <p14:media xmlns:p14="http://schemas.microsoft.com/office/powerpoint/2010/main" r:embed="rId2"/>
              </p:ext>
            </p:extLst>
          </p:nvPr>
        </p:nvPicPr>
        <p:blipFill>
          <a:blip r:embed="rId7"/>
          <a:stretch>
            <a:fillRect/>
          </a:stretch>
        </p:blipFill>
        <p:spPr>
          <a:xfrm>
            <a:off x="255011" y="776471"/>
            <a:ext cx="1260000" cy="945000"/>
          </a:xfrm>
          <a:prstGeom prst="rect">
            <a:avLst/>
          </a:prstGeom>
        </p:spPr>
      </p:pic>
      <p:sp>
        <p:nvSpPr>
          <p:cNvPr id="13" name="額縁 12"/>
          <p:cNvSpPr/>
          <p:nvPr/>
        </p:nvSpPr>
        <p:spPr>
          <a:xfrm>
            <a:off x="253344" y="227788"/>
            <a:ext cx="1152128" cy="648072"/>
          </a:xfrm>
          <a:prstGeom prst="bevel">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smtClean="0">
                <a:solidFill>
                  <a:schemeClr val="tx1"/>
                </a:solidFill>
              </a:rPr>
              <a:t>Ｑ２</a:t>
            </a:r>
            <a:endParaRPr kumimoji="1" lang="ja-JP" altLang="en-US" sz="3200" dirty="0">
              <a:solidFill>
                <a:schemeClr val="tx1"/>
              </a:solidFill>
            </a:endParaRPr>
          </a:p>
        </p:txBody>
      </p:sp>
      <p:grpSp>
        <p:nvGrpSpPr>
          <p:cNvPr id="38" name="グループ化 37"/>
          <p:cNvGrpSpPr/>
          <p:nvPr/>
        </p:nvGrpSpPr>
        <p:grpSpPr>
          <a:xfrm>
            <a:off x="1457503" y="1718919"/>
            <a:ext cx="1555792" cy="1734759"/>
            <a:chOff x="2836129" y="3103182"/>
            <a:chExt cx="1555792" cy="1734759"/>
          </a:xfrm>
        </p:grpSpPr>
        <p:sp>
          <p:nvSpPr>
            <p:cNvPr id="35" name="平行四辺形 34"/>
            <p:cNvSpPr/>
            <p:nvPr/>
          </p:nvSpPr>
          <p:spPr>
            <a:xfrm rot="16200000">
              <a:off x="2522861" y="3747945"/>
              <a:ext cx="1403264" cy="776728"/>
            </a:xfrm>
            <a:prstGeom prst="parallelogram">
              <a:avLst>
                <a:gd name="adj" fmla="val 49476"/>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31" name="平行四辺形 130"/>
            <p:cNvSpPr/>
            <p:nvPr/>
          </p:nvSpPr>
          <p:spPr>
            <a:xfrm rot="16200000" flipV="1">
              <a:off x="3301489" y="3747509"/>
              <a:ext cx="1403264" cy="777600"/>
            </a:xfrm>
            <a:prstGeom prst="parallelogram">
              <a:avLst>
                <a:gd name="adj" fmla="val 49476"/>
              </a:avLst>
            </a:prstGeom>
            <a:solidFill>
              <a:srgbClr val="FF99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32" name="平行四辺形 131"/>
            <p:cNvSpPr/>
            <p:nvPr/>
          </p:nvSpPr>
          <p:spPr>
            <a:xfrm rot="9208451" flipV="1">
              <a:off x="2923723" y="3103182"/>
              <a:ext cx="1386000" cy="694800"/>
            </a:xfrm>
            <a:prstGeom prst="parallelogram">
              <a:avLst>
                <a:gd name="adj" fmla="val 75301"/>
              </a:avLst>
            </a:prstGeom>
            <a:solidFill>
              <a:srgbClr val="00B0F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37" name="グループ化 136"/>
          <p:cNvGrpSpPr/>
          <p:nvPr/>
        </p:nvGrpSpPr>
        <p:grpSpPr>
          <a:xfrm>
            <a:off x="3387198" y="1684677"/>
            <a:ext cx="1544101" cy="1749937"/>
            <a:chOff x="2836129" y="3088004"/>
            <a:chExt cx="1544101" cy="1749937"/>
          </a:xfrm>
        </p:grpSpPr>
        <p:sp>
          <p:nvSpPr>
            <p:cNvPr id="138" name="平行四辺形 137"/>
            <p:cNvSpPr/>
            <p:nvPr/>
          </p:nvSpPr>
          <p:spPr>
            <a:xfrm rot="16200000">
              <a:off x="2522861" y="3747945"/>
              <a:ext cx="1403264" cy="776728"/>
            </a:xfrm>
            <a:prstGeom prst="parallelogram">
              <a:avLst>
                <a:gd name="adj" fmla="val 49476"/>
              </a:avLst>
            </a:prstGeom>
            <a:solidFill>
              <a:srgbClr val="92D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39" name="平行四辺形 138"/>
            <p:cNvSpPr/>
            <p:nvPr/>
          </p:nvSpPr>
          <p:spPr>
            <a:xfrm rot="16200000" flipV="1">
              <a:off x="3289798" y="3745012"/>
              <a:ext cx="1403264" cy="777600"/>
            </a:xfrm>
            <a:prstGeom prst="parallelogram">
              <a:avLst>
                <a:gd name="adj" fmla="val 49476"/>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40" name="平行四辺形 139"/>
            <p:cNvSpPr/>
            <p:nvPr/>
          </p:nvSpPr>
          <p:spPr>
            <a:xfrm rot="9208451" flipV="1">
              <a:off x="2923346" y="3088004"/>
              <a:ext cx="1386000" cy="694800"/>
            </a:xfrm>
            <a:prstGeom prst="parallelogram">
              <a:avLst>
                <a:gd name="adj" fmla="val 75301"/>
              </a:avLst>
            </a:prstGeom>
            <a:solidFill>
              <a:srgbClr val="00B0F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41" name="グループ化 140"/>
          <p:cNvGrpSpPr/>
          <p:nvPr/>
        </p:nvGrpSpPr>
        <p:grpSpPr>
          <a:xfrm>
            <a:off x="5305202" y="1707076"/>
            <a:ext cx="1558082" cy="1739381"/>
            <a:chOff x="2836129" y="3098560"/>
            <a:chExt cx="1558082" cy="1739381"/>
          </a:xfrm>
        </p:grpSpPr>
        <p:sp>
          <p:nvSpPr>
            <p:cNvPr id="142" name="平行四辺形 141"/>
            <p:cNvSpPr/>
            <p:nvPr/>
          </p:nvSpPr>
          <p:spPr>
            <a:xfrm rot="16200000">
              <a:off x="2522861" y="3747945"/>
              <a:ext cx="1403264" cy="776728"/>
            </a:xfrm>
            <a:prstGeom prst="parallelogram">
              <a:avLst>
                <a:gd name="adj" fmla="val 49476"/>
              </a:avLst>
            </a:prstGeom>
            <a:solidFill>
              <a:srgbClr val="66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43" name="平行四辺形 142"/>
            <p:cNvSpPr/>
            <p:nvPr/>
          </p:nvSpPr>
          <p:spPr>
            <a:xfrm rot="16200000" flipV="1">
              <a:off x="3303779" y="3747509"/>
              <a:ext cx="1403264" cy="777600"/>
            </a:xfrm>
            <a:prstGeom prst="parallelogram">
              <a:avLst>
                <a:gd name="adj" fmla="val 49476"/>
              </a:avLst>
            </a:prstGeom>
            <a:solidFill>
              <a:srgbClr val="92D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44" name="平行四辺形 143"/>
            <p:cNvSpPr/>
            <p:nvPr/>
          </p:nvSpPr>
          <p:spPr>
            <a:xfrm rot="9208451" flipV="1">
              <a:off x="2923011" y="3098560"/>
              <a:ext cx="1386000" cy="694800"/>
            </a:xfrm>
            <a:prstGeom prst="parallelogram">
              <a:avLst>
                <a:gd name="adj" fmla="val 75301"/>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sp>
        <p:nvSpPr>
          <p:cNvPr id="41" name="テキスト ボックス 40"/>
          <p:cNvSpPr txBox="1"/>
          <p:nvPr/>
        </p:nvSpPr>
        <p:spPr>
          <a:xfrm>
            <a:off x="1505446" y="4509120"/>
            <a:ext cx="952352" cy="1132637"/>
          </a:xfrm>
          <a:prstGeom prst="rect">
            <a:avLst/>
          </a:prstGeom>
          <a:noFill/>
        </p:spPr>
        <p:txBody>
          <a:bodyPr wrap="square" rtlCol="0">
            <a:spAutoFit/>
          </a:bodyPr>
          <a:lstStyle/>
          <a:p>
            <a:endParaRPr kumimoji="1" lang="ja-JP" altLang="en-US" dirty="0"/>
          </a:p>
        </p:txBody>
      </p:sp>
      <p:sp>
        <p:nvSpPr>
          <p:cNvPr id="52" name="星 5 51"/>
          <p:cNvSpPr/>
          <p:nvPr/>
        </p:nvSpPr>
        <p:spPr>
          <a:xfrm>
            <a:off x="539552" y="2195007"/>
            <a:ext cx="227334" cy="227334"/>
          </a:xfrm>
          <a:prstGeom prst="star5">
            <a:avLst/>
          </a:prstGeom>
          <a:solidFill>
            <a:srgbClr val="FFFF00"/>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53" name="テキスト ボックス 52"/>
          <p:cNvSpPr txBox="1"/>
          <p:nvPr/>
        </p:nvSpPr>
        <p:spPr>
          <a:xfrm>
            <a:off x="295594" y="1725428"/>
            <a:ext cx="1122242" cy="461665"/>
          </a:xfrm>
          <a:prstGeom prst="rect">
            <a:avLst/>
          </a:prstGeom>
          <a:noFill/>
        </p:spPr>
        <p:txBody>
          <a:bodyPr wrap="square" rtlCol="0">
            <a:spAutoFit/>
          </a:bodyPr>
          <a:lstStyle/>
          <a:p>
            <a:r>
              <a:rPr kumimoji="1" lang="ja-JP" altLang="en-US" sz="2400" dirty="0" smtClean="0"/>
              <a:t>難易度</a:t>
            </a:r>
            <a:endParaRPr kumimoji="1" lang="ja-JP" altLang="en-US" sz="2400" dirty="0"/>
          </a:p>
        </p:txBody>
      </p:sp>
      <p:sp>
        <p:nvSpPr>
          <p:cNvPr id="54" name="星 5 53"/>
          <p:cNvSpPr/>
          <p:nvPr/>
        </p:nvSpPr>
        <p:spPr>
          <a:xfrm>
            <a:off x="853977" y="2186892"/>
            <a:ext cx="227334" cy="227334"/>
          </a:xfrm>
          <a:prstGeom prst="star5">
            <a:avLst/>
          </a:prstGeom>
          <a:solidFill>
            <a:srgbClr val="FFFF00"/>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39" name="テキスト ボックス 38"/>
          <p:cNvSpPr txBox="1"/>
          <p:nvPr/>
        </p:nvSpPr>
        <p:spPr>
          <a:xfrm>
            <a:off x="1474850" y="324490"/>
            <a:ext cx="7333073" cy="1015663"/>
          </a:xfrm>
          <a:prstGeom prst="rect">
            <a:avLst/>
          </a:prstGeom>
          <a:noFill/>
          <a:ln w="28575">
            <a:solidFill>
              <a:schemeClr val="tx1"/>
            </a:solidFill>
          </a:ln>
        </p:spPr>
        <p:txBody>
          <a:bodyPr wrap="square" rtlCol="0">
            <a:spAutoFit/>
          </a:bodyPr>
          <a:lstStyle/>
          <a:p>
            <a:r>
              <a:rPr kumimoji="1" lang="ja-JP" altLang="en-US" sz="2000" dirty="0" smtClean="0"/>
              <a:t>６面を６色でぬったさい</a:t>
            </a:r>
            <a:r>
              <a:rPr kumimoji="1" lang="ja-JP" altLang="en-US" sz="2000" dirty="0" smtClean="0"/>
              <a:t>ころを作りました。どのさいころも、同じ展開図で作ったため</a:t>
            </a:r>
            <a:r>
              <a:rPr kumimoji="1" lang="ja-JP" altLang="en-US" sz="2000" dirty="0" smtClean="0"/>
              <a:t>、色の位置は</a:t>
            </a:r>
            <a:r>
              <a:rPr kumimoji="1" lang="ja-JP" altLang="en-US" sz="2000" dirty="0" smtClean="0"/>
              <a:t>同じです</a:t>
            </a:r>
            <a:r>
              <a:rPr kumimoji="1" lang="ja-JP" altLang="en-US" sz="2000" dirty="0" smtClean="0"/>
              <a:t>。このさいころの展開図は、どれが正しいでしょうか？</a:t>
            </a:r>
            <a:endParaRPr kumimoji="1" lang="ja-JP" altLang="en-US" sz="2000" dirty="0"/>
          </a:p>
        </p:txBody>
      </p:sp>
      <p:grpSp>
        <p:nvGrpSpPr>
          <p:cNvPr id="42" name="グループ化 41"/>
          <p:cNvGrpSpPr>
            <a:grpSpLocks noChangeAspect="1"/>
          </p:cNvGrpSpPr>
          <p:nvPr/>
        </p:nvGrpSpPr>
        <p:grpSpPr>
          <a:xfrm>
            <a:off x="408744" y="4509120"/>
            <a:ext cx="2520000" cy="1891365"/>
            <a:chOff x="898219" y="1883060"/>
            <a:chExt cx="5755848" cy="4320000"/>
          </a:xfrm>
        </p:grpSpPr>
        <p:sp>
          <p:nvSpPr>
            <p:cNvPr id="60" name="正方形/長方形 59"/>
            <p:cNvSpPr/>
            <p:nvPr/>
          </p:nvSpPr>
          <p:spPr>
            <a:xfrm>
              <a:off x="3775451" y="3323060"/>
              <a:ext cx="1440000" cy="1440000"/>
            </a:xfrm>
            <a:prstGeom prst="rect">
              <a:avLst/>
            </a:prstGeom>
            <a:solidFill>
              <a:srgbClr val="FF99FF"/>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61" name="正方形/長方形 60"/>
            <p:cNvSpPr/>
            <p:nvPr/>
          </p:nvSpPr>
          <p:spPr>
            <a:xfrm>
              <a:off x="898219" y="3323060"/>
              <a:ext cx="1440000" cy="1440000"/>
            </a:xfrm>
            <a:prstGeom prst="rect">
              <a:avLst/>
            </a:prstGeom>
            <a:solidFill>
              <a:srgbClr val="FFC000"/>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62" name="正方形/長方形 61"/>
            <p:cNvSpPr/>
            <p:nvPr/>
          </p:nvSpPr>
          <p:spPr>
            <a:xfrm>
              <a:off x="2335451" y="1883060"/>
              <a:ext cx="1440000" cy="1440000"/>
            </a:xfrm>
            <a:prstGeom prst="rect">
              <a:avLst/>
            </a:prstGeom>
            <a:solidFill>
              <a:srgbClr val="00B0F0"/>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63" name="正方形/長方形 62"/>
            <p:cNvSpPr/>
            <p:nvPr/>
          </p:nvSpPr>
          <p:spPr>
            <a:xfrm>
              <a:off x="2335451" y="4763060"/>
              <a:ext cx="1440000" cy="1440000"/>
            </a:xfrm>
            <a:prstGeom prst="rect">
              <a:avLst/>
            </a:prstGeom>
            <a:solidFill>
              <a:srgbClr val="92D050"/>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64" name="正方形/長方形 63"/>
            <p:cNvSpPr/>
            <p:nvPr/>
          </p:nvSpPr>
          <p:spPr>
            <a:xfrm>
              <a:off x="5214067" y="3323060"/>
              <a:ext cx="1440000" cy="1440000"/>
            </a:xfrm>
            <a:prstGeom prst="rect">
              <a:avLst/>
            </a:prstGeom>
            <a:solidFill>
              <a:srgbClr val="66FFFF"/>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cxnSp>
          <p:nvCxnSpPr>
            <p:cNvPr id="65" name="直線コネクタ 64" hidden="1"/>
            <p:cNvCxnSpPr/>
            <p:nvPr/>
          </p:nvCxnSpPr>
          <p:spPr>
            <a:xfrm>
              <a:off x="5214067" y="3323060"/>
              <a:ext cx="0" cy="14400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66" name="正方形/長方形 65"/>
            <p:cNvSpPr/>
            <p:nvPr/>
          </p:nvSpPr>
          <p:spPr>
            <a:xfrm>
              <a:off x="2337123" y="3324196"/>
              <a:ext cx="1440000" cy="1440000"/>
            </a:xfrm>
            <a:prstGeom prst="rect">
              <a:avLst/>
            </a:prstGeom>
            <a:noFill/>
            <a:ln>
              <a:solidFill>
                <a:schemeClr val="bg1"/>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67" name="正方形/長方形 66"/>
            <p:cNvSpPr/>
            <p:nvPr/>
          </p:nvSpPr>
          <p:spPr>
            <a:xfrm>
              <a:off x="2336835" y="3323060"/>
              <a:ext cx="1440000" cy="1440000"/>
            </a:xfrm>
            <a:prstGeom prst="rect">
              <a:avLst/>
            </a:prstGeom>
            <a:solidFill>
              <a:srgbClr val="FFFF00"/>
            </a:solidFill>
            <a:ln w="25400">
              <a:solidFill>
                <a:schemeClr val="tx1"/>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cxnSp>
          <p:nvCxnSpPr>
            <p:cNvPr id="68" name="直線コネクタ 67" hidden="1"/>
            <p:cNvCxnSpPr/>
            <p:nvPr/>
          </p:nvCxnSpPr>
          <p:spPr>
            <a:xfrm>
              <a:off x="5206819" y="3323060"/>
              <a:ext cx="0" cy="144000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grpSp>
        <p:nvGrpSpPr>
          <p:cNvPr id="69" name="グループ化 68"/>
          <p:cNvGrpSpPr/>
          <p:nvPr/>
        </p:nvGrpSpPr>
        <p:grpSpPr>
          <a:xfrm>
            <a:off x="7237186" y="1726140"/>
            <a:ext cx="1558082" cy="1739381"/>
            <a:chOff x="2836129" y="3098560"/>
            <a:chExt cx="1558082" cy="1739381"/>
          </a:xfrm>
        </p:grpSpPr>
        <p:sp>
          <p:nvSpPr>
            <p:cNvPr id="70" name="平行四辺形 69"/>
            <p:cNvSpPr/>
            <p:nvPr/>
          </p:nvSpPr>
          <p:spPr>
            <a:xfrm rot="16200000">
              <a:off x="2522861" y="3747945"/>
              <a:ext cx="1403264" cy="776728"/>
            </a:xfrm>
            <a:prstGeom prst="parallelogram">
              <a:avLst>
                <a:gd name="adj" fmla="val 49476"/>
              </a:avLst>
            </a:prstGeom>
            <a:solidFill>
              <a:srgbClr val="FF99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71" name="平行四辺形 70"/>
            <p:cNvSpPr/>
            <p:nvPr/>
          </p:nvSpPr>
          <p:spPr>
            <a:xfrm rot="16200000" flipV="1">
              <a:off x="3303779" y="3747509"/>
              <a:ext cx="1403264" cy="777600"/>
            </a:xfrm>
            <a:prstGeom prst="parallelogram">
              <a:avLst>
                <a:gd name="adj" fmla="val 49476"/>
              </a:avLst>
            </a:prstGeom>
            <a:solidFill>
              <a:srgbClr val="66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72" name="平行四辺形 71"/>
            <p:cNvSpPr/>
            <p:nvPr/>
          </p:nvSpPr>
          <p:spPr>
            <a:xfrm rot="9208451" flipV="1">
              <a:off x="2923011" y="3098560"/>
              <a:ext cx="1386000" cy="694800"/>
            </a:xfrm>
            <a:prstGeom prst="parallelogram">
              <a:avLst>
                <a:gd name="adj" fmla="val 75301"/>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73" name="グループ化 72"/>
          <p:cNvGrpSpPr>
            <a:grpSpLocks noChangeAspect="1"/>
          </p:cNvGrpSpPr>
          <p:nvPr/>
        </p:nvGrpSpPr>
        <p:grpSpPr>
          <a:xfrm>
            <a:off x="6257498" y="4509120"/>
            <a:ext cx="2520000" cy="1891365"/>
            <a:chOff x="898219" y="1883060"/>
            <a:chExt cx="5755848" cy="4320000"/>
          </a:xfrm>
        </p:grpSpPr>
        <p:sp>
          <p:nvSpPr>
            <p:cNvPr id="74" name="正方形/長方形 73"/>
            <p:cNvSpPr/>
            <p:nvPr/>
          </p:nvSpPr>
          <p:spPr>
            <a:xfrm>
              <a:off x="3775451" y="3323060"/>
              <a:ext cx="1440000" cy="1440000"/>
            </a:xfrm>
            <a:prstGeom prst="rect">
              <a:avLst/>
            </a:prstGeom>
            <a:solidFill>
              <a:srgbClr val="FF99FF"/>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75" name="正方形/長方形 74"/>
            <p:cNvSpPr/>
            <p:nvPr/>
          </p:nvSpPr>
          <p:spPr>
            <a:xfrm>
              <a:off x="898219" y="3323060"/>
              <a:ext cx="1440000" cy="1440000"/>
            </a:xfrm>
            <a:prstGeom prst="rect">
              <a:avLst/>
            </a:prstGeom>
            <a:solidFill>
              <a:srgbClr val="92D050"/>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76" name="正方形/長方形 75"/>
            <p:cNvSpPr/>
            <p:nvPr/>
          </p:nvSpPr>
          <p:spPr>
            <a:xfrm>
              <a:off x="2335451" y="1883060"/>
              <a:ext cx="1440000" cy="1440000"/>
            </a:xfrm>
            <a:prstGeom prst="rect">
              <a:avLst/>
            </a:prstGeom>
            <a:solidFill>
              <a:srgbClr val="00B0F0"/>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78" name="正方形/長方形 77"/>
            <p:cNvSpPr/>
            <p:nvPr/>
          </p:nvSpPr>
          <p:spPr>
            <a:xfrm>
              <a:off x="2335451" y="4763060"/>
              <a:ext cx="1440000" cy="1440000"/>
            </a:xfrm>
            <a:prstGeom prst="rect">
              <a:avLst/>
            </a:prstGeom>
            <a:solidFill>
              <a:srgbClr val="FFC000"/>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79" name="正方形/長方形 78"/>
            <p:cNvSpPr/>
            <p:nvPr/>
          </p:nvSpPr>
          <p:spPr>
            <a:xfrm>
              <a:off x="5214067" y="3323060"/>
              <a:ext cx="1440000" cy="1440000"/>
            </a:xfrm>
            <a:prstGeom prst="rect">
              <a:avLst/>
            </a:prstGeom>
            <a:solidFill>
              <a:srgbClr val="66FFFF"/>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cxnSp>
          <p:nvCxnSpPr>
            <p:cNvPr id="80" name="直線コネクタ 79" hidden="1"/>
            <p:cNvCxnSpPr/>
            <p:nvPr/>
          </p:nvCxnSpPr>
          <p:spPr>
            <a:xfrm>
              <a:off x="5214067" y="3323060"/>
              <a:ext cx="0" cy="14400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81" name="正方形/長方形 80"/>
            <p:cNvSpPr/>
            <p:nvPr/>
          </p:nvSpPr>
          <p:spPr>
            <a:xfrm>
              <a:off x="2337123" y="3324196"/>
              <a:ext cx="1440000" cy="1440000"/>
            </a:xfrm>
            <a:prstGeom prst="rect">
              <a:avLst/>
            </a:prstGeom>
            <a:noFill/>
            <a:ln>
              <a:solidFill>
                <a:schemeClr val="bg1"/>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82" name="正方形/長方形 81"/>
            <p:cNvSpPr/>
            <p:nvPr/>
          </p:nvSpPr>
          <p:spPr>
            <a:xfrm>
              <a:off x="2336835" y="3323060"/>
              <a:ext cx="1440000" cy="1440000"/>
            </a:xfrm>
            <a:prstGeom prst="rect">
              <a:avLst/>
            </a:prstGeom>
            <a:solidFill>
              <a:srgbClr val="FFFF00"/>
            </a:solidFill>
            <a:ln w="25400">
              <a:solidFill>
                <a:schemeClr val="tx1"/>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cxnSp>
          <p:nvCxnSpPr>
            <p:cNvPr id="83" name="直線コネクタ 82" hidden="1"/>
            <p:cNvCxnSpPr/>
            <p:nvPr/>
          </p:nvCxnSpPr>
          <p:spPr>
            <a:xfrm>
              <a:off x="5206819" y="3323060"/>
              <a:ext cx="0" cy="144000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grpSp>
        <p:nvGrpSpPr>
          <p:cNvPr id="84" name="グループ化 83"/>
          <p:cNvGrpSpPr>
            <a:grpSpLocks noChangeAspect="1"/>
          </p:cNvGrpSpPr>
          <p:nvPr/>
        </p:nvGrpSpPr>
        <p:grpSpPr>
          <a:xfrm>
            <a:off x="3333121" y="4509120"/>
            <a:ext cx="2520000" cy="1891365"/>
            <a:chOff x="898219" y="1883060"/>
            <a:chExt cx="5755848" cy="4320000"/>
          </a:xfrm>
        </p:grpSpPr>
        <p:sp>
          <p:nvSpPr>
            <p:cNvPr id="85" name="正方形/長方形 84"/>
            <p:cNvSpPr/>
            <p:nvPr/>
          </p:nvSpPr>
          <p:spPr>
            <a:xfrm>
              <a:off x="3775451" y="3323060"/>
              <a:ext cx="1440000" cy="1440000"/>
            </a:xfrm>
            <a:prstGeom prst="rect">
              <a:avLst/>
            </a:prstGeom>
            <a:solidFill>
              <a:srgbClr val="FF99FF"/>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86" name="正方形/長方形 85"/>
            <p:cNvSpPr/>
            <p:nvPr/>
          </p:nvSpPr>
          <p:spPr>
            <a:xfrm>
              <a:off x="898219" y="3323060"/>
              <a:ext cx="1440000" cy="1440000"/>
            </a:xfrm>
            <a:prstGeom prst="rect">
              <a:avLst/>
            </a:prstGeom>
            <a:solidFill>
              <a:srgbClr val="92D050"/>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87" name="正方形/長方形 86"/>
            <p:cNvSpPr/>
            <p:nvPr/>
          </p:nvSpPr>
          <p:spPr>
            <a:xfrm>
              <a:off x="2335451" y="1883060"/>
              <a:ext cx="1440000" cy="1440000"/>
            </a:xfrm>
            <a:prstGeom prst="rect">
              <a:avLst/>
            </a:prstGeom>
            <a:solidFill>
              <a:srgbClr val="00B0F0"/>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88" name="正方形/長方形 87"/>
            <p:cNvSpPr/>
            <p:nvPr/>
          </p:nvSpPr>
          <p:spPr>
            <a:xfrm>
              <a:off x="2335451" y="4763060"/>
              <a:ext cx="1440000" cy="1440000"/>
            </a:xfrm>
            <a:prstGeom prst="rect">
              <a:avLst/>
            </a:prstGeom>
            <a:solidFill>
              <a:srgbClr val="66FFFF"/>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89" name="正方形/長方形 88"/>
            <p:cNvSpPr/>
            <p:nvPr/>
          </p:nvSpPr>
          <p:spPr>
            <a:xfrm>
              <a:off x="5214067" y="3323060"/>
              <a:ext cx="1440000" cy="1440000"/>
            </a:xfrm>
            <a:prstGeom prst="rect">
              <a:avLst/>
            </a:prstGeom>
            <a:solidFill>
              <a:srgbClr val="FFC000"/>
            </a:solidFill>
            <a:ln>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cxnSp>
          <p:nvCxnSpPr>
            <p:cNvPr id="90" name="直線コネクタ 89" hidden="1"/>
            <p:cNvCxnSpPr/>
            <p:nvPr/>
          </p:nvCxnSpPr>
          <p:spPr>
            <a:xfrm>
              <a:off x="5214067" y="3323060"/>
              <a:ext cx="0" cy="14400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91" name="正方形/長方形 90"/>
            <p:cNvSpPr/>
            <p:nvPr/>
          </p:nvSpPr>
          <p:spPr>
            <a:xfrm>
              <a:off x="2337123" y="3324196"/>
              <a:ext cx="1440000" cy="1440000"/>
            </a:xfrm>
            <a:prstGeom prst="rect">
              <a:avLst/>
            </a:prstGeom>
            <a:noFill/>
            <a:ln>
              <a:solidFill>
                <a:schemeClr val="bg1"/>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92" name="正方形/長方形 91"/>
            <p:cNvSpPr/>
            <p:nvPr/>
          </p:nvSpPr>
          <p:spPr>
            <a:xfrm>
              <a:off x="2336835" y="3323060"/>
              <a:ext cx="1440000" cy="1440000"/>
            </a:xfrm>
            <a:prstGeom prst="rect">
              <a:avLst/>
            </a:prstGeom>
            <a:solidFill>
              <a:srgbClr val="FFFF00"/>
            </a:solidFill>
            <a:ln w="25400">
              <a:solidFill>
                <a:schemeClr val="tx1"/>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cxnSp>
          <p:nvCxnSpPr>
            <p:cNvPr id="93" name="直線コネクタ 92" hidden="1"/>
            <p:cNvCxnSpPr/>
            <p:nvPr/>
          </p:nvCxnSpPr>
          <p:spPr>
            <a:xfrm>
              <a:off x="5206819" y="3323060"/>
              <a:ext cx="0" cy="144000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sp>
        <p:nvSpPr>
          <p:cNvPr id="94" name="テキスト ボックス 93"/>
          <p:cNvSpPr txBox="1"/>
          <p:nvPr/>
        </p:nvSpPr>
        <p:spPr>
          <a:xfrm>
            <a:off x="432754" y="4658999"/>
            <a:ext cx="376409" cy="400110"/>
          </a:xfrm>
          <a:prstGeom prst="rect">
            <a:avLst/>
          </a:prstGeom>
          <a:noFill/>
        </p:spPr>
        <p:txBody>
          <a:bodyPr wrap="square" rtlCol="0">
            <a:spAutoFit/>
          </a:bodyPr>
          <a:lstStyle/>
          <a:p>
            <a:r>
              <a:rPr kumimoji="1" lang="ja-JP" altLang="en-US" sz="2000" dirty="0" smtClean="0"/>
              <a:t>①</a:t>
            </a:r>
            <a:endParaRPr kumimoji="1" lang="ja-JP" altLang="en-US" sz="2000" dirty="0"/>
          </a:p>
        </p:txBody>
      </p:sp>
      <p:sp>
        <p:nvSpPr>
          <p:cNvPr id="95" name="テキスト ボックス 94"/>
          <p:cNvSpPr txBox="1"/>
          <p:nvPr/>
        </p:nvSpPr>
        <p:spPr>
          <a:xfrm>
            <a:off x="3261048" y="4664508"/>
            <a:ext cx="376409" cy="400110"/>
          </a:xfrm>
          <a:prstGeom prst="rect">
            <a:avLst/>
          </a:prstGeom>
          <a:noFill/>
        </p:spPr>
        <p:txBody>
          <a:bodyPr wrap="square" rtlCol="0">
            <a:spAutoFit/>
          </a:bodyPr>
          <a:lstStyle/>
          <a:p>
            <a:r>
              <a:rPr kumimoji="1" lang="ja-JP" altLang="en-US" sz="2000" dirty="0" smtClean="0"/>
              <a:t>②</a:t>
            </a:r>
            <a:endParaRPr kumimoji="1" lang="ja-JP" altLang="en-US" sz="2000" dirty="0"/>
          </a:p>
        </p:txBody>
      </p:sp>
      <p:sp>
        <p:nvSpPr>
          <p:cNvPr id="96" name="テキスト ボックス 95"/>
          <p:cNvSpPr txBox="1"/>
          <p:nvPr/>
        </p:nvSpPr>
        <p:spPr>
          <a:xfrm>
            <a:off x="6141486" y="4664508"/>
            <a:ext cx="376409" cy="400110"/>
          </a:xfrm>
          <a:prstGeom prst="rect">
            <a:avLst/>
          </a:prstGeom>
          <a:noFill/>
        </p:spPr>
        <p:txBody>
          <a:bodyPr wrap="square" rtlCol="0">
            <a:spAutoFit/>
          </a:bodyPr>
          <a:lstStyle/>
          <a:p>
            <a:r>
              <a:rPr kumimoji="1" lang="ja-JP" altLang="en-US" sz="2000" dirty="0" smtClean="0"/>
              <a:t>③</a:t>
            </a:r>
            <a:endParaRPr kumimoji="1" lang="ja-JP" altLang="en-US" sz="2000" dirty="0"/>
          </a:p>
        </p:txBody>
      </p:sp>
      <p:sp>
        <p:nvSpPr>
          <p:cNvPr id="97" name="円/楕円 96"/>
          <p:cNvSpPr/>
          <p:nvPr/>
        </p:nvSpPr>
        <p:spPr>
          <a:xfrm>
            <a:off x="6474484" y="4734802"/>
            <a:ext cx="1440000" cy="1440000"/>
          </a:xfrm>
          <a:prstGeom prst="ellipse">
            <a:avLst/>
          </a:prstGeom>
          <a:noFill/>
          <a:ln w="1016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2400" dirty="0" smtClean="0">
              <a:solidFill>
                <a:sysClr val="windowText" lastClr="000000"/>
              </a:solidFill>
            </a:endParaRPr>
          </a:p>
        </p:txBody>
      </p:sp>
    </p:spTree>
    <p:custDataLst>
      <p:tags r:id="rId1"/>
    </p:custDataLst>
    <p:extLst>
      <p:ext uri="{BB962C8B-B14F-4D97-AF65-F5344CB8AC3E}">
        <p14:creationId xmlns:p14="http://schemas.microsoft.com/office/powerpoint/2010/main" val="3060684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mediacall" presetSubtype="0" fill="hold" nodeType="withEffect">
                                  <p:stCondLst>
                                    <p:cond delay="0"/>
                                  </p:stCondLst>
                                  <p:childTnLst>
                                    <p:cmd type="call" cmd="togglePause">
                                      <p:cBhvr>
                                        <p:cTn id="6" dur="1" fill="hold"/>
                                        <p:tgtEl>
                                          <p:spTgt spid="77"/>
                                        </p:tgtEl>
                                      </p:cBhvr>
                                    </p:cmd>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97"/>
                                        </p:tgtEl>
                                        <p:attrNameLst>
                                          <p:attrName>style.visibility</p:attrName>
                                        </p:attrNameLst>
                                      </p:cBhvr>
                                      <p:to>
                                        <p:strVal val="visible"/>
                                      </p:to>
                                    </p:set>
                                    <p:animEffect transition="in" filter="fade">
                                      <p:cBhvr>
                                        <p:cTn id="11" dur="500"/>
                                        <p:tgtEl>
                                          <p:spTgt spid="97"/>
                                        </p:tgtEl>
                                      </p:cBhvr>
                                    </p:animEffect>
                                  </p:childTnLst>
                                  <p:subTnLst>
                                    <p:audio>
                                      <p:cMediaNode>
                                        <p:cTn display="0" masterRel="sameClick">
                                          <p:stCondLst>
                                            <p:cond evt="begin" delay="0">
                                              <p:tn val="9"/>
                                            </p:cond>
                                          </p:stCondLst>
                                          <p:endCondLst>
                                            <p:cond evt="onStopAudio" delay="0">
                                              <p:tgtEl>
                                                <p:sldTgt/>
                                              </p:tgtEl>
                                            </p:cond>
                                          </p:endCondLst>
                                        </p:cTn>
                                        <p:tgtEl>
                                          <p:sndTgt r:embed="rId6" name="クイズ正解.wav"/>
                                        </p:tgtEl>
                                      </p:cMediaNode>
                                    </p:audio>
                                  </p:subTnLst>
                                </p:cTn>
                              </p:par>
                            </p:childTnLst>
                          </p:cTn>
                        </p:par>
                      </p:childTnLst>
                    </p:cTn>
                  </p:par>
                </p:childTnLst>
              </p:cTn>
              <p:prevCondLst>
                <p:cond evt="onPrev" delay="0">
                  <p:tgtEl>
                    <p:sldTgt/>
                  </p:tgtEl>
                </p:cond>
              </p:prevCondLst>
              <p:nextCondLst>
                <p:cond evt="onNext" delay="0">
                  <p:tgtEl>
                    <p:sldTgt/>
                  </p:tgtEl>
                </p:cond>
              </p:nextCondLst>
            </p:seq>
            <p:video>
              <p:cMediaNode vol="80000" showWhenStopped="0">
                <p:cTn id="12" fill="hold" display="0">
                  <p:stCondLst>
                    <p:cond delay="indefinite"/>
                  </p:stCondLst>
                </p:cTn>
                <p:tgtEl>
                  <p:spTgt spid="77"/>
                </p:tgtEl>
              </p:cMediaNode>
            </p:video>
          </p:childTnLst>
        </p:cTn>
      </p:par>
    </p:tnLst>
    <p:bldLst>
      <p:bldP spid="9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 name="円/楕円 203"/>
          <p:cNvSpPr/>
          <p:nvPr/>
        </p:nvSpPr>
        <p:spPr>
          <a:xfrm>
            <a:off x="3973429" y="5107584"/>
            <a:ext cx="1440000" cy="1440000"/>
          </a:xfrm>
          <a:prstGeom prst="ellipse">
            <a:avLst/>
          </a:prstGeom>
          <a:noFill/>
          <a:ln w="1016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2400" dirty="0" smtClean="0">
              <a:solidFill>
                <a:sysClr val="windowText" lastClr="000000"/>
              </a:solidFill>
            </a:endParaRPr>
          </a:p>
        </p:txBody>
      </p:sp>
      <p:sp>
        <p:nvSpPr>
          <p:cNvPr id="13" name="額縁 12"/>
          <p:cNvSpPr/>
          <p:nvPr/>
        </p:nvSpPr>
        <p:spPr>
          <a:xfrm>
            <a:off x="253344" y="227788"/>
            <a:ext cx="1152128" cy="648072"/>
          </a:xfrm>
          <a:prstGeom prst="bevel">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smtClean="0">
                <a:solidFill>
                  <a:schemeClr val="tx1"/>
                </a:solidFill>
              </a:rPr>
              <a:t>Ｑ３</a:t>
            </a:r>
            <a:endParaRPr kumimoji="1" lang="ja-JP" altLang="en-US" sz="3200" dirty="0">
              <a:solidFill>
                <a:schemeClr val="tx1"/>
              </a:solidFill>
            </a:endParaRPr>
          </a:p>
        </p:txBody>
      </p:sp>
      <p:pic>
        <p:nvPicPr>
          <p:cNvPr id="77" name="30秒タイマー">
            <a:hlinkClick r:id="" action="ppaction://media"/>
          </p:cNvPr>
          <p:cNvPicPr>
            <a:picLocks noChangeAspect="1"/>
          </p:cNvPicPr>
          <p:nvPr>
            <a:videoFile r:link="rId3"/>
            <p:extLst>
              <p:ext uri="{DAA4B4D4-6D71-4841-9C94-3DE7FCFB9230}">
                <p14:media xmlns:p14="http://schemas.microsoft.com/office/powerpoint/2010/main" r:embed="rId2"/>
              </p:ext>
            </p:extLst>
          </p:nvPr>
        </p:nvPicPr>
        <p:blipFill>
          <a:blip r:embed="rId7"/>
          <a:stretch>
            <a:fillRect/>
          </a:stretch>
        </p:blipFill>
        <p:spPr>
          <a:xfrm>
            <a:off x="253344" y="977820"/>
            <a:ext cx="1260000" cy="945000"/>
          </a:xfrm>
          <a:prstGeom prst="rect">
            <a:avLst/>
          </a:prstGeom>
        </p:spPr>
      </p:pic>
      <p:sp>
        <p:nvSpPr>
          <p:cNvPr id="2" name="テキスト ボックス 1"/>
          <p:cNvSpPr txBox="1"/>
          <p:nvPr/>
        </p:nvSpPr>
        <p:spPr>
          <a:xfrm>
            <a:off x="1474850" y="324490"/>
            <a:ext cx="7333073" cy="1200329"/>
          </a:xfrm>
          <a:prstGeom prst="rect">
            <a:avLst/>
          </a:prstGeom>
          <a:noFill/>
          <a:ln w="28575">
            <a:solidFill>
              <a:schemeClr val="tx1"/>
            </a:solidFill>
          </a:ln>
        </p:spPr>
        <p:txBody>
          <a:bodyPr wrap="square" rtlCol="0">
            <a:spAutoFit/>
          </a:bodyPr>
          <a:lstStyle/>
          <a:p>
            <a:pPr fontAlgn="base"/>
            <a:r>
              <a:rPr lang="ja-JP" altLang="en-US" dirty="0" smtClean="0"/>
              <a:t>図１の</a:t>
            </a:r>
            <a:r>
              <a:rPr lang="ja-JP" altLang="en-US" dirty="0"/>
              <a:t>ような、立方体（サイコロの形）があります。この立方体は、それぞれの面</a:t>
            </a:r>
            <a:r>
              <a:rPr lang="ja-JP" altLang="en-US" dirty="0" smtClean="0"/>
              <a:t>が４つの</a:t>
            </a:r>
            <a:r>
              <a:rPr lang="ja-JP" altLang="en-US" dirty="0"/>
              <a:t>区画にわけられて、色がぬられて</a:t>
            </a:r>
            <a:r>
              <a:rPr lang="ja-JP" altLang="en-US" dirty="0" smtClean="0"/>
              <a:t>います。それぞれ</a:t>
            </a:r>
            <a:r>
              <a:rPr lang="ja-JP" altLang="en-US" dirty="0"/>
              <a:t>の角に集まっている区画には、同じ色がぬられて</a:t>
            </a:r>
            <a:r>
              <a:rPr lang="ja-JP" altLang="en-US" dirty="0" smtClean="0"/>
              <a:t>います。</a:t>
            </a:r>
            <a:endParaRPr lang="ja-JP" altLang="en-US" dirty="0"/>
          </a:p>
          <a:p>
            <a:pPr fontAlgn="base"/>
            <a:r>
              <a:rPr lang="ja-JP" altLang="en-US" dirty="0" smtClean="0"/>
              <a:t>図２は</a:t>
            </a:r>
            <a:r>
              <a:rPr lang="ja-JP" altLang="en-US" dirty="0"/>
              <a:t>、この立方体を辺にそって切り開いた図です</a:t>
            </a:r>
            <a:r>
              <a:rPr lang="ja-JP" altLang="en-US" dirty="0" smtClean="0"/>
              <a:t>。</a:t>
            </a:r>
            <a:endParaRPr lang="ja-JP" altLang="en-US" dirty="0"/>
          </a:p>
        </p:txBody>
      </p:sp>
      <p:grpSp>
        <p:nvGrpSpPr>
          <p:cNvPr id="5" name="グループ化 4"/>
          <p:cNvGrpSpPr>
            <a:grpSpLocks noChangeAspect="1"/>
          </p:cNvGrpSpPr>
          <p:nvPr/>
        </p:nvGrpSpPr>
        <p:grpSpPr>
          <a:xfrm>
            <a:off x="655258" y="2345538"/>
            <a:ext cx="1296000" cy="1474389"/>
            <a:chOff x="1316782" y="2023483"/>
            <a:chExt cx="1814783" cy="2064581"/>
          </a:xfrm>
        </p:grpSpPr>
        <p:grpSp>
          <p:nvGrpSpPr>
            <p:cNvPr id="96" name="グループ化 95"/>
            <p:cNvGrpSpPr/>
            <p:nvPr/>
          </p:nvGrpSpPr>
          <p:grpSpPr>
            <a:xfrm>
              <a:off x="1773984" y="2615645"/>
              <a:ext cx="910677" cy="1023937"/>
              <a:chOff x="2836129" y="3090654"/>
              <a:chExt cx="1554021" cy="1747290"/>
            </a:xfrm>
            <a:solidFill>
              <a:srgbClr val="FFC000"/>
            </a:solidFill>
          </p:grpSpPr>
          <p:sp>
            <p:nvSpPr>
              <p:cNvPr id="97" name="平行四辺形 96"/>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98" name="平行四辺形 97"/>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99" name="平行四辺形 98"/>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00" name="グループ化 99"/>
            <p:cNvGrpSpPr/>
            <p:nvPr/>
          </p:nvGrpSpPr>
          <p:grpSpPr>
            <a:xfrm>
              <a:off x="1773982" y="2023483"/>
              <a:ext cx="910677" cy="1023937"/>
              <a:chOff x="2836129" y="3090654"/>
              <a:chExt cx="1554021" cy="1747290"/>
            </a:xfrm>
            <a:solidFill>
              <a:srgbClr val="00B050"/>
            </a:solidFill>
          </p:grpSpPr>
          <p:sp>
            <p:nvSpPr>
              <p:cNvPr id="101" name="平行四辺形 100"/>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02" name="平行四辺形 101"/>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03" name="平行四辺形 102"/>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04" name="グループ化 103"/>
            <p:cNvGrpSpPr/>
            <p:nvPr/>
          </p:nvGrpSpPr>
          <p:grpSpPr>
            <a:xfrm>
              <a:off x="2220888" y="2835527"/>
              <a:ext cx="910677" cy="1023937"/>
              <a:chOff x="2836129" y="3090654"/>
              <a:chExt cx="1554021" cy="1747290"/>
            </a:xfrm>
            <a:solidFill>
              <a:srgbClr val="92D050"/>
            </a:solidFill>
          </p:grpSpPr>
          <p:sp>
            <p:nvSpPr>
              <p:cNvPr id="105" name="平行四辺形 104"/>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06" name="平行四辺形 105"/>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07" name="平行四辺形 106"/>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08" name="グループ化 107"/>
            <p:cNvGrpSpPr/>
            <p:nvPr/>
          </p:nvGrpSpPr>
          <p:grpSpPr>
            <a:xfrm>
              <a:off x="2220886" y="2243365"/>
              <a:ext cx="910677" cy="1023937"/>
              <a:chOff x="2836129" y="3090654"/>
              <a:chExt cx="1554021" cy="1747290"/>
            </a:xfrm>
            <a:solidFill>
              <a:srgbClr val="FFFF00"/>
            </a:solidFill>
          </p:grpSpPr>
          <p:sp>
            <p:nvSpPr>
              <p:cNvPr id="109" name="平行四辺形 108"/>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10" name="平行四辺形 109"/>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11" name="平行四辺形 110"/>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88" name="グループ化 87"/>
            <p:cNvGrpSpPr/>
            <p:nvPr/>
          </p:nvGrpSpPr>
          <p:grpSpPr>
            <a:xfrm>
              <a:off x="1316784" y="2844245"/>
              <a:ext cx="910677" cy="1023937"/>
              <a:chOff x="2836129" y="3090654"/>
              <a:chExt cx="1554021" cy="1747290"/>
            </a:xfrm>
            <a:solidFill>
              <a:srgbClr val="FFC000"/>
            </a:solidFill>
          </p:grpSpPr>
          <p:sp>
            <p:nvSpPr>
              <p:cNvPr id="89" name="平行四辺形 88"/>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90" name="平行四辺形 89"/>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91" name="平行四辺形 90"/>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92" name="グループ化 91"/>
            <p:cNvGrpSpPr/>
            <p:nvPr/>
          </p:nvGrpSpPr>
          <p:grpSpPr>
            <a:xfrm>
              <a:off x="1316782" y="2252083"/>
              <a:ext cx="910677" cy="1023937"/>
              <a:chOff x="2836129" y="3090654"/>
              <a:chExt cx="1554021" cy="1747290"/>
            </a:xfrm>
            <a:solidFill>
              <a:srgbClr val="66FFFF"/>
            </a:solidFill>
          </p:grpSpPr>
          <p:sp>
            <p:nvSpPr>
              <p:cNvPr id="93" name="平行四辺形 92"/>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94" name="平行四辺形 93"/>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95" name="平行四辺形 94"/>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75" name="グループ化 74"/>
            <p:cNvGrpSpPr/>
            <p:nvPr/>
          </p:nvGrpSpPr>
          <p:grpSpPr>
            <a:xfrm>
              <a:off x="1763688" y="3064127"/>
              <a:ext cx="910677" cy="1023937"/>
              <a:chOff x="2836129" y="3090654"/>
              <a:chExt cx="1554021" cy="1747290"/>
            </a:xfrm>
            <a:solidFill>
              <a:srgbClr val="7030A0"/>
            </a:solidFill>
          </p:grpSpPr>
          <p:sp>
            <p:nvSpPr>
              <p:cNvPr id="76" name="平行四辺形 75"/>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78" name="平行四辺形 77"/>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79" name="平行四辺形 78"/>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84" name="グループ化 83"/>
            <p:cNvGrpSpPr/>
            <p:nvPr/>
          </p:nvGrpSpPr>
          <p:grpSpPr>
            <a:xfrm>
              <a:off x="1763686" y="2471965"/>
              <a:ext cx="910677" cy="1023937"/>
              <a:chOff x="2836129" y="3090654"/>
              <a:chExt cx="1554021" cy="1747290"/>
            </a:xfrm>
          </p:grpSpPr>
          <p:sp>
            <p:nvSpPr>
              <p:cNvPr id="85" name="平行四辺形 84"/>
              <p:cNvSpPr/>
              <p:nvPr/>
            </p:nvSpPr>
            <p:spPr>
              <a:xfrm rot="16200000">
                <a:off x="2522861" y="3747945"/>
                <a:ext cx="1403264" cy="776728"/>
              </a:xfrm>
              <a:prstGeom prst="parallelogram">
                <a:avLst>
                  <a:gd name="adj" fmla="val 49476"/>
                </a:avLst>
              </a:prstGeom>
              <a:solidFill>
                <a:srgbClr val="FF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86" name="平行四辺形 85"/>
              <p:cNvSpPr/>
              <p:nvPr/>
            </p:nvSpPr>
            <p:spPr>
              <a:xfrm rot="16200000" flipV="1">
                <a:off x="3299717" y="3747511"/>
                <a:ext cx="1403266" cy="777600"/>
              </a:xfrm>
              <a:prstGeom prst="parallelogram">
                <a:avLst>
                  <a:gd name="adj" fmla="val 49476"/>
                </a:avLst>
              </a:prstGeom>
              <a:solidFill>
                <a:srgbClr val="FF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87" name="平行四辺形 86"/>
              <p:cNvSpPr/>
              <p:nvPr/>
            </p:nvSpPr>
            <p:spPr>
              <a:xfrm rot="9208451" flipV="1">
                <a:off x="2916692" y="3090654"/>
                <a:ext cx="1388364" cy="688038"/>
              </a:xfrm>
              <a:prstGeom prst="parallelogram">
                <a:avLst>
                  <a:gd name="adj" fmla="val 75301"/>
                </a:avLst>
              </a:prstGeom>
              <a:solidFill>
                <a:srgbClr val="FF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grpSp>
        <p:nvGrpSpPr>
          <p:cNvPr id="6" name="グループ化 5"/>
          <p:cNvGrpSpPr>
            <a:grpSpLocks noChangeAspect="1"/>
          </p:cNvGrpSpPr>
          <p:nvPr/>
        </p:nvGrpSpPr>
        <p:grpSpPr>
          <a:xfrm>
            <a:off x="2421247" y="2387976"/>
            <a:ext cx="1296000" cy="1474393"/>
            <a:chOff x="5877547" y="2023482"/>
            <a:chExt cx="1814783" cy="2064581"/>
          </a:xfrm>
        </p:grpSpPr>
        <p:grpSp>
          <p:nvGrpSpPr>
            <p:cNvPr id="162" name="グループ化 161"/>
            <p:cNvGrpSpPr/>
            <p:nvPr/>
          </p:nvGrpSpPr>
          <p:grpSpPr>
            <a:xfrm>
              <a:off x="6334749" y="2615644"/>
              <a:ext cx="910677" cy="1023937"/>
              <a:chOff x="2836129" y="3090654"/>
              <a:chExt cx="1554021" cy="1747290"/>
            </a:xfrm>
            <a:solidFill>
              <a:srgbClr val="FFC000"/>
            </a:solidFill>
          </p:grpSpPr>
          <p:sp>
            <p:nvSpPr>
              <p:cNvPr id="164" name="平行四辺形 163"/>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65" name="平行四辺形 164"/>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66" name="平行四辺形 165"/>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67" name="グループ化 166"/>
            <p:cNvGrpSpPr/>
            <p:nvPr/>
          </p:nvGrpSpPr>
          <p:grpSpPr>
            <a:xfrm>
              <a:off x="6334747" y="2023482"/>
              <a:ext cx="910677" cy="1023937"/>
              <a:chOff x="2836129" y="3090654"/>
              <a:chExt cx="1554021" cy="1747290"/>
            </a:xfrm>
            <a:solidFill>
              <a:srgbClr val="FF0000"/>
            </a:solidFill>
          </p:grpSpPr>
          <p:sp>
            <p:nvSpPr>
              <p:cNvPr id="168" name="平行四辺形 167"/>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69" name="平行四辺形 168"/>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70" name="平行四辺形 169"/>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71" name="グループ化 170"/>
            <p:cNvGrpSpPr/>
            <p:nvPr/>
          </p:nvGrpSpPr>
          <p:grpSpPr>
            <a:xfrm>
              <a:off x="6781653" y="2835526"/>
              <a:ext cx="910677" cy="1023937"/>
              <a:chOff x="2836129" y="3090654"/>
              <a:chExt cx="1554021" cy="1747290"/>
            </a:xfrm>
            <a:solidFill>
              <a:srgbClr val="00B050"/>
            </a:solidFill>
          </p:grpSpPr>
          <p:sp>
            <p:nvSpPr>
              <p:cNvPr id="172" name="平行四辺形 171"/>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73" name="平行四辺形 172"/>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74" name="平行四辺形 173"/>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75" name="グループ化 174"/>
            <p:cNvGrpSpPr/>
            <p:nvPr/>
          </p:nvGrpSpPr>
          <p:grpSpPr>
            <a:xfrm>
              <a:off x="6781651" y="2243364"/>
              <a:ext cx="910677" cy="1023937"/>
              <a:chOff x="2836129" y="3090654"/>
              <a:chExt cx="1554021" cy="1747290"/>
            </a:xfrm>
            <a:solidFill>
              <a:srgbClr val="FFFF00"/>
            </a:solidFill>
          </p:grpSpPr>
          <p:sp>
            <p:nvSpPr>
              <p:cNvPr id="176" name="平行四辺形 175"/>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77" name="平行四辺形 176"/>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78" name="平行四辺形 177"/>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79" name="グループ化 178"/>
            <p:cNvGrpSpPr/>
            <p:nvPr/>
          </p:nvGrpSpPr>
          <p:grpSpPr>
            <a:xfrm>
              <a:off x="5877549" y="2844244"/>
              <a:ext cx="910677" cy="1023937"/>
              <a:chOff x="2836129" y="3090654"/>
              <a:chExt cx="1554021" cy="1747290"/>
            </a:xfrm>
            <a:solidFill>
              <a:srgbClr val="FFC000"/>
            </a:solidFill>
          </p:grpSpPr>
          <p:sp>
            <p:nvSpPr>
              <p:cNvPr id="180" name="平行四辺形 179"/>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81" name="平行四辺形 180"/>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82" name="平行四辺形 181"/>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83" name="グループ化 182"/>
            <p:cNvGrpSpPr/>
            <p:nvPr/>
          </p:nvGrpSpPr>
          <p:grpSpPr>
            <a:xfrm>
              <a:off x="5877547" y="2252082"/>
              <a:ext cx="910677" cy="1023937"/>
              <a:chOff x="2836129" y="3090654"/>
              <a:chExt cx="1554021" cy="1747290"/>
            </a:xfrm>
            <a:solidFill>
              <a:srgbClr val="7030A0"/>
            </a:solidFill>
          </p:grpSpPr>
          <p:sp>
            <p:nvSpPr>
              <p:cNvPr id="184" name="平行四辺形 183"/>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85" name="平行四辺形 184"/>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86" name="平行四辺形 185"/>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87" name="グループ化 186"/>
            <p:cNvGrpSpPr/>
            <p:nvPr/>
          </p:nvGrpSpPr>
          <p:grpSpPr>
            <a:xfrm>
              <a:off x="6324453" y="3064126"/>
              <a:ext cx="910677" cy="1023937"/>
              <a:chOff x="2836129" y="3090654"/>
              <a:chExt cx="1554021" cy="1747290"/>
            </a:xfrm>
            <a:solidFill>
              <a:srgbClr val="0070C0"/>
            </a:solidFill>
          </p:grpSpPr>
          <p:sp>
            <p:nvSpPr>
              <p:cNvPr id="188" name="平行四辺形 187"/>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89" name="平行四辺形 188"/>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90" name="平行四辺形 189"/>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91" name="グループ化 190"/>
            <p:cNvGrpSpPr/>
            <p:nvPr/>
          </p:nvGrpSpPr>
          <p:grpSpPr>
            <a:xfrm>
              <a:off x="6324451" y="2471964"/>
              <a:ext cx="910677" cy="1023937"/>
              <a:chOff x="2836129" y="3090654"/>
              <a:chExt cx="1554021" cy="1747290"/>
            </a:xfrm>
            <a:solidFill>
              <a:srgbClr val="92D050"/>
            </a:solidFill>
          </p:grpSpPr>
          <p:sp>
            <p:nvSpPr>
              <p:cNvPr id="192" name="平行四辺形 191"/>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93" name="平行四辺形 192"/>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94" name="平行四辺形 193"/>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graphicFrame>
        <p:nvGraphicFramePr>
          <p:cNvPr id="8" name="表 7"/>
          <p:cNvGraphicFramePr>
            <a:graphicFrameLocks noGrp="1"/>
          </p:cNvGraphicFramePr>
          <p:nvPr>
            <p:extLst>
              <p:ext uri="{D42A27DB-BD31-4B8C-83A1-F6EECF244321}">
                <p14:modId xmlns:p14="http://schemas.microsoft.com/office/powerpoint/2010/main" val="2062604919"/>
              </p:ext>
            </p:extLst>
          </p:nvPr>
        </p:nvGraphicFramePr>
        <p:xfrm>
          <a:off x="4454252" y="2765916"/>
          <a:ext cx="4320000" cy="1080000"/>
        </p:xfrm>
        <a:graphic>
          <a:graphicData uri="http://schemas.openxmlformats.org/drawingml/2006/table">
            <a:tbl>
              <a:tblPr firstRow="1" bandRow="1">
                <a:tableStyleId>{5C22544A-7EE6-4342-B048-85BDC9FD1C3A}</a:tableStyleId>
              </a:tblPr>
              <a:tblGrid>
                <a:gridCol w="540000"/>
                <a:gridCol w="540000"/>
                <a:gridCol w="540000"/>
                <a:gridCol w="540000"/>
                <a:gridCol w="540000"/>
                <a:gridCol w="540000"/>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000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3160549655"/>
              </p:ext>
            </p:extLst>
          </p:nvPr>
        </p:nvGraphicFramePr>
        <p:xfrm>
          <a:off x="7694252" y="1694202"/>
          <a:ext cx="1080000" cy="1080000"/>
        </p:xfrm>
        <a:graphic>
          <a:graphicData uri="http://schemas.openxmlformats.org/drawingml/2006/table">
            <a:tbl>
              <a:tblPr firstRow="1" bandRow="1">
                <a:tableStyleId>{5C22544A-7EE6-4342-B048-85BDC9FD1C3A}</a:tableStyleId>
              </a:tblPr>
              <a:tblGrid>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r>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FF"/>
                    </a:solidFill>
                  </a:tcPr>
                </a:tc>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2352153822"/>
              </p:ext>
            </p:extLst>
          </p:nvPr>
        </p:nvGraphicFramePr>
        <p:xfrm>
          <a:off x="5531222" y="3845916"/>
          <a:ext cx="1080000" cy="1080000"/>
        </p:xfrm>
        <a:graphic>
          <a:graphicData uri="http://schemas.openxmlformats.org/drawingml/2006/table">
            <a:tbl>
              <a:tblPr firstRow="1" bandRow="1">
                <a:tableStyleId>{5C22544A-7EE6-4342-B048-85BDC9FD1C3A}</a:tableStyleId>
              </a:tblPr>
              <a:tblGrid>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000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1" name="正方形/長方形 10"/>
          <p:cNvSpPr/>
          <p:nvPr/>
        </p:nvSpPr>
        <p:spPr>
          <a:xfrm>
            <a:off x="1848652" y="1821472"/>
            <a:ext cx="572593" cy="369332"/>
          </a:xfrm>
          <a:prstGeom prst="rect">
            <a:avLst/>
          </a:prstGeom>
        </p:spPr>
        <p:txBody>
          <a:bodyPr wrap="none">
            <a:spAutoFit/>
          </a:bodyPr>
          <a:lstStyle/>
          <a:p>
            <a:r>
              <a:rPr lang="ja-JP" altLang="en-US" dirty="0"/>
              <a:t>図１</a:t>
            </a:r>
          </a:p>
        </p:txBody>
      </p:sp>
      <p:sp>
        <p:nvSpPr>
          <p:cNvPr id="12" name="正方形/長方形 11"/>
          <p:cNvSpPr/>
          <p:nvPr/>
        </p:nvSpPr>
        <p:spPr>
          <a:xfrm>
            <a:off x="5996065" y="1922835"/>
            <a:ext cx="572593" cy="369332"/>
          </a:xfrm>
          <a:prstGeom prst="rect">
            <a:avLst/>
          </a:prstGeom>
        </p:spPr>
        <p:txBody>
          <a:bodyPr wrap="none">
            <a:spAutoFit/>
          </a:bodyPr>
          <a:lstStyle/>
          <a:p>
            <a:r>
              <a:rPr lang="ja-JP" altLang="en-US" dirty="0"/>
              <a:t>図２</a:t>
            </a:r>
          </a:p>
        </p:txBody>
      </p:sp>
      <p:sp>
        <p:nvSpPr>
          <p:cNvPr id="14" name="テキスト ボックス 13"/>
          <p:cNvSpPr txBox="1"/>
          <p:nvPr/>
        </p:nvSpPr>
        <p:spPr>
          <a:xfrm>
            <a:off x="4726927" y="2974111"/>
            <a:ext cx="576065" cy="646331"/>
          </a:xfrm>
          <a:prstGeom prst="rect">
            <a:avLst/>
          </a:prstGeom>
          <a:noFill/>
        </p:spPr>
        <p:txBody>
          <a:bodyPr wrap="square" rtlCol="0">
            <a:spAutoFit/>
          </a:bodyPr>
          <a:lstStyle/>
          <a:p>
            <a:r>
              <a:rPr kumimoji="1" lang="ja-JP" altLang="en-US" sz="3600" dirty="0" smtClean="0"/>
              <a:t>ア</a:t>
            </a:r>
            <a:endParaRPr kumimoji="1" lang="ja-JP" altLang="en-US" sz="3600" dirty="0"/>
          </a:p>
        </p:txBody>
      </p:sp>
      <p:sp>
        <p:nvSpPr>
          <p:cNvPr id="195" name="テキスト ボックス 194"/>
          <p:cNvSpPr txBox="1"/>
          <p:nvPr/>
        </p:nvSpPr>
        <p:spPr>
          <a:xfrm>
            <a:off x="6797461" y="2995524"/>
            <a:ext cx="576065" cy="646331"/>
          </a:xfrm>
          <a:prstGeom prst="rect">
            <a:avLst/>
          </a:prstGeom>
          <a:noFill/>
        </p:spPr>
        <p:txBody>
          <a:bodyPr wrap="square" rtlCol="0">
            <a:spAutoFit/>
          </a:bodyPr>
          <a:lstStyle/>
          <a:p>
            <a:r>
              <a:rPr kumimoji="1" lang="ja-JP" altLang="en-US" sz="3600" dirty="0" smtClean="0"/>
              <a:t>イ</a:t>
            </a:r>
            <a:endParaRPr kumimoji="1" lang="ja-JP" altLang="en-US" sz="3600" dirty="0"/>
          </a:p>
        </p:txBody>
      </p:sp>
      <p:sp>
        <p:nvSpPr>
          <p:cNvPr id="196" name="テキスト ボックス 195"/>
          <p:cNvSpPr txBox="1"/>
          <p:nvPr/>
        </p:nvSpPr>
        <p:spPr>
          <a:xfrm>
            <a:off x="7946219" y="2973186"/>
            <a:ext cx="576065" cy="646331"/>
          </a:xfrm>
          <a:prstGeom prst="rect">
            <a:avLst/>
          </a:prstGeom>
          <a:noFill/>
        </p:spPr>
        <p:txBody>
          <a:bodyPr wrap="square" rtlCol="0">
            <a:spAutoFit/>
          </a:bodyPr>
          <a:lstStyle/>
          <a:p>
            <a:r>
              <a:rPr kumimoji="1" lang="ja-JP" altLang="en-US" sz="3600" dirty="0" smtClean="0"/>
              <a:t>ウ</a:t>
            </a:r>
            <a:endParaRPr kumimoji="1" lang="ja-JP" altLang="en-US" sz="3600" dirty="0"/>
          </a:p>
        </p:txBody>
      </p:sp>
      <p:sp>
        <p:nvSpPr>
          <p:cNvPr id="197" name="テキスト ボックス 196"/>
          <p:cNvSpPr txBox="1"/>
          <p:nvPr/>
        </p:nvSpPr>
        <p:spPr>
          <a:xfrm>
            <a:off x="5783189" y="4062750"/>
            <a:ext cx="576065" cy="646331"/>
          </a:xfrm>
          <a:prstGeom prst="rect">
            <a:avLst/>
          </a:prstGeom>
          <a:noFill/>
        </p:spPr>
        <p:txBody>
          <a:bodyPr wrap="square" rtlCol="0">
            <a:spAutoFit/>
          </a:bodyPr>
          <a:lstStyle/>
          <a:p>
            <a:r>
              <a:rPr kumimoji="1" lang="ja-JP" altLang="en-US" sz="3600" dirty="0" smtClean="0"/>
              <a:t>エ</a:t>
            </a:r>
            <a:endParaRPr kumimoji="1" lang="ja-JP" altLang="en-US" sz="3600" dirty="0"/>
          </a:p>
        </p:txBody>
      </p:sp>
      <p:sp>
        <p:nvSpPr>
          <p:cNvPr id="15" name="テキスト ボックス 14"/>
          <p:cNvSpPr txBox="1"/>
          <p:nvPr/>
        </p:nvSpPr>
        <p:spPr>
          <a:xfrm>
            <a:off x="916317" y="4397946"/>
            <a:ext cx="4071670" cy="369332"/>
          </a:xfrm>
          <a:prstGeom prst="rect">
            <a:avLst/>
          </a:prstGeom>
          <a:noFill/>
          <a:ln w="19050">
            <a:solidFill>
              <a:schemeClr val="tx1"/>
            </a:solidFill>
          </a:ln>
        </p:spPr>
        <p:txBody>
          <a:bodyPr wrap="square" rtlCol="0">
            <a:spAutoFit/>
          </a:bodyPr>
          <a:lstStyle/>
          <a:p>
            <a:r>
              <a:rPr kumimoji="1" lang="ja-JP" altLang="en-US" dirty="0" smtClean="0"/>
              <a:t>アの部分にあてはまる図を選びなさい。</a:t>
            </a:r>
            <a:endParaRPr kumimoji="1" lang="ja-JP" altLang="en-US" dirty="0"/>
          </a:p>
        </p:txBody>
      </p:sp>
      <p:graphicFrame>
        <p:nvGraphicFramePr>
          <p:cNvPr id="198" name="表 197"/>
          <p:cNvGraphicFramePr>
            <a:graphicFrameLocks noGrp="1"/>
          </p:cNvGraphicFramePr>
          <p:nvPr>
            <p:extLst>
              <p:ext uri="{D42A27DB-BD31-4B8C-83A1-F6EECF244321}">
                <p14:modId xmlns:p14="http://schemas.microsoft.com/office/powerpoint/2010/main" val="402100585"/>
              </p:ext>
            </p:extLst>
          </p:nvPr>
        </p:nvGraphicFramePr>
        <p:xfrm>
          <a:off x="689061" y="5277857"/>
          <a:ext cx="1080000" cy="1080000"/>
        </p:xfrm>
        <a:graphic>
          <a:graphicData uri="http://schemas.openxmlformats.org/drawingml/2006/table">
            <a:tbl>
              <a:tblPr firstRow="1" bandRow="1">
                <a:tableStyleId>{5C22544A-7EE6-4342-B048-85BDC9FD1C3A}</a:tableStyleId>
              </a:tblPr>
              <a:tblGrid>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FF"/>
                    </a:solidFill>
                  </a:tcPr>
                </a:tc>
              </a:tr>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r>
            </a:tbl>
          </a:graphicData>
        </a:graphic>
      </p:graphicFrame>
      <p:graphicFrame>
        <p:nvGraphicFramePr>
          <p:cNvPr id="199" name="表 198"/>
          <p:cNvGraphicFramePr>
            <a:graphicFrameLocks noGrp="1"/>
          </p:cNvGraphicFramePr>
          <p:nvPr>
            <p:extLst>
              <p:ext uri="{D42A27DB-BD31-4B8C-83A1-F6EECF244321}">
                <p14:modId xmlns:p14="http://schemas.microsoft.com/office/powerpoint/2010/main" val="1578163427"/>
              </p:ext>
            </p:extLst>
          </p:nvPr>
        </p:nvGraphicFramePr>
        <p:xfrm>
          <a:off x="2421245" y="5274163"/>
          <a:ext cx="1080000" cy="1080000"/>
        </p:xfrm>
        <a:graphic>
          <a:graphicData uri="http://schemas.openxmlformats.org/drawingml/2006/table">
            <a:tbl>
              <a:tblPr firstRow="1" bandRow="1">
                <a:tableStyleId>{5C22544A-7EE6-4342-B048-85BDC9FD1C3A}</a:tableStyleId>
              </a:tblPr>
              <a:tblGrid>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FF"/>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r>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r>
            </a:tbl>
          </a:graphicData>
        </a:graphic>
      </p:graphicFrame>
      <p:graphicFrame>
        <p:nvGraphicFramePr>
          <p:cNvPr id="200" name="表 199"/>
          <p:cNvGraphicFramePr>
            <a:graphicFrameLocks noGrp="1"/>
          </p:cNvGraphicFramePr>
          <p:nvPr>
            <p:extLst>
              <p:ext uri="{D42A27DB-BD31-4B8C-83A1-F6EECF244321}">
                <p14:modId xmlns:p14="http://schemas.microsoft.com/office/powerpoint/2010/main" val="1373931965"/>
              </p:ext>
            </p:extLst>
          </p:nvPr>
        </p:nvGraphicFramePr>
        <p:xfrm>
          <a:off x="4153429" y="5274163"/>
          <a:ext cx="1080000" cy="1080000"/>
        </p:xfrm>
        <a:graphic>
          <a:graphicData uri="http://schemas.openxmlformats.org/drawingml/2006/table">
            <a:tbl>
              <a:tblPr firstRow="1" bandRow="1">
                <a:tableStyleId>{5C22544A-7EE6-4342-B048-85BDC9FD1C3A}</a:tableStyleId>
              </a:tblPr>
              <a:tblGrid>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FF"/>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r>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r>
            </a:tbl>
          </a:graphicData>
        </a:graphic>
      </p:graphicFrame>
      <p:sp>
        <p:nvSpPr>
          <p:cNvPr id="16" name="テキスト ボックス 15"/>
          <p:cNvSpPr txBox="1"/>
          <p:nvPr/>
        </p:nvSpPr>
        <p:spPr>
          <a:xfrm>
            <a:off x="1040856" y="4848615"/>
            <a:ext cx="376409" cy="400110"/>
          </a:xfrm>
          <a:prstGeom prst="rect">
            <a:avLst/>
          </a:prstGeom>
          <a:noFill/>
        </p:spPr>
        <p:txBody>
          <a:bodyPr wrap="square" rtlCol="0">
            <a:spAutoFit/>
          </a:bodyPr>
          <a:lstStyle/>
          <a:p>
            <a:r>
              <a:rPr kumimoji="1" lang="ja-JP" altLang="en-US" sz="2000" dirty="0" smtClean="0"/>
              <a:t>①</a:t>
            </a:r>
            <a:endParaRPr kumimoji="1" lang="ja-JP" altLang="en-US" sz="2000" dirty="0"/>
          </a:p>
        </p:txBody>
      </p:sp>
      <p:sp>
        <p:nvSpPr>
          <p:cNvPr id="201" name="テキスト ボックス 200"/>
          <p:cNvSpPr txBox="1"/>
          <p:nvPr/>
        </p:nvSpPr>
        <p:spPr>
          <a:xfrm>
            <a:off x="2747748" y="4856777"/>
            <a:ext cx="376409" cy="400110"/>
          </a:xfrm>
          <a:prstGeom prst="rect">
            <a:avLst/>
          </a:prstGeom>
          <a:noFill/>
        </p:spPr>
        <p:txBody>
          <a:bodyPr wrap="square" rtlCol="0">
            <a:spAutoFit/>
          </a:bodyPr>
          <a:lstStyle/>
          <a:p>
            <a:r>
              <a:rPr kumimoji="1" lang="ja-JP" altLang="en-US" sz="2000" dirty="0" smtClean="0"/>
              <a:t>②</a:t>
            </a:r>
            <a:endParaRPr kumimoji="1" lang="ja-JP" altLang="en-US" sz="2000" dirty="0"/>
          </a:p>
        </p:txBody>
      </p:sp>
      <p:sp>
        <p:nvSpPr>
          <p:cNvPr id="202" name="テキスト ボックス 201"/>
          <p:cNvSpPr txBox="1"/>
          <p:nvPr/>
        </p:nvSpPr>
        <p:spPr>
          <a:xfrm>
            <a:off x="4454252" y="4856777"/>
            <a:ext cx="376409" cy="400110"/>
          </a:xfrm>
          <a:prstGeom prst="rect">
            <a:avLst/>
          </a:prstGeom>
          <a:noFill/>
        </p:spPr>
        <p:txBody>
          <a:bodyPr wrap="square" rtlCol="0">
            <a:spAutoFit/>
          </a:bodyPr>
          <a:lstStyle/>
          <a:p>
            <a:r>
              <a:rPr kumimoji="1" lang="ja-JP" altLang="en-US" sz="2000" dirty="0" smtClean="0"/>
              <a:t>③</a:t>
            </a:r>
            <a:endParaRPr kumimoji="1" lang="ja-JP" altLang="en-US" sz="2000" dirty="0"/>
          </a:p>
        </p:txBody>
      </p:sp>
      <p:sp>
        <p:nvSpPr>
          <p:cNvPr id="205" name="星 5 204"/>
          <p:cNvSpPr/>
          <p:nvPr/>
        </p:nvSpPr>
        <p:spPr>
          <a:xfrm>
            <a:off x="550153" y="2195208"/>
            <a:ext cx="227334" cy="227334"/>
          </a:xfrm>
          <a:prstGeom prst="star5">
            <a:avLst/>
          </a:prstGeom>
          <a:solidFill>
            <a:srgbClr val="FFFF00"/>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206" name="テキスト ボックス 205"/>
          <p:cNvSpPr txBox="1"/>
          <p:nvPr/>
        </p:nvSpPr>
        <p:spPr>
          <a:xfrm>
            <a:off x="295594" y="1725428"/>
            <a:ext cx="1122242" cy="461665"/>
          </a:xfrm>
          <a:prstGeom prst="rect">
            <a:avLst/>
          </a:prstGeom>
          <a:noFill/>
        </p:spPr>
        <p:txBody>
          <a:bodyPr wrap="square" rtlCol="0">
            <a:spAutoFit/>
          </a:bodyPr>
          <a:lstStyle/>
          <a:p>
            <a:r>
              <a:rPr kumimoji="1" lang="ja-JP" altLang="en-US" sz="2400" dirty="0" smtClean="0"/>
              <a:t>難易度</a:t>
            </a:r>
            <a:endParaRPr kumimoji="1" lang="ja-JP" altLang="en-US" sz="2400" dirty="0"/>
          </a:p>
        </p:txBody>
      </p:sp>
      <p:sp>
        <p:nvSpPr>
          <p:cNvPr id="207" name="星 5 206"/>
          <p:cNvSpPr/>
          <p:nvPr/>
        </p:nvSpPr>
        <p:spPr>
          <a:xfrm>
            <a:off x="860739" y="2203081"/>
            <a:ext cx="227334" cy="227334"/>
          </a:xfrm>
          <a:prstGeom prst="star5">
            <a:avLst/>
          </a:prstGeom>
          <a:solidFill>
            <a:srgbClr val="FFFF00"/>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Tree>
    <p:custDataLst>
      <p:tags r:id="rId1"/>
    </p:custDataLst>
    <p:extLst>
      <p:ext uri="{BB962C8B-B14F-4D97-AF65-F5344CB8AC3E}">
        <p14:creationId xmlns:p14="http://schemas.microsoft.com/office/powerpoint/2010/main" val="14674790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mediacall" presetSubtype="0" fill="hold" nodeType="withEffect">
                                  <p:stCondLst>
                                    <p:cond delay="0"/>
                                  </p:stCondLst>
                                  <p:childTnLst>
                                    <p:cmd type="call" cmd="togglePause">
                                      <p:cBhvr>
                                        <p:cTn id="6" dur="1" fill="hold"/>
                                        <p:tgtEl>
                                          <p:spTgt spid="77"/>
                                        </p:tgtEl>
                                      </p:cBhvr>
                                    </p:cmd>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ipe(left)">
                                      <p:cBhvr>
                                        <p:cTn id="11" dur="500"/>
                                        <p:tgtEl>
                                          <p:spTgt spid="15"/>
                                        </p:tgtEl>
                                      </p:cBhvr>
                                    </p:animEffect>
                                  </p:childTnLst>
                                </p:cTn>
                              </p:par>
                            </p:childTnLst>
                          </p:cTn>
                        </p:par>
                        <p:par>
                          <p:cTn id="12" fill="hold">
                            <p:stCondLst>
                              <p:cond delay="500"/>
                            </p:stCondLst>
                            <p:childTnLst>
                              <p:par>
                                <p:cTn id="13" presetID="10" presetClass="entr" presetSubtype="0" fill="hold" grpId="0" nodeType="after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500"/>
                                        <p:tgtEl>
                                          <p:spTgt spid="16"/>
                                        </p:tgtEl>
                                      </p:cBhvr>
                                    </p:animEffect>
                                  </p:childTnLst>
                                </p:cTn>
                              </p:par>
                              <p:par>
                                <p:cTn id="16" presetID="10" presetClass="entr" presetSubtype="0" fill="hold" nodeType="withEffect">
                                  <p:stCondLst>
                                    <p:cond delay="0"/>
                                  </p:stCondLst>
                                  <p:childTnLst>
                                    <p:set>
                                      <p:cBhvr>
                                        <p:cTn id="17" dur="1" fill="hold">
                                          <p:stCondLst>
                                            <p:cond delay="0"/>
                                          </p:stCondLst>
                                        </p:cTn>
                                        <p:tgtEl>
                                          <p:spTgt spid="198"/>
                                        </p:tgtEl>
                                        <p:attrNameLst>
                                          <p:attrName>style.visibility</p:attrName>
                                        </p:attrNameLst>
                                      </p:cBhvr>
                                      <p:to>
                                        <p:strVal val="visible"/>
                                      </p:to>
                                    </p:set>
                                    <p:animEffect transition="in" filter="fade">
                                      <p:cBhvr>
                                        <p:cTn id="18" dur="500"/>
                                        <p:tgtEl>
                                          <p:spTgt spid="198"/>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01"/>
                                        </p:tgtEl>
                                        <p:attrNameLst>
                                          <p:attrName>style.visibility</p:attrName>
                                        </p:attrNameLst>
                                      </p:cBhvr>
                                      <p:to>
                                        <p:strVal val="visible"/>
                                      </p:to>
                                    </p:set>
                                    <p:animEffect transition="in" filter="fade">
                                      <p:cBhvr>
                                        <p:cTn id="21" dur="500"/>
                                        <p:tgtEl>
                                          <p:spTgt spid="201"/>
                                        </p:tgtEl>
                                      </p:cBhvr>
                                    </p:animEffect>
                                  </p:childTnLst>
                                </p:cTn>
                              </p:par>
                              <p:par>
                                <p:cTn id="22" presetID="10" presetClass="entr" presetSubtype="0" fill="hold" nodeType="withEffect">
                                  <p:stCondLst>
                                    <p:cond delay="0"/>
                                  </p:stCondLst>
                                  <p:childTnLst>
                                    <p:set>
                                      <p:cBhvr>
                                        <p:cTn id="23" dur="1" fill="hold">
                                          <p:stCondLst>
                                            <p:cond delay="0"/>
                                          </p:stCondLst>
                                        </p:cTn>
                                        <p:tgtEl>
                                          <p:spTgt spid="199"/>
                                        </p:tgtEl>
                                        <p:attrNameLst>
                                          <p:attrName>style.visibility</p:attrName>
                                        </p:attrNameLst>
                                      </p:cBhvr>
                                      <p:to>
                                        <p:strVal val="visible"/>
                                      </p:to>
                                    </p:set>
                                    <p:animEffect transition="in" filter="fade">
                                      <p:cBhvr>
                                        <p:cTn id="24" dur="500"/>
                                        <p:tgtEl>
                                          <p:spTgt spid="199"/>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02"/>
                                        </p:tgtEl>
                                        <p:attrNameLst>
                                          <p:attrName>style.visibility</p:attrName>
                                        </p:attrNameLst>
                                      </p:cBhvr>
                                      <p:to>
                                        <p:strVal val="visible"/>
                                      </p:to>
                                    </p:set>
                                    <p:animEffect transition="in" filter="fade">
                                      <p:cBhvr>
                                        <p:cTn id="27" dur="500"/>
                                        <p:tgtEl>
                                          <p:spTgt spid="202"/>
                                        </p:tgtEl>
                                      </p:cBhvr>
                                    </p:animEffect>
                                  </p:childTnLst>
                                </p:cTn>
                              </p:par>
                              <p:par>
                                <p:cTn id="28" presetID="10" presetClass="entr" presetSubtype="0" fill="hold" nodeType="withEffect">
                                  <p:stCondLst>
                                    <p:cond delay="0"/>
                                  </p:stCondLst>
                                  <p:childTnLst>
                                    <p:set>
                                      <p:cBhvr>
                                        <p:cTn id="29" dur="1" fill="hold">
                                          <p:stCondLst>
                                            <p:cond delay="0"/>
                                          </p:stCondLst>
                                        </p:cTn>
                                        <p:tgtEl>
                                          <p:spTgt spid="200"/>
                                        </p:tgtEl>
                                        <p:attrNameLst>
                                          <p:attrName>style.visibility</p:attrName>
                                        </p:attrNameLst>
                                      </p:cBhvr>
                                      <p:to>
                                        <p:strVal val="visible"/>
                                      </p:to>
                                    </p:set>
                                    <p:animEffect transition="in" filter="fade">
                                      <p:cBhvr>
                                        <p:cTn id="30" dur="500"/>
                                        <p:tgtEl>
                                          <p:spTgt spid="20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04"/>
                                        </p:tgtEl>
                                        <p:attrNameLst>
                                          <p:attrName>style.visibility</p:attrName>
                                        </p:attrNameLst>
                                      </p:cBhvr>
                                      <p:to>
                                        <p:strVal val="visible"/>
                                      </p:to>
                                    </p:set>
                                    <p:animEffect transition="in" filter="fade">
                                      <p:cBhvr>
                                        <p:cTn id="35" dur="500"/>
                                        <p:tgtEl>
                                          <p:spTgt spid="204"/>
                                        </p:tgtEl>
                                      </p:cBhvr>
                                    </p:animEffect>
                                  </p:childTnLst>
                                  <p:subTnLst>
                                    <p:audio>
                                      <p:cMediaNode>
                                        <p:cTn display="0" masterRel="sameClick">
                                          <p:stCondLst>
                                            <p:cond evt="begin" delay="0">
                                              <p:tn val="33"/>
                                            </p:cond>
                                          </p:stCondLst>
                                          <p:endCondLst>
                                            <p:cond evt="onStopAudio" delay="0">
                                              <p:tgtEl>
                                                <p:sldTgt/>
                                              </p:tgtEl>
                                            </p:cond>
                                          </p:endCondLst>
                                        </p:cTn>
                                        <p:tgtEl>
                                          <p:sndTgt r:embed="rId6" name="クイズ正解.wav"/>
                                        </p:tgtEl>
                                      </p:cMediaNode>
                                    </p:audio>
                                  </p:subTnLst>
                                </p:cTn>
                              </p:par>
                            </p:childTnLst>
                          </p:cTn>
                        </p:par>
                      </p:childTnLst>
                    </p:cTn>
                  </p:par>
                </p:childTnLst>
              </p:cTn>
              <p:prevCondLst>
                <p:cond evt="onPrev" delay="0">
                  <p:tgtEl>
                    <p:sldTgt/>
                  </p:tgtEl>
                </p:cond>
              </p:prevCondLst>
              <p:nextCondLst>
                <p:cond evt="onNext" delay="0">
                  <p:tgtEl>
                    <p:sldTgt/>
                  </p:tgtEl>
                </p:cond>
              </p:nextCondLst>
            </p:seq>
            <p:video>
              <p:cMediaNode vol="80000" showWhenStopped="0">
                <p:cTn id="36" fill="hold" display="0">
                  <p:stCondLst>
                    <p:cond delay="indefinite"/>
                  </p:stCondLst>
                </p:cTn>
                <p:tgtEl>
                  <p:spTgt spid="77"/>
                </p:tgtEl>
              </p:cMediaNode>
            </p:video>
          </p:childTnLst>
        </p:cTn>
      </p:par>
    </p:tnLst>
    <p:bldLst>
      <p:bldP spid="204" grpId="0" animBg="1"/>
      <p:bldP spid="15" grpId="0" animBg="1"/>
      <p:bldP spid="16" grpId="0"/>
      <p:bldP spid="201" grpId="0"/>
      <p:bldP spid="20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円/楕円 130"/>
          <p:cNvSpPr/>
          <p:nvPr/>
        </p:nvSpPr>
        <p:spPr>
          <a:xfrm>
            <a:off x="2215758" y="5064618"/>
            <a:ext cx="1440000" cy="1440000"/>
          </a:xfrm>
          <a:prstGeom prst="ellipse">
            <a:avLst/>
          </a:prstGeom>
          <a:noFill/>
          <a:ln w="1016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2400" dirty="0" smtClean="0">
              <a:solidFill>
                <a:sysClr val="windowText" lastClr="000000"/>
              </a:solidFill>
            </a:endParaRPr>
          </a:p>
        </p:txBody>
      </p:sp>
      <p:sp>
        <p:nvSpPr>
          <p:cNvPr id="13" name="額縁 12"/>
          <p:cNvSpPr/>
          <p:nvPr/>
        </p:nvSpPr>
        <p:spPr>
          <a:xfrm>
            <a:off x="253344" y="227788"/>
            <a:ext cx="1152128" cy="648072"/>
          </a:xfrm>
          <a:prstGeom prst="bevel">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smtClean="0">
                <a:solidFill>
                  <a:schemeClr val="tx1"/>
                </a:solidFill>
              </a:rPr>
              <a:t>Ｑ４</a:t>
            </a:r>
            <a:endParaRPr kumimoji="1" lang="ja-JP" altLang="en-US" sz="3200" dirty="0">
              <a:solidFill>
                <a:schemeClr val="tx1"/>
              </a:solidFill>
            </a:endParaRPr>
          </a:p>
        </p:txBody>
      </p:sp>
      <p:pic>
        <p:nvPicPr>
          <p:cNvPr id="77" name="30秒タイマー">
            <a:hlinkClick r:id="" action="ppaction://media"/>
          </p:cNvPr>
          <p:cNvPicPr>
            <a:picLocks noChangeAspect="1"/>
          </p:cNvPicPr>
          <p:nvPr>
            <a:videoFile r:link="rId3"/>
            <p:extLst>
              <p:ext uri="{DAA4B4D4-6D71-4841-9C94-3DE7FCFB9230}">
                <p14:media xmlns:p14="http://schemas.microsoft.com/office/powerpoint/2010/main" r:embed="rId2"/>
              </p:ext>
            </p:extLst>
          </p:nvPr>
        </p:nvPicPr>
        <p:blipFill>
          <a:blip r:embed="rId7"/>
          <a:stretch>
            <a:fillRect/>
          </a:stretch>
        </p:blipFill>
        <p:spPr>
          <a:xfrm>
            <a:off x="253344" y="977820"/>
            <a:ext cx="1260000" cy="945000"/>
          </a:xfrm>
          <a:prstGeom prst="rect">
            <a:avLst/>
          </a:prstGeom>
        </p:spPr>
      </p:pic>
      <p:sp>
        <p:nvSpPr>
          <p:cNvPr id="2" name="テキスト ボックス 1"/>
          <p:cNvSpPr txBox="1"/>
          <p:nvPr/>
        </p:nvSpPr>
        <p:spPr>
          <a:xfrm>
            <a:off x="1474850" y="324490"/>
            <a:ext cx="7333073" cy="1200329"/>
          </a:xfrm>
          <a:prstGeom prst="rect">
            <a:avLst/>
          </a:prstGeom>
          <a:noFill/>
          <a:ln w="28575">
            <a:solidFill>
              <a:schemeClr val="tx1"/>
            </a:solidFill>
          </a:ln>
        </p:spPr>
        <p:txBody>
          <a:bodyPr wrap="square" rtlCol="0">
            <a:spAutoFit/>
          </a:bodyPr>
          <a:lstStyle/>
          <a:p>
            <a:pPr fontAlgn="base"/>
            <a:r>
              <a:rPr lang="ja-JP" altLang="en-US" dirty="0" smtClean="0"/>
              <a:t>図１の</a:t>
            </a:r>
            <a:r>
              <a:rPr lang="ja-JP" altLang="en-US" dirty="0"/>
              <a:t>ような、立方体（サイコロの形）があります。この立方体は、それぞれの面</a:t>
            </a:r>
            <a:r>
              <a:rPr lang="ja-JP" altLang="en-US" dirty="0" smtClean="0"/>
              <a:t>が４つの</a:t>
            </a:r>
            <a:r>
              <a:rPr lang="ja-JP" altLang="en-US" dirty="0"/>
              <a:t>区画にわけられて、色がぬられて</a:t>
            </a:r>
            <a:r>
              <a:rPr lang="ja-JP" altLang="en-US" dirty="0" smtClean="0"/>
              <a:t>います。それぞれ</a:t>
            </a:r>
            <a:r>
              <a:rPr lang="ja-JP" altLang="en-US" dirty="0"/>
              <a:t>の角に集まっている区画には、同じ色がぬられて</a:t>
            </a:r>
            <a:r>
              <a:rPr lang="ja-JP" altLang="en-US" dirty="0" smtClean="0"/>
              <a:t>います。</a:t>
            </a:r>
            <a:endParaRPr lang="ja-JP" altLang="en-US" dirty="0"/>
          </a:p>
          <a:p>
            <a:pPr fontAlgn="base"/>
            <a:r>
              <a:rPr lang="ja-JP" altLang="en-US" dirty="0" smtClean="0"/>
              <a:t>図２は</a:t>
            </a:r>
            <a:r>
              <a:rPr lang="ja-JP" altLang="en-US" dirty="0"/>
              <a:t>、この立方体を辺にそって切り開いた図です</a:t>
            </a:r>
            <a:r>
              <a:rPr lang="ja-JP" altLang="en-US" dirty="0" smtClean="0"/>
              <a:t>。</a:t>
            </a:r>
            <a:endParaRPr lang="ja-JP" altLang="en-US" dirty="0"/>
          </a:p>
        </p:txBody>
      </p:sp>
      <p:grpSp>
        <p:nvGrpSpPr>
          <p:cNvPr id="5" name="グループ化 4"/>
          <p:cNvGrpSpPr>
            <a:grpSpLocks noChangeAspect="1"/>
          </p:cNvGrpSpPr>
          <p:nvPr/>
        </p:nvGrpSpPr>
        <p:grpSpPr>
          <a:xfrm>
            <a:off x="655258" y="2345538"/>
            <a:ext cx="1296000" cy="1474389"/>
            <a:chOff x="1316782" y="2023483"/>
            <a:chExt cx="1814783" cy="2064581"/>
          </a:xfrm>
        </p:grpSpPr>
        <p:grpSp>
          <p:nvGrpSpPr>
            <p:cNvPr id="96" name="グループ化 95"/>
            <p:cNvGrpSpPr/>
            <p:nvPr/>
          </p:nvGrpSpPr>
          <p:grpSpPr>
            <a:xfrm>
              <a:off x="1773984" y="2615645"/>
              <a:ext cx="910677" cy="1023937"/>
              <a:chOff x="2836129" y="3090654"/>
              <a:chExt cx="1554021" cy="1747290"/>
            </a:xfrm>
            <a:solidFill>
              <a:srgbClr val="FFC000"/>
            </a:solidFill>
          </p:grpSpPr>
          <p:sp>
            <p:nvSpPr>
              <p:cNvPr id="97" name="平行四辺形 96"/>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98" name="平行四辺形 97"/>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99" name="平行四辺形 98"/>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00" name="グループ化 99"/>
            <p:cNvGrpSpPr/>
            <p:nvPr/>
          </p:nvGrpSpPr>
          <p:grpSpPr>
            <a:xfrm>
              <a:off x="1773982" y="2023483"/>
              <a:ext cx="910677" cy="1023937"/>
              <a:chOff x="2836129" y="3090654"/>
              <a:chExt cx="1554021" cy="1747290"/>
            </a:xfrm>
            <a:solidFill>
              <a:srgbClr val="00B050"/>
            </a:solidFill>
          </p:grpSpPr>
          <p:sp>
            <p:nvSpPr>
              <p:cNvPr id="101" name="平行四辺形 100"/>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02" name="平行四辺形 101"/>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03" name="平行四辺形 102"/>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04" name="グループ化 103"/>
            <p:cNvGrpSpPr/>
            <p:nvPr/>
          </p:nvGrpSpPr>
          <p:grpSpPr>
            <a:xfrm>
              <a:off x="2220888" y="2835527"/>
              <a:ext cx="910677" cy="1023937"/>
              <a:chOff x="2836129" y="3090654"/>
              <a:chExt cx="1554021" cy="1747290"/>
            </a:xfrm>
            <a:solidFill>
              <a:srgbClr val="92D050"/>
            </a:solidFill>
          </p:grpSpPr>
          <p:sp>
            <p:nvSpPr>
              <p:cNvPr id="105" name="平行四辺形 104"/>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06" name="平行四辺形 105"/>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07" name="平行四辺形 106"/>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08" name="グループ化 107"/>
            <p:cNvGrpSpPr/>
            <p:nvPr/>
          </p:nvGrpSpPr>
          <p:grpSpPr>
            <a:xfrm>
              <a:off x="2220886" y="2243365"/>
              <a:ext cx="910677" cy="1023937"/>
              <a:chOff x="2836129" y="3090654"/>
              <a:chExt cx="1554021" cy="1747290"/>
            </a:xfrm>
            <a:solidFill>
              <a:srgbClr val="FFFF00"/>
            </a:solidFill>
          </p:grpSpPr>
          <p:sp>
            <p:nvSpPr>
              <p:cNvPr id="109" name="平行四辺形 108"/>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10" name="平行四辺形 109"/>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11" name="平行四辺形 110"/>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88" name="グループ化 87"/>
            <p:cNvGrpSpPr/>
            <p:nvPr/>
          </p:nvGrpSpPr>
          <p:grpSpPr>
            <a:xfrm>
              <a:off x="1316784" y="2844245"/>
              <a:ext cx="910677" cy="1023937"/>
              <a:chOff x="2836129" y="3090654"/>
              <a:chExt cx="1554021" cy="1747290"/>
            </a:xfrm>
            <a:solidFill>
              <a:srgbClr val="FFC000"/>
            </a:solidFill>
          </p:grpSpPr>
          <p:sp>
            <p:nvSpPr>
              <p:cNvPr id="89" name="平行四辺形 88"/>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90" name="平行四辺形 89"/>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91" name="平行四辺形 90"/>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92" name="グループ化 91"/>
            <p:cNvGrpSpPr/>
            <p:nvPr/>
          </p:nvGrpSpPr>
          <p:grpSpPr>
            <a:xfrm>
              <a:off x="1316782" y="2252083"/>
              <a:ext cx="910677" cy="1023937"/>
              <a:chOff x="2836129" y="3090654"/>
              <a:chExt cx="1554021" cy="1747290"/>
            </a:xfrm>
            <a:solidFill>
              <a:srgbClr val="66FFFF"/>
            </a:solidFill>
          </p:grpSpPr>
          <p:sp>
            <p:nvSpPr>
              <p:cNvPr id="93" name="平行四辺形 92"/>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94" name="平行四辺形 93"/>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95" name="平行四辺形 94"/>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75" name="グループ化 74"/>
            <p:cNvGrpSpPr/>
            <p:nvPr/>
          </p:nvGrpSpPr>
          <p:grpSpPr>
            <a:xfrm>
              <a:off x="1763688" y="3064127"/>
              <a:ext cx="910677" cy="1023937"/>
              <a:chOff x="2836129" y="3090654"/>
              <a:chExt cx="1554021" cy="1747290"/>
            </a:xfrm>
            <a:solidFill>
              <a:srgbClr val="7030A0"/>
            </a:solidFill>
          </p:grpSpPr>
          <p:sp>
            <p:nvSpPr>
              <p:cNvPr id="76" name="平行四辺形 75"/>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78" name="平行四辺形 77"/>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79" name="平行四辺形 78"/>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84" name="グループ化 83"/>
            <p:cNvGrpSpPr/>
            <p:nvPr/>
          </p:nvGrpSpPr>
          <p:grpSpPr>
            <a:xfrm>
              <a:off x="1763686" y="2471965"/>
              <a:ext cx="910677" cy="1023937"/>
              <a:chOff x="2836129" y="3090654"/>
              <a:chExt cx="1554021" cy="1747290"/>
            </a:xfrm>
          </p:grpSpPr>
          <p:sp>
            <p:nvSpPr>
              <p:cNvPr id="85" name="平行四辺形 84"/>
              <p:cNvSpPr/>
              <p:nvPr/>
            </p:nvSpPr>
            <p:spPr>
              <a:xfrm rot="16200000">
                <a:off x="2522861" y="3747945"/>
                <a:ext cx="1403264" cy="776728"/>
              </a:xfrm>
              <a:prstGeom prst="parallelogram">
                <a:avLst>
                  <a:gd name="adj" fmla="val 49476"/>
                </a:avLst>
              </a:prstGeom>
              <a:solidFill>
                <a:srgbClr val="FF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86" name="平行四辺形 85"/>
              <p:cNvSpPr/>
              <p:nvPr/>
            </p:nvSpPr>
            <p:spPr>
              <a:xfrm rot="16200000" flipV="1">
                <a:off x="3299717" y="3747511"/>
                <a:ext cx="1403266" cy="777600"/>
              </a:xfrm>
              <a:prstGeom prst="parallelogram">
                <a:avLst>
                  <a:gd name="adj" fmla="val 49476"/>
                </a:avLst>
              </a:prstGeom>
              <a:solidFill>
                <a:srgbClr val="FF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87" name="平行四辺形 86"/>
              <p:cNvSpPr/>
              <p:nvPr/>
            </p:nvSpPr>
            <p:spPr>
              <a:xfrm rot="9208451" flipV="1">
                <a:off x="2916692" y="3090654"/>
                <a:ext cx="1388364" cy="688038"/>
              </a:xfrm>
              <a:prstGeom prst="parallelogram">
                <a:avLst>
                  <a:gd name="adj" fmla="val 75301"/>
                </a:avLst>
              </a:prstGeom>
              <a:solidFill>
                <a:srgbClr val="FF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grpSp>
        <p:nvGrpSpPr>
          <p:cNvPr id="6" name="グループ化 5"/>
          <p:cNvGrpSpPr>
            <a:grpSpLocks noChangeAspect="1"/>
          </p:cNvGrpSpPr>
          <p:nvPr/>
        </p:nvGrpSpPr>
        <p:grpSpPr>
          <a:xfrm>
            <a:off x="2421247" y="2387976"/>
            <a:ext cx="1296000" cy="1474393"/>
            <a:chOff x="5877547" y="2023482"/>
            <a:chExt cx="1814783" cy="2064581"/>
          </a:xfrm>
        </p:grpSpPr>
        <p:grpSp>
          <p:nvGrpSpPr>
            <p:cNvPr id="162" name="グループ化 161"/>
            <p:cNvGrpSpPr/>
            <p:nvPr/>
          </p:nvGrpSpPr>
          <p:grpSpPr>
            <a:xfrm>
              <a:off x="6334749" y="2615644"/>
              <a:ext cx="910677" cy="1023937"/>
              <a:chOff x="2836129" y="3090654"/>
              <a:chExt cx="1554021" cy="1747290"/>
            </a:xfrm>
            <a:solidFill>
              <a:srgbClr val="FFC000"/>
            </a:solidFill>
          </p:grpSpPr>
          <p:sp>
            <p:nvSpPr>
              <p:cNvPr id="164" name="平行四辺形 163"/>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65" name="平行四辺形 164"/>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66" name="平行四辺形 165"/>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67" name="グループ化 166"/>
            <p:cNvGrpSpPr/>
            <p:nvPr/>
          </p:nvGrpSpPr>
          <p:grpSpPr>
            <a:xfrm>
              <a:off x="6334747" y="2023482"/>
              <a:ext cx="910677" cy="1023937"/>
              <a:chOff x="2836129" y="3090654"/>
              <a:chExt cx="1554021" cy="1747290"/>
            </a:xfrm>
            <a:solidFill>
              <a:srgbClr val="FF0000"/>
            </a:solidFill>
          </p:grpSpPr>
          <p:sp>
            <p:nvSpPr>
              <p:cNvPr id="168" name="平行四辺形 167"/>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69" name="平行四辺形 168"/>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70" name="平行四辺形 169"/>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71" name="グループ化 170"/>
            <p:cNvGrpSpPr/>
            <p:nvPr/>
          </p:nvGrpSpPr>
          <p:grpSpPr>
            <a:xfrm>
              <a:off x="6781653" y="2835526"/>
              <a:ext cx="910677" cy="1023937"/>
              <a:chOff x="2836129" y="3090654"/>
              <a:chExt cx="1554021" cy="1747290"/>
            </a:xfrm>
            <a:solidFill>
              <a:srgbClr val="00B050"/>
            </a:solidFill>
          </p:grpSpPr>
          <p:sp>
            <p:nvSpPr>
              <p:cNvPr id="172" name="平行四辺形 171"/>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73" name="平行四辺形 172"/>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74" name="平行四辺形 173"/>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75" name="グループ化 174"/>
            <p:cNvGrpSpPr/>
            <p:nvPr/>
          </p:nvGrpSpPr>
          <p:grpSpPr>
            <a:xfrm>
              <a:off x="6781651" y="2243364"/>
              <a:ext cx="910677" cy="1023937"/>
              <a:chOff x="2836129" y="3090654"/>
              <a:chExt cx="1554021" cy="1747290"/>
            </a:xfrm>
            <a:solidFill>
              <a:srgbClr val="FFFF00"/>
            </a:solidFill>
          </p:grpSpPr>
          <p:sp>
            <p:nvSpPr>
              <p:cNvPr id="176" name="平行四辺形 175"/>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77" name="平行四辺形 176"/>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78" name="平行四辺形 177"/>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79" name="グループ化 178"/>
            <p:cNvGrpSpPr/>
            <p:nvPr/>
          </p:nvGrpSpPr>
          <p:grpSpPr>
            <a:xfrm>
              <a:off x="5877549" y="2844244"/>
              <a:ext cx="910677" cy="1023937"/>
              <a:chOff x="2836129" y="3090654"/>
              <a:chExt cx="1554021" cy="1747290"/>
            </a:xfrm>
            <a:solidFill>
              <a:srgbClr val="FFC000"/>
            </a:solidFill>
          </p:grpSpPr>
          <p:sp>
            <p:nvSpPr>
              <p:cNvPr id="180" name="平行四辺形 179"/>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81" name="平行四辺形 180"/>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82" name="平行四辺形 181"/>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83" name="グループ化 182"/>
            <p:cNvGrpSpPr/>
            <p:nvPr/>
          </p:nvGrpSpPr>
          <p:grpSpPr>
            <a:xfrm>
              <a:off x="5877547" y="2252082"/>
              <a:ext cx="910677" cy="1023937"/>
              <a:chOff x="2836129" y="3090654"/>
              <a:chExt cx="1554021" cy="1747290"/>
            </a:xfrm>
            <a:solidFill>
              <a:srgbClr val="7030A0"/>
            </a:solidFill>
          </p:grpSpPr>
          <p:sp>
            <p:nvSpPr>
              <p:cNvPr id="184" name="平行四辺形 183"/>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85" name="平行四辺形 184"/>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86" name="平行四辺形 185"/>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87" name="グループ化 186"/>
            <p:cNvGrpSpPr/>
            <p:nvPr/>
          </p:nvGrpSpPr>
          <p:grpSpPr>
            <a:xfrm>
              <a:off x="6324453" y="3064126"/>
              <a:ext cx="910677" cy="1023937"/>
              <a:chOff x="2836129" y="3090654"/>
              <a:chExt cx="1554021" cy="1747290"/>
            </a:xfrm>
            <a:solidFill>
              <a:srgbClr val="0070C0"/>
            </a:solidFill>
          </p:grpSpPr>
          <p:sp>
            <p:nvSpPr>
              <p:cNvPr id="188" name="平行四辺形 187"/>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89" name="平行四辺形 188"/>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90" name="平行四辺形 189"/>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91" name="グループ化 190"/>
            <p:cNvGrpSpPr/>
            <p:nvPr/>
          </p:nvGrpSpPr>
          <p:grpSpPr>
            <a:xfrm>
              <a:off x="6324451" y="2471964"/>
              <a:ext cx="910677" cy="1023937"/>
              <a:chOff x="2836129" y="3090654"/>
              <a:chExt cx="1554021" cy="1747290"/>
            </a:xfrm>
            <a:solidFill>
              <a:srgbClr val="92D050"/>
            </a:solidFill>
          </p:grpSpPr>
          <p:sp>
            <p:nvSpPr>
              <p:cNvPr id="192" name="平行四辺形 191"/>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93" name="平行四辺形 192"/>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94" name="平行四辺形 193"/>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graphicFrame>
        <p:nvGraphicFramePr>
          <p:cNvPr id="8" name="表 7"/>
          <p:cNvGraphicFramePr>
            <a:graphicFrameLocks noGrp="1"/>
          </p:cNvGraphicFramePr>
          <p:nvPr>
            <p:extLst>
              <p:ext uri="{D42A27DB-BD31-4B8C-83A1-F6EECF244321}">
                <p14:modId xmlns:p14="http://schemas.microsoft.com/office/powerpoint/2010/main" val="2062604919"/>
              </p:ext>
            </p:extLst>
          </p:nvPr>
        </p:nvGraphicFramePr>
        <p:xfrm>
          <a:off x="4454252" y="2765916"/>
          <a:ext cx="4320000" cy="1080000"/>
        </p:xfrm>
        <a:graphic>
          <a:graphicData uri="http://schemas.openxmlformats.org/drawingml/2006/table">
            <a:tbl>
              <a:tblPr firstRow="1" bandRow="1">
                <a:tableStyleId>{5C22544A-7EE6-4342-B048-85BDC9FD1C3A}</a:tableStyleId>
              </a:tblPr>
              <a:tblGrid>
                <a:gridCol w="540000"/>
                <a:gridCol w="540000"/>
                <a:gridCol w="540000"/>
                <a:gridCol w="540000"/>
                <a:gridCol w="540000"/>
                <a:gridCol w="540000"/>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000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3160549655"/>
              </p:ext>
            </p:extLst>
          </p:nvPr>
        </p:nvGraphicFramePr>
        <p:xfrm>
          <a:off x="7694252" y="1694202"/>
          <a:ext cx="1080000" cy="1080000"/>
        </p:xfrm>
        <a:graphic>
          <a:graphicData uri="http://schemas.openxmlformats.org/drawingml/2006/table">
            <a:tbl>
              <a:tblPr firstRow="1" bandRow="1">
                <a:tableStyleId>{5C22544A-7EE6-4342-B048-85BDC9FD1C3A}</a:tableStyleId>
              </a:tblPr>
              <a:tblGrid>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r>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FF"/>
                    </a:solidFill>
                  </a:tcPr>
                </a:tc>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2352153822"/>
              </p:ext>
            </p:extLst>
          </p:nvPr>
        </p:nvGraphicFramePr>
        <p:xfrm>
          <a:off x="5531222" y="3845916"/>
          <a:ext cx="1080000" cy="1080000"/>
        </p:xfrm>
        <a:graphic>
          <a:graphicData uri="http://schemas.openxmlformats.org/drawingml/2006/table">
            <a:tbl>
              <a:tblPr firstRow="1" bandRow="1">
                <a:tableStyleId>{5C22544A-7EE6-4342-B048-85BDC9FD1C3A}</a:tableStyleId>
              </a:tblPr>
              <a:tblGrid>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000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1" name="正方形/長方形 10"/>
          <p:cNvSpPr/>
          <p:nvPr/>
        </p:nvSpPr>
        <p:spPr>
          <a:xfrm>
            <a:off x="1848652" y="1821472"/>
            <a:ext cx="572593" cy="369332"/>
          </a:xfrm>
          <a:prstGeom prst="rect">
            <a:avLst/>
          </a:prstGeom>
        </p:spPr>
        <p:txBody>
          <a:bodyPr wrap="none">
            <a:spAutoFit/>
          </a:bodyPr>
          <a:lstStyle/>
          <a:p>
            <a:r>
              <a:rPr lang="ja-JP" altLang="en-US" dirty="0"/>
              <a:t>図１</a:t>
            </a:r>
          </a:p>
        </p:txBody>
      </p:sp>
      <p:sp>
        <p:nvSpPr>
          <p:cNvPr id="12" name="正方形/長方形 11"/>
          <p:cNvSpPr/>
          <p:nvPr/>
        </p:nvSpPr>
        <p:spPr>
          <a:xfrm>
            <a:off x="5996065" y="1922835"/>
            <a:ext cx="572593" cy="369332"/>
          </a:xfrm>
          <a:prstGeom prst="rect">
            <a:avLst/>
          </a:prstGeom>
        </p:spPr>
        <p:txBody>
          <a:bodyPr wrap="none">
            <a:spAutoFit/>
          </a:bodyPr>
          <a:lstStyle/>
          <a:p>
            <a:r>
              <a:rPr lang="ja-JP" altLang="en-US" dirty="0"/>
              <a:t>図２</a:t>
            </a:r>
          </a:p>
        </p:txBody>
      </p:sp>
      <p:sp>
        <p:nvSpPr>
          <p:cNvPr id="14" name="テキスト ボックス 13"/>
          <p:cNvSpPr txBox="1"/>
          <p:nvPr/>
        </p:nvSpPr>
        <p:spPr>
          <a:xfrm>
            <a:off x="4726927" y="2974111"/>
            <a:ext cx="576065" cy="646331"/>
          </a:xfrm>
          <a:prstGeom prst="rect">
            <a:avLst/>
          </a:prstGeom>
          <a:noFill/>
        </p:spPr>
        <p:txBody>
          <a:bodyPr wrap="square" rtlCol="0">
            <a:spAutoFit/>
          </a:bodyPr>
          <a:lstStyle/>
          <a:p>
            <a:r>
              <a:rPr kumimoji="1" lang="ja-JP" altLang="en-US" sz="3600" dirty="0" smtClean="0"/>
              <a:t>ア</a:t>
            </a:r>
            <a:endParaRPr kumimoji="1" lang="ja-JP" altLang="en-US" sz="3600" dirty="0"/>
          </a:p>
        </p:txBody>
      </p:sp>
      <p:sp>
        <p:nvSpPr>
          <p:cNvPr id="195" name="テキスト ボックス 194"/>
          <p:cNvSpPr txBox="1"/>
          <p:nvPr/>
        </p:nvSpPr>
        <p:spPr>
          <a:xfrm>
            <a:off x="6797461" y="2995524"/>
            <a:ext cx="576065" cy="646331"/>
          </a:xfrm>
          <a:prstGeom prst="rect">
            <a:avLst/>
          </a:prstGeom>
          <a:noFill/>
        </p:spPr>
        <p:txBody>
          <a:bodyPr wrap="square" rtlCol="0">
            <a:spAutoFit/>
          </a:bodyPr>
          <a:lstStyle/>
          <a:p>
            <a:r>
              <a:rPr kumimoji="1" lang="ja-JP" altLang="en-US" sz="3600" dirty="0" smtClean="0"/>
              <a:t>イ</a:t>
            </a:r>
            <a:endParaRPr kumimoji="1" lang="ja-JP" altLang="en-US" sz="3600" dirty="0"/>
          </a:p>
        </p:txBody>
      </p:sp>
      <p:sp>
        <p:nvSpPr>
          <p:cNvPr id="196" name="テキスト ボックス 195"/>
          <p:cNvSpPr txBox="1"/>
          <p:nvPr/>
        </p:nvSpPr>
        <p:spPr>
          <a:xfrm>
            <a:off x="7946219" y="2973186"/>
            <a:ext cx="576065" cy="646331"/>
          </a:xfrm>
          <a:prstGeom prst="rect">
            <a:avLst/>
          </a:prstGeom>
          <a:noFill/>
        </p:spPr>
        <p:txBody>
          <a:bodyPr wrap="square" rtlCol="0">
            <a:spAutoFit/>
          </a:bodyPr>
          <a:lstStyle/>
          <a:p>
            <a:r>
              <a:rPr kumimoji="1" lang="ja-JP" altLang="en-US" sz="3600" dirty="0" smtClean="0"/>
              <a:t>ウ</a:t>
            </a:r>
            <a:endParaRPr kumimoji="1" lang="ja-JP" altLang="en-US" sz="3600" dirty="0"/>
          </a:p>
        </p:txBody>
      </p:sp>
      <p:sp>
        <p:nvSpPr>
          <p:cNvPr id="197" name="テキスト ボックス 196"/>
          <p:cNvSpPr txBox="1"/>
          <p:nvPr/>
        </p:nvSpPr>
        <p:spPr>
          <a:xfrm>
            <a:off x="5783189" y="4062750"/>
            <a:ext cx="576065" cy="646331"/>
          </a:xfrm>
          <a:prstGeom prst="rect">
            <a:avLst/>
          </a:prstGeom>
          <a:noFill/>
        </p:spPr>
        <p:txBody>
          <a:bodyPr wrap="square" rtlCol="0">
            <a:spAutoFit/>
          </a:bodyPr>
          <a:lstStyle/>
          <a:p>
            <a:r>
              <a:rPr kumimoji="1" lang="ja-JP" altLang="en-US" sz="3600" dirty="0" smtClean="0"/>
              <a:t>エ</a:t>
            </a:r>
            <a:endParaRPr kumimoji="1" lang="ja-JP" altLang="en-US" sz="3600" dirty="0"/>
          </a:p>
        </p:txBody>
      </p:sp>
      <p:sp>
        <p:nvSpPr>
          <p:cNvPr id="15" name="テキスト ボックス 14"/>
          <p:cNvSpPr txBox="1"/>
          <p:nvPr/>
        </p:nvSpPr>
        <p:spPr>
          <a:xfrm>
            <a:off x="655257" y="4062750"/>
            <a:ext cx="4071670" cy="369332"/>
          </a:xfrm>
          <a:prstGeom prst="rect">
            <a:avLst/>
          </a:prstGeom>
          <a:noFill/>
          <a:ln w="19050">
            <a:solidFill>
              <a:schemeClr val="tx1"/>
            </a:solidFill>
          </a:ln>
        </p:spPr>
        <p:txBody>
          <a:bodyPr wrap="square" rtlCol="0">
            <a:spAutoFit/>
          </a:bodyPr>
          <a:lstStyle/>
          <a:p>
            <a:r>
              <a:rPr kumimoji="1" lang="ja-JP" altLang="en-US" dirty="0" smtClean="0"/>
              <a:t>イの部分にあてはまる図を選びなさい。</a:t>
            </a:r>
            <a:endParaRPr kumimoji="1" lang="ja-JP" altLang="en-US" dirty="0"/>
          </a:p>
        </p:txBody>
      </p:sp>
      <p:graphicFrame>
        <p:nvGraphicFramePr>
          <p:cNvPr id="198" name="表 197"/>
          <p:cNvGraphicFramePr>
            <a:graphicFrameLocks noGrp="1"/>
          </p:cNvGraphicFramePr>
          <p:nvPr>
            <p:extLst>
              <p:ext uri="{D42A27DB-BD31-4B8C-83A1-F6EECF244321}">
                <p14:modId xmlns:p14="http://schemas.microsoft.com/office/powerpoint/2010/main" val="4217920469"/>
              </p:ext>
            </p:extLst>
          </p:nvPr>
        </p:nvGraphicFramePr>
        <p:xfrm>
          <a:off x="689061" y="5277857"/>
          <a:ext cx="1080000" cy="1080000"/>
        </p:xfrm>
        <a:graphic>
          <a:graphicData uri="http://schemas.openxmlformats.org/drawingml/2006/table">
            <a:tbl>
              <a:tblPr firstRow="1" bandRow="1">
                <a:tableStyleId>{5C22544A-7EE6-4342-B048-85BDC9FD1C3A}</a:tableStyleId>
              </a:tblPr>
              <a:tblGrid>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r>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r>
            </a:tbl>
          </a:graphicData>
        </a:graphic>
      </p:graphicFrame>
      <p:graphicFrame>
        <p:nvGraphicFramePr>
          <p:cNvPr id="199" name="表 198"/>
          <p:cNvGraphicFramePr>
            <a:graphicFrameLocks noGrp="1"/>
          </p:cNvGraphicFramePr>
          <p:nvPr>
            <p:extLst>
              <p:ext uri="{D42A27DB-BD31-4B8C-83A1-F6EECF244321}">
                <p14:modId xmlns:p14="http://schemas.microsoft.com/office/powerpoint/2010/main" val="176348813"/>
              </p:ext>
            </p:extLst>
          </p:nvPr>
        </p:nvGraphicFramePr>
        <p:xfrm>
          <a:off x="2421245" y="5274163"/>
          <a:ext cx="1080000" cy="1080000"/>
        </p:xfrm>
        <a:graphic>
          <a:graphicData uri="http://schemas.openxmlformats.org/drawingml/2006/table">
            <a:tbl>
              <a:tblPr firstRow="1" bandRow="1">
                <a:tableStyleId>{5C22544A-7EE6-4342-B048-85BDC9FD1C3A}</a:tableStyleId>
              </a:tblPr>
              <a:tblGrid>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r>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r>
            </a:tbl>
          </a:graphicData>
        </a:graphic>
      </p:graphicFrame>
      <p:graphicFrame>
        <p:nvGraphicFramePr>
          <p:cNvPr id="200" name="表 199"/>
          <p:cNvGraphicFramePr>
            <a:graphicFrameLocks noGrp="1"/>
          </p:cNvGraphicFramePr>
          <p:nvPr>
            <p:extLst>
              <p:ext uri="{D42A27DB-BD31-4B8C-83A1-F6EECF244321}">
                <p14:modId xmlns:p14="http://schemas.microsoft.com/office/powerpoint/2010/main" val="2528749952"/>
              </p:ext>
            </p:extLst>
          </p:nvPr>
        </p:nvGraphicFramePr>
        <p:xfrm>
          <a:off x="4153429" y="5274163"/>
          <a:ext cx="1080000" cy="1080000"/>
        </p:xfrm>
        <a:graphic>
          <a:graphicData uri="http://schemas.openxmlformats.org/drawingml/2006/table">
            <a:tbl>
              <a:tblPr firstRow="1" bandRow="1">
                <a:tableStyleId>{5C22544A-7EE6-4342-B048-85BDC9FD1C3A}</a:tableStyleId>
              </a:tblPr>
              <a:tblGrid>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FF"/>
                    </a:solidFill>
                  </a:tcPr>
                </a:tc>
              </a:tr>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r>
            </a:tbl>
          </a:graphicData>
        </a:graphic>
      </p:graphicFrame>
      <p:sp>
        <p:nvSpPr>
          <p:cNvPr id="16" name="テキスト ボックス 15"/>
          <p:cNvSpPr txBox="1"/>
          <p:nvPr/>
        </p:nvSpPr>
        <p:spPr>
          <a:xfrm>
            <a:off x="1040856" y="4848615"/>
            <a:ext cx="376409" cy="400110"/>
          </a:xfrm>
          <a:prstGeom prst="rect">
            <a:avLst/>
          </a:prstGeom>
          <a:noFill/>
        </p:spPr>
        <p:txBody>
          <a:bodyPr wrap="square" rtlCol="0">
            <a:spAutoFit/>
          </a:bodyPr>
          <a:lstStyle/>
          <a:p>
            <a:r>
              <a:rPr kumimoji="1" lang="ja-JP" altLang="en-US" sz="2000" dirty="0" smtClean="0"/>
              <a:t>①</a:t>
            </a:r>
            <a:endParaRPr kumimoji="1" lang="ja-JP" altLang="en-US" sz="2000" dirty="0"/>
          </a:p>
        </p:txBody>
      </p:sp>
      <p:sp>
        <p:nvSpPr>
          <p:cNvPr id="201" name="テキスト ボックス 200"/>
          <p:cNvSpPr txBox="1"/>
          <p:nvPr/>
        </p:nvSpPr>
        <p:spPr>
          <a:xfrm>
            <a:off x="2747748" y="4856777"/>
            <a:ext cx="376409" cy="400110"/>
          </a:xfrm>
          <a:prstGeom prst="rect">
            <a:avLst/>
          </a:prstGeom>
          <a:noFill/>
        </p:spPr>
        <p:txBody>
          <a:bodyPr wrap="square" rtlCol="0">
            <a:spAutoFit/>
          </a:bodyPr>
          <a:lstStyle/>
          <a:p>
            <a:r>
              <a:rPr kumimoji="1" lang="ja-JP" altLang="en-US" sz="2000" dirty="0" smtClean="0"/>
              <a:t>②</a:t>
            </a:r>
            <a:endParaRPr kumimoji="1" lang="ja-JP" altLang="en-US" sz="2000" dirty="0"/>
          </a:p>
        </p:txBody>
      </p:sp>
      <p:sp>
        <p:nvSpPr>
          <p:cNvPr id="202" name="テキスト ボックス 201"/>
          <p:cNvSpPr txBox="1"/>
          <p:nvPr/>
        </p:nvSpPr>
        <p:spPr>
          <a:xfrm>
            <a:off x="4454252" y="4856777"/>
            <a:ext cx="376409" cy="400110"/>
          </a:xfrm>
          <a:prstGeom prst="rect">
            <a:avLst/>
          </a:prstGeom>
          <a:noFill/>
        </p:spPr>
        <p:txBody>
          <a:bodyPr wrap="square" rtlCol="0">
            <a:spAutoFit/>
          </a:bodyPr>
          <a:lstStyle/>
          <a:p>
            <a:r>
              <a:rPr kumimoji="1" lang="ja-JP" altLang="en-US" sz="2000" dirty="0" smtClean="0"/>
              <a:t>③</a:t>
            </a:r>
            <a:endParaRPr kumimoji="1" lang="ja-JP" altLang="en-US" sz="2000" dirty="0"/>
          </a:p>
        </p:txBody>
      </p:sp>
    </p:spTree>
    <p:custDataLst>
      <p:tags r:id="rId1"/>
    </p:custDataLst>
    <p:extLst>
      <p:ext uri="{BB962C8B-B14F-4D97-AF65-F5344CB8AC3E}">
        <p14:creationId xmlns:p14="http://schemas.microsoft.com/office/powerpoint/2010/main" val="3443334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mediacall" presetSubtype="0" fill="hold" nodeType="withEffect">
                                  <p:stCondLst>
                                    <p:cond delay="0"/>
                                  </p:stCondLst>
                                  <p:childTnLst>
                                    <p:cmd type="call" cmd="togglePause">
                                      <p:cBhvr>
                                        <p:cTn id="6" dur="1" fill="hold"/>
                                        <p:tgtEl>
                                          <p:spTgt spid="77"/>
                                        </p:tgtEl>
                                      </p:cBhvr>
                                    </p:cmd>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ipe(left)">
                                      <p:cBhvr>
                                        <p:cTn id="11" dur="500"/>
                                        <p:tgtEl>
                                          <p:spTgt spid="15"/>
                                        </p:tgtEl>
                                      </p:cBhvr>
                                    </p:animEffect>
                                  </p:childTnLst>
                                </p:cTn>
                              </p:par>
                            </p:childTnLst>
                          </p:cTn>
                        </p:par>
                        <p:par>
                          <p:cTn id="12" fill="hold">
                            <p:stCondLst>
                              <p:cond delay="500"/>
                            </p:stCondLst>
                            <p:childTnLst>
                              <p:par>
                                <p:cTn id="13" presetID="10" presetClass="entr" presetSubtype="0" fill="hold" grpId="0" nodeType="after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500"/>
                                        <p:tgtEl>
                                          <p:spTgt spid="16"/>
                                        </p:tgtEl>
                                      </p:cBhvr>
                                    </p:animEffect>
                                  </p:childTnLst>
                                </p:cTn>
                              </p:par>
                              <p:par>
                                <p:cTn id="16" presetID="10" presetClass="entr" presetSubtype="0" fill="hold" nodeType="withEffect">
                                  <p:stCondLst>
                                    <p:cond delay="0"/>
                                  </p:stCondLst>
                                  <p:childTnLst>
                                    <p:set>
                                      <p:cBhvr>
                                        <p:cTn id="17" dur="1" fill="hold">
                                          <p:stCondLst>
                                            <p:cond delay="0"/>
                                          </p:stCondLst>
                                        </p:cTn>
                                        <p:tgtEl>
                                          <p:spTgt spid="198"/>
                                        </p:tgtEl>
                                        <p:attrNameLst>
                                          <p:attrName>style.visibility</p:attrName>
                                        </p:attrNameLst>
                                      </p:cBhvr>
                                      <p:to>
                                        <p:strVal val="visible"/>
                                      </p:to>
                                    </p:set>
                                    <p:animEffect transition="in" filter="fade">
                                      <p:cBhvr>
                                        <p:cTn id="18" dur="500"/>
                                        <p:tgtEl>
                                          <p:spTgt spid="198"/>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01"/>
                                        </p:tgtEl>
                                        <p:attrNameLst>
                                          <p:attrName>style.visibility</p:attrName>
                                        </p:attrNameLst>
                                      </p:cBhvr>
                                      <p:to>
                                        <p:strVal val="visible"/>
                                      </p:to>
                                    </p:set>
                                    <p:animEffect transition="in" filter="fade">
                                      <p:cBhvr>
                                        <p:cTn id="21" dur="500"/>
                                        <p:tgtEl>
                                          <p:spTgt spid="201"/>
                                        </p:tgtEl>
                                      </p:cBhvr>
                                    </p:animEffect>
                                  </p:childTnLst>
                                </p:cTn>
                              </p:par>
                              <p:par>
                                <p:cTn id="22" presetID="10" presetClass="entr" presetSubtype="0" fill="hold" nodeType="withEffect">
                                  <p:stCondLst>
                                    <p:cond delay="0"/>
                                  </p:stCondLst>
                                  <p:childTnLst>
                                    <p:set>
                                      <p:cBhvr>
                                        <p:cTn id="23" dur="1" fill="hold">
                                          <p:stCondLst>
                                            <p:cond delay="0"/>
                                          </p:stCondLst>
                                        </p:cTn>
                                        <p:tgtEl>
                                          <p:spTgt spid="199"/>
                                        </p:tgtEl>
                                        <p:attrNameLst>
                                          <p:attrName>style.visibility</p:attrName>
                                        </p:attrNameLst>
                                      </p:cBhvr>
                                      <p:to>
                                        <p:strVal val="visible"/>
                                      </p:to>
                                    </p:set>
                                    <p:animEffect transition="in" filter="fade">
                                      <p:cBhvr>
                                        <p:cTn id="24" dur="500"/>
                                        <p:tgtEl>
                                          <p:spTgt spid="199"/>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02"/>
                                        </p:tgtEl>
                                        <p:attrNameLst>
                                          <p:attrName>style.visibility</p:attrName>
                                        </p:attrNameLst>
                                      </p:cBhvr>
                                      <p:to>
                                        <p:strVal val="visible"/>
                                      </p:to>
                                    </p:set>
                                    <p:animEffect transition="in" filter="fade">
                                      <p:cBhvr>
                                        <p:cTn id="27" dur="500"/>
                                        <p:tgtEl>
                                          <p:spTgt spid="202"/>
                                        </p:tgtEl>
                                      </p:cBhvr>
                                    </p:animEffect>
                                  </p:childTnLst>
                                </p:cTn>
                              </p:par>
                              <p:par>
                                <p:cTn id="28" presetID="10" presetClass="entr" presetSubtype="0" fill="hold" nodeType="withEffect">
                                  <p:stCondLst>
                                    <p:cond delay="0"/>
                                  </p:stCondLst>
                                  <p:childTnLst>
                                    <p:set>
                                      <p:cBhvr>
                                        <p:cTn id="29" dur="1" fill="hold">
                                          <p:stCondLst>
                                            <p:cond delay="0"/>
                                          </p:stCondLst>
                                        </p:cTn>
                                        <p:tgtEl>
                                          <p:spTgt spid="200"/>
                                        </p:tgtEl>
                                        <p:attrNameLst>
                                          <p:attrName>style.visibility</p:attrName>
                                        </p:attrNameLst>
                                      </p:cBhvr>
                                      <p:to>
                                        <p:strVal val="visible"/>
                                      </p:to>
                                    </p:set>
                                    <p:animEffect transition="in" filter="fade">
                                      <p:cBhvr>
                                        <p:cTn id="30" dur="500"/>
                                        <p:tgtEl>
                                          <p:spTgt spid="20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31"/>
                                        </p:tgtEl>
                                        <p:attrNameLst>
                                          <p:attrName>style.visibility</p:attrName>
                                        </p:attrNameLst>
                                      </p:cBhvr>
                                      <p:to>
                                        <p:strVal val="visible"/>
                                      </p:to>
                                    </p:set>
                                    <p:animEffect transition="in" filter="fade">
                                      <p:cBhvr>
                                        <p:cTn id="35" dur="500"/>
                                        <p:tgtEl>
                                          <p:spTgt spid="131"/>
                                        </p:tgtEl>
                                      </p:cBhvr>
                                    </p:animEffect>
                                  </p:childTnLst>
                                  <p:subTnLst>
                                    <p:audio>
                                      <p:cMediaNode>
                                        <p:cTn display="0" masterRel="sameClick">
                                          <p:stCondLst>
                                            <p:cond evt="begin" delay="0">
                                              <p:tn val="33"/>
                                            </p:cond>
                                          </p:stCondLst>
                                          <p:endCondLst>
                                            <p:cond evt="onStopAudio" delay="0">
                                              <p:tgtEl>
                                                <p:sldTgt/>
                                              </p:tgtEl>
                                            </p:cond>
                                          </p:endCondLst>
                                        </p:cTn>
                                        <p:tgtEl>
                                          <p:sndTgt r:embed="rId6" name="クイズ正解.wav"/>
                                        </p:tgtEl>
                                      </p:cMediaNode>
                                    </p:audio>
                                  </p:subTnLst>
                                </p:cTn>
                              </p:par>
                            </p:childTnLst>
                          </p:cTn>
                        </p:par>
                      </p:childTnLst>
                    </p:cTn>
                  </p:par>
                </p:childTnLst>
              </p:cTn>
              <p:prevCondLst>
                <p:cond evt="onPrev" delay="0">
                  <p:tgtEl>
                    <p:sldTgt/>
                  </p:tgtEl>
                </p:cond>
              </p:prevCondLst>
              <p:nextCondLst>
                <p:cond evt="onNext" delay="0">
                  <p:tgtEl>
                    <p:sldTgt/>
                  </p:tgtEl>
                </p:cond>
              </p:nextCondLst>
            </p:seq>
            <p:video>
              <p:cMediaNode vol="80000" showWhenStopped="0">
                <p:cTn id="36" fill="hold" display="0">
                  <p:stCondLst>
                    <p:cond delay="indefinite"/>
                  </p:stCondLst>
                </p:cTn>
                <p:tgtEl>
                  <p:spTgt spid="77"/>
                </p:tgtEl>
              </p:cMediaNode>
            </p:video>
          </p:childTnLst>
        </p:cTn>
      </p:par>
    </p:tnLst>
    <p:bldLst>
      <p:bldP spid="131" grpId="0" animBg="1"/>
      <p:bldP spid="15" grpId="0" animBg="1"/>
      <p:bldP spid="16" grpId="0"/>
      <p:bldP spid="201" grpId="0"/>
      <p:bldP spid="20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円/楕円 132"/>
          <p:cNvSpPr/>
          <p:nvPr/>
        </p:nvSpPr>
        <p:spPr>
          <a:xfrm>
            <a:off x="2224199" y="5086574"/>
            <a:ext cx="1440000" cy="1440000"/>
          </a:xfrm>
          <a:prstGeom prst="ellipse">
            <a:avLst/>
          </a:prstGeom>
          <a:noFill/>
          <a:ln w="1016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2400" dirty="0" smtClean="0">
              <a:solidFill>
                <a:sysClr val="windowText" lastClr="000000"/>
              </a:solidFill>
            </a:endParaRPr>
          </a:p>
        </p:txBody>
      </p:sp>
      <p:sp>
        <p:nvSpPr>
          <p:cNvPr id="13" name="額縁 12"/>
          <p:cNvSpPr/>
          <p:nvPr/>
        </p:nvSpPr>
        <p:spPr>
          <a:xfrm>
            <a:off x="253344" y="227788"/>
            <a:ext cx="1152128" cy="648072"/>
          </a:xfrm>
          <a:prstGeom prst="bevel">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smtClean="0">
                <a:solidFill>
                  <a:schemeClr val="tx1"/>
                </a:solidFill>
              </a:rPr>
              <a:t>Ｑ５</a:t>
            </a:r>
            <a:endParaRPr kumimoji="1" lang="ja-JP" altLang="en-US" sz="3200" dirty="0">
              <a:solidFill>
                <a:schemeClr val="tx1"/>
              </a:solidFill>
            </a:endParaRPr>
          </a:p>
        </p:txBody>
      </p:sp>
      <p:pic>
        <p:nvPicPr>
          <p:cNvPr id="77" name="30秒タイマー">
            <a:hlinkClick r:id="" action="ppaction://media"/>
          </p:cNvPr>
          <p:cNvPicPr>
            <a:picLocks noChangeAspect="1"/>
          </p:cNvPicPr>
          <p:nvPr>
            <a:videoFile r:link="rId3"/>
            <p:extLst>
              <p:ext uri="{DAA4B4D4-6D71-4841-9C94-3DE7FCFB9230}">
                <p14:media xmlns:p14="http://schemas.microsoft.com/office/powerpoint/2010/main" r:embed="rId2"/>
              </p:ext>
            </p:extLst>
          </p:nvPr>
        </p:nvPicPr>
        <p:blipFill>
          <a:blip r:embed="rId7"/>
          <a:stretch>
            <a:fillRect/>
          </a:stretch>
        </p:blipFill>
        <p:spPr>
          <a:xfrm>
            <a:off x="253344" y="977820"/>
            <a:ext cx="1260000" cy="945000"/>
          </a:xfrm>
          <a:prstGeom prst="rect">
            <a:avLst/>
          </a:prstGeom>
        </p:spPr>
      </p:pic>
      <p:sp>
        <p:nvSpPr>
          <p:cNvPr id="2" name="テキスト ボックス 1"/>
          <p:cNvSpPr txBox="1"/>
          <p:nvPr/>
        </p:nvSpPr>
        <p:spPr>
          <a:xfrm>
            <a:off x="1474850" y="324490"/>
            <a:ext cx="7333073" cy="1200329"/>
          </a:xfrm>
          <a:prstGeom prst="rect">
            <a:avLst/>
          </a:prstGeom>
          <a:noFill/>
          <a:ln w="28575">
            <a:solidFill>
              <a:schemeClr val="tx1"/>
            </a:solidFill>
          </a:ln>
        </p:spPr>
        <p:txBody>
          <a:bodyPr wrap="square" rtlCol="0">
            <a:spAutoFit/>
          </a:bodyPr>
          <a:lstStyle/>
          <a:p>
            <a:pPr fontAlgn="base"/>
            <a:r>
              <a:rPr lang="ja-JP" altLang="en-US" dirty="0" smtClean="0"/>
              <a:t>図１の</a:t>
            </a:r>
            <a:r>
              <a:rPr lang="ja-JP" altLang="en-US" dirty="0"/>
              <a:t>ような、立方体（サイコロの形）があります。この立方体は、それぞれの面</a:t>
            </a:r>
            <a:r>
              <a:rPr lang="ja-JP" altLang="en-US" dirty="0" smtClean="0"/>
              <a:t>が４つの</a:t>
            </a:r>
            <a:r>
              <a:rPr lang="ja-JP" altLang="en-US" dirty="0"/>
              <a:t>区画にわけられて、色がぬられて</a:t>
            </a:r>
            <a:r>
              <a:rPr lang="ja-JP" altLang="en-US" dirty="0" smtClean="0"/>
              <a:t>います。それぞれ</a:t>
            </a:r>
            <a:r>
              <a:rPr lang="ja-JP" altLang="en-US" dirty="0"/>
              <a:t>の角に集まっている区画には、同じ色がぬられて</a:t>
            </a:r>
            <a:r>
              <a:rPr lang="ja-JP" altLang="en-US" dirty="0" smtClean="0"/>
              <a:t>います。</a:t>
            </a:r>
            <a:endParaRPr lang="ja-JP" altLang="en-US" dirty="0"/>
          </a:p>
          <a:p>
            <a:pPr fontAlgn="base"/>
            <a:r>
              <a:rPr lang="ja-JP" altLang="en-US" dirty="0" smtClean="0"/>
              <a:t>図２は</a:t>
            </a:r>
            <a:r>
              <a:rPr lang="ja-JP" altLang="en-US" dirty="0"/>
              <a:t>、この立方体を辺にそって切り開いた図です</a:t>
            </a:r>
            <a:r>
              <a:rPr lang="ja-JP" altLang="en-US" dirty="0" smtClean="0"/>
              <a:t>。</a:t>
            </a:r>
            <a:endParaRPr lang="ja-JP" altLang="en-US" dirty="0"/>
          </a:p>
        </p:txBody>
      </p:sp>
      <p:grpSp>
        <p:nvGrpSpPr>
          <p:cNvPr id="5" name="グループ化 4"/>
          <p:cNvGrpSpPr>
            <a:grpSpLocks noChangeAspect="1"/>
          </p:cNvGrpSpPr>
          <p:nvPr/>
        </p:nvGrpSpPr>
        <p:grpSpPr>
          <a:xfrm>
            <a:off x="655258" y="2345538"/>
            <a:ext cx="1296000" cy="1474389"/>
            <a:chOff x="1316782" y="2023483"/>
            <a:chExt cx="1814783" cy="2064581"/>
          </a:xfrm>
        </p:grpSpPr>
        <p:grpSp>
          <p:nvGrpSpPr>
            <p:cNvPr id="96" name="グループ化 95"/>
            <p:cNvGrpSpPr/>
            <p:nvPr/>
          </p:nvGrpSpPr>
          <p:grpSpPr>
            <a:xfrm>
              <a:off x="1773984" y="2615645"/>
              <a:ext cx="910677" cy="1023937"/>
              <a:chOff x="2836129" y="3090654"/>
              <a:chExt cx="1554021" cy="1747290"/>
            </a:xfrm>
            <a:solidFill>
              <a:srgbClr val="FFC000"/>
            </a:solidFill>
          </p:grpSpPr>
          <p:sp>
            <p:nvSpPr>
              <p:cNvPr id="97" name="平行四辺形 96"/>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98" name="平行四辺形 97"/>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99" name="平行四辺形 98"/>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00" name="グループ化 99"/>
            <p:cNvGrpSpPr/>
            <p:nvPr/>
          </p:nvGrpSpPr>
          <p:grpSpPr>
            <a:xfrm>
              <a:off x="1773982" y="2023483"/>
              <a:ext cx="910677" cy="1023937"/>
              <a:chOff x="2836129" y="3090654"/>
              <a:chExt cx="1554021" cy="1747290"/>
            </a:xfrm>
            <a:solidFill>
              <a:srgbClr val="00B050"/>
            </a:solidFill>
          </p:grpSpPr>
          <p:sp>
            <p:nvSpPr>
              <p:cNvPr id="101" name="平行四辺形 100"/>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02" name="平行四辺形 101"/>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03" name="平行四辺形 102"/>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04" name="グループ化 103"/>
            <p:cNvGrpSpPr/>
            <p:nvPr/>
          </p:nvGrpSpPr>
          <p:grpSpPr>
            <a:xfrm>
              <a:off x="2220888" y="2835527"/>
              <a:ext cx="910677" cy="1023937"/>
              <a:chOff x="2836129" y="3090654"/>
              <a:chExt cx="1554021" cy="1747290"/>
            </a:xfrm>
            <a:solidFill>
              <a:srgbClr val="92D050"/>
            </a:solidFill>
          </p:grpSpPr>
          <p:sp>
            <p:nvSpPr>
              <p:cNvPr id="105" name="平行四辺形 104"/>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06" name="平行四辺形 105"/>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07" name="平行四辺形 106"/>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08" name="グループ化 107"/>
            <p:cNvGrpSpPr/>
            <p:nvPr/>
          </p:nvGrpSpPr>
          <p:grpSpPr>
            <a:xfrm>
              <a:off x="2220886" y="2243365"/>
              <a:ext cx="910677" cy="1023937"/>
              <a:chOff x="2836129" y="3090654"/>
              <a:chExt cx="1554021" cy="1747290"/>
            </a:xfrm>
            <a:solidFill>
              <a:srgbClr val="FFFF00"/>
            </a:solidFill>
          </p:grpSpPr>
          <p:sp>
            <p:nvSpPr>
              <p:cNvPr id="109" name="平行四辺形 108"/>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10" name="平行四辺形 109"/>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11" name="平行四辺形 110"/>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88" name="グループ化 87"/>
            <p:cNvGrpSpPr/>
            <p:nvPr/>
          </p:nvGrpSpPr>
          <p:grpSpPr>
            <a:xfrm>
              <a:off x="1316784" y="2844245"/>
              <a:ext cx="910677" cy="1023937"/>
              <a:chOff x="2836129" y="3090654"/>
              <a:chExt cx="1554021" cy="1747290"/>
            </a:xfrm>
            <a:solidFill>
              <a:srgbClr val="FFC000"/>
            </a:solidFill>
          </p:grpSpPr>
          <p:sp>
            <p:nvSpPr>
              <p:cNvPr id="89" name="平行四辺形 88"/>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90" name="平行四辺形 89"/>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91" name="平行四辺形 90"/>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92" name="グループ化 91"/>
            <p:cNvGrpSpPr/>
            <p:nvPr/>
          </p:nvGrpSpPr>
          <p:grpSpPr>
            <a:xfrm>
              <a:off x="1316782" y="2252083"/>
              <a:ext cx="910677" cy="1023937"/>
              <a:chOff x="2836129" y="3090654"/>
              <a:chExt cx="1554021" cy="1747290"/>
            </a:xfrm>
            <a:solidFill>
              <a:srgbClr val="66FFFF"/>
            </a:solidFill>
          </p:grpSpPr>
          <p:sp>
            <p:nvSpPr>
              <p:cNvPr id="93" name="平行四辺形 92"/>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94" name="平行四辺形 93"/>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95" name="平行四辺形 94"/>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75" name="グループ化 74"/>
            <p:cNvGrpSpPr/>
            <p:nvPr/>
          </p:nvGrpSpPr>
          <p:grpSpPr>
            <a:xfrm>
              <a:off x="1763688" y="3064127"/>
              <a:ext cx="910677" cy="1023937"/>
              <a:chOff x="2836129" y="3090654"/>
              <a:chExt cx="1554021" cy="1747290"/>
            </a:xfrm>
            <a:solidFill>
              <a:srgbClr val="7030A0"/>
            </a:solidFill>
          </p:grpSpPr>
          <p:sp>
            <p:nvSpPr>
              <p:cNvPr id="76" name="平行四辺形 75"/>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78" name="平行四辺形 77"/>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79" name="平行四辺形 78"/>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84" name="グループ化 83"/>
            <p:cNvGrpSpPr/>
            <p:nvPr/>
          </p:nvGrpSpPr>
          <p:grpSpPr>
            <a:xfrm>
              <a:off x="1763686" y="2471965"/>
              <a:ext cx="910677" cy="1023937"/>
              <a:chOff x="2836129" y="3090654"/>
              <a:chExt cx="1554021" cy="1747290"/>
            </a:xfrm>
          </p:grpSpPr>
          <p:sp>
            <p:nvSpPr>
              <p:cNvPr id="85" name="平行四辺形 84"/>
              <p:cNvSpPr/>
              <p:nvPr/>
            </p:nvSpPr>
            <p:spPr>
              <a:xfrm rot="16200000">
                <a:off x="2522861" y="3747945"/>
                <a:ext cx="1403264" cy="776728"/>
              </a:xfrm>
              <a:prstGeom prst="parallelogram">
                <a:avLst>
                  <a:gd name="adj" fmla="val 49476"/>
                </a:avLst>
              </a:prstGeom>
              <a:solidFill>
                <a:srgbClr val="FF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86" name="平行四辺形 85"/>
              <p:cNvSpPr/>
              <p:nvPr/>
            </p:nvSpPr>
            <p:spPr>
              <a:xfrm rot="16200000" flipV="1">
                <a:off x="3299717" y="3747511"/>
                <a:ext cx="1403266" cy="777600"/>
              </a:xfrm>
              <a:prstGeom prst="parallelogram">
                <a:avLst>
                  <a:gd name="adj" fmla="val 49476"/>
                </a:avLst>
              </a:prstGeom>
              <a:solidFill>
                <a:srgbClr val="FF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87" name="平行四辺形 86"/>
              <p:cNvSpPr/>
              <p:nvPr/>
            </p:nvSpPr>
            <p:spPr>
              <a:xfrm rot="9208451" flipV="1">
                <a:off x="2916692" y="3090654"/>
                <a:ext cx="1388364" cy="688038"/>
              </a:xfrm>
              <a:prstGeom prst="parallelogram">
                <a:avLst>
                  <a:gd name="adj" fmla="val 75301"/>
                </a:avLst>
              </a:prstGeom>
              <a:solidFill>
                <a:srgbClr val="FF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grpSp>
        <p:nvGrpSpPr>
          <p:cNvPr id="6" name="グループ化 5"/>
          <p:cNvGrpSpPr>
            <a:grpSpLocks noChangeAspect="1"/>
          </p:cNvGrpSpPr>
          <p:nvPr/>
        </p:nvGrpSpPr>
        <p:grpSpPr>
          <a:xfrm>
            <a:off x="2421247" y="2387976"/>
            <a:ext cx="1296000" cy="1474393"/>
            <a:chOff x="5877547" y="2023482"/>
            <a:chExt cx="1814783" cy="2064581"/>
          </a:xfrm>
        </p:grpSpPr>
        <p:grpSp>
          <p:nvGrpSpPr>
            <p:cNvPr id="162" name="グループ化 161"/>
            <p:cNvGrpSpPr/>
            <p:nvPr/>
          </p:nvGrpSpPr>
          <p:grpSpPr>
            <a:xfrm>
              <a:off x="6334749" y="2615644"/>
              <a:ext cx="910677" cy="1023937"/>
              <a:chOff x="2836129" y="3090654"/>
              <a:chExt cx="1554021" cy="1747290"/>
            </a:xfrm>
            <a:solidFill>
              <a:srgbClr val="FFC000"/>
            </a:solidFill>
          </p:grpSpPr>
          <p:sp>
            <p:nvSpPr>
              <p:cNvPr id="164" name="平行四辺形 163"/>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65" name="平行四辺形 164"/>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66" name="平行四辺形 165"/>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67" name="グループ化 166"/>
            <p:cNvGrpSpPr/>
            <p:nvPr/>
          </p:nvGrpSpPr>
          <p:grpSpPr>
            <a:xfrm>
              <a:off x="6334747" y="2023482"/>
              <a:ext cx="910677" cy="1023937"/>
              <a:chOff x="2836129" y="3090654"/>
              <a:chExt cx="1554021" cy="1747290"/>
            </a:xfrm>
            <a:solidFill>
              <a:srgbClr val="FF0000"/>
            </a:solidFill>
          </p:grpSpPr>
          <p:sp>
            <p:nvSpPr>
              <p:cNvPr id="168" name="平行四辺形 167"/>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69" name="平行四辺形 168"/>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70" name="平行四辺形 169"/>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71" name="グループ化 170"/>
            <p:cNvGrpSpPr/>
            <p:nvPr/>
          </p:nvGrpSpPr>
          <p:grpSpPr>
            <a:xfrm>
              <a:off x="6781653" y="2835526"/>
              <a:ext cx="910677" cy="1023937"/>
              <a:chOff x="2836129" y="3090654"/>
              <a:chExt cx="1554021" cy="1747290"/>
            </a:xfrm>
            <a:solidFill>
              <a:srgbClr val="00B050"/>
            </a:solidFill>
          </p:grpSpPr>
          <p:sp>
            <p:nvSpPr>
              <p:cNvPr id="172" name="平行四辺形 171"/>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73" name="平行四辺形 172"/>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74" name="平行四辺形 173"/>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75" name="グループ化 174"/>
            <p:cNvGrpSpPr/>
            <p:nvPr/>
          </p:nvGrpSpPr>
          <p:grpSpPr>
            <a:xfrm>
              <a:off x="6781651" y="2243364"/>
              <a:ext cx="910677" cy="1023937"/>
              <a:chOff x="2836129" y="3090654"/>
              <a:chExt cx="1554021" cy="1747290"/>
            </a:xfrm>
            <a:solidFill>
              <a:srgbClr val="FFFF00"/>
            </a:solidFill>
          </p:grpSpPr>
          <p:sp>
            <p:nvSpPr>
              <p:cNvPr id="176" name="平行四辺形 175"/>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77" name="平行四辺形 176"/>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78" name="平行四辺形 177"/>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79" name="グループ化 178"/>
            <p:cNvGrpSpPr/>
            <p:nvPr/>
          </p:nvGrpSpPr>
          <p:grpSpPr>
            <a:xfrm>
              <a:off x="5877549" y="2844244"/>
              <a:ext cx="910677" cy="1023937"/>
              <a:chOff x="2836129" y="3090654"/>
              <a:chExt cx="1554021" cy="1747290"/>
            </a:xfrm>
            <a:solidFill>
              <a:srgbClr val="FFC000"/>
            </a:solidFill>
          </p:grpSpPr>
          <p:sp>
            <p:nvSpPr>
              <p:cNvPr id="180" name="平行四辺形 179"/>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81" name="平行四辺形 180"/>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82" name="平行四辺形 181"/>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83" name="グループ化 182"/>
            <p:cNvGrpSpPr/>
            <p:nvPr/>
          </p:nvGrpSpPr>
          <p:grpSpPr>
            <a:xfrm>
              <a:off x="5877547" y="2252082"/>
              <a:ext cx="910677" cy="1023937"/>
              <a:chOff x="2836129" y="3090654"/>
              <a:chExt cx="1554021" cy="1747290"/>
            </a:xfrm>
            <a:solidFill>
              <a:srgbClr val="7030A0"/>
            </a:solidFill>
          </p:grpSpPr>
          <p:sp>
            <p:nvSpPr>
              <p:cNvPr id="184" name="平行四辺形 183"/>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85" name="平行四辺形 184"/>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86" name="平行四辺形 185"/>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87" name="グループ化 186"/>
            <p:cNvGrpSpPr/>
            <p:nvPr/>
          </p:nvGrpSpPr>
          <p:grpSpPr>
            <a:xfrm>
              <a:off x="6324453" y="3064126"/>
              <a:ext cx="910677" cy="1023937"/>
              <a:chOff x="2836129" y="3090654"/>
              <a:chExt cx="1554021" cy="1747290"/>
            </a:xfrm>
            <a:solidFill>
              <a:srgbClr val="0070C0"/>
            </a:solidFill>
          </p:grpSpPr>
          <p:sp>
            <p:nvSpPr>
              <p:cNvPr id="188" name="平行四辺形 187"/>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89" name="平行四辺形 188"/>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90" name="平行四辺形 189"/>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91" name="グループ化 190"/>
            <p:cNvGrpSpPr/>
            <p:nvPr/>
          </p:nvGrpSpPr>
          <p:grpSpPr>
            <a:xfrm>
              <a:off x="6324451" y="2471964"/>
              <a:ext cx="910677" cy="1023937"/>
              <a:chOff x="2836129" y="3090654"/>
              <a:chExt cx="1554021" cy="1747290"/>
            </a:xfrm>
            <a:solidFill>
              <a:srgbClr val="92D050"/>
            </a:solidFill>
          </p:grpSpPr>
          <p:sp>
            <p:nvSpPr>
              <p:cNvPr id="192" name="平行四辺形 191"/>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93" name="平行四辺形 192"/>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94" name="平行四辺形 193"/>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graphicFrame>
        <p:nvGraphicFramePr>
          <p:cNvPr id="8" name="表 7"/>
          <p:cNvGraphicFramePr>
            <a:graphicFrameLocks noGrp="1"/>
          </p:cNvGraphicFramePr>
          <p:nvPr>
            <p:extLst>
              <p:ext uri="{D42A27DB-BD31-4B8C-83A1-F6EECF244321}">
                <p14:modId xmlns:p14="http://schemas.microsoft.com/office/powerpoint/2010/main" val="2062604919"/>
              </p:ext>
            </p:extLst>
          </p:nvPr>
        </p:nvGraphicFramePr>
        <p:xfrm>
          <a:off x="4454252" y="2765916"/>
          <a:ext cx="4320000" cy="1080000"/>
        </p:xfrm>
        <a:graphic>
          <a:graphicData uri="http://schemas.openxmlformats.org/drawingml/2006/table">
            <a:tbl>
              <a:tblPr firstRow="1" bandRow="1">
                <a:tableStyleId>{5C22544A-7EE6-4342-B048-85BDC9FD1C3A}</a:tableStyleId>
              </a:tblPr>
              <a:tblGrid>
                <a:gridCol w="540000"/>
                <a:gridCol w="540000"/>
                <a:gridCol w="540000"/>
                <a:gridCol w="540000"/>
                <a:gridCol w="540000"/>
                <a:gridCol w="540000"/>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000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3160549655"/>
              </p:ext>
            </p:extLst>
          </p:nvPr>
        </p:nvGraphicFramePr>
        <p:xfrm>
          <a:off x="7694252" y="1694202"/>
          <a:ext cx="1080000" cy="1080000"/>
        </p:xfrm>
        <a:graphic>
          <a:graphicData uri="http://schemas.openxmlformats.org/drawingml/2006/table">
            <a:tbl>
              <a:tblPr firstRow="1" bandRow="1">
                <a:tableStyleId>{5C22544A-7EE6-4342-B048-85BDC9FD1C3A}</a:tableStyleId>
              </a:tblPr>
              <a:tblGrid>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r>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FF"/>
                    </a:solidFill>
                  </a:tcPr>
                </a:tc>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2352153822"/>
              </p:ext>
            </p:extLst>
          </p:nvPr>
        </p:nvGraphicFramePr>
        <p:xfrm>
          <a:off x="5531222" y="3845916"/>
          <a:ext cx="1080000" cy="1080000"/>
        </p:xfrm>
        <a:graphic>
          <a:graphicData uri="http://schemas.openxmlformats.org/drawingml/2006/table">
            <a:tbl>
              <a:tblPr firstRow="1" bandRow="1">
                <a:tableStyleId>{5C22544A-7EE6-4342-B048-85BDC9FD1C3A}</a:tableStyleId>
              </a:tblPr>
              <a:tblGrid>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000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1" name="正方形/長方形 10"/>
          <p:cNvSpPr/>
          <p:nvPr/>
        </p:nvSpPr>
        <p:spPr>
          <a:xfrm>
            <a:off x="1848652" y="1821472"/>
            <a:ext cx="572593" cy="369332"/>
          </a:xfrm>
          <a:prstGeom prst="rect">
            <a:avLst/>
          </a:prstGeom>
        </p:spPr>
        <p:txBody>
          <a:bodyPr wrap="none">
            <a:spAutoFit/>
          </a:bodyPr>
          <a:lstStyle/>
          <a:p>
            <a:r>
              <a:rPr lang="ja-JP" altLang="en-US" dirty="0"/>
              <a:t>図１</a:t>
            </a:r>
          </a:p>
        </p:txBody>
      </p:sp>
      <p:sp>
        <p:nvSpPr>
          <p:cNvPr id="12" name="正方形/長方形 11"/>
          <p:cNvSpPr/>
          <p:nvPr/>
        </p:nvSpPr>
        <p:spPr>
          <a:xfrm>
            <a:off x="5996065" y="1922835"/>
            <a:ext cx="572593" cy="369332"/>
          </a:xfrm>
          <a:prstGeom prst="rect">
            <a:avLst/>
          </a:prstGeom>
        </p:spPr>
        <p:txBody>
          <a:bodyPr wrap="none">
            <a:spAutoFit/>
          </a:bodyPr>
          <a:lstStyle/>
          <a:p>
            <a:r>
              <a:rPr lang="ja-JP" altLang="en-US" dirty="0"/>
              <a:t>図２</a:t>
            </a:r>
          </a:p>
        </p:txBody>
      </p:sp>
      <p:sp>
        <p:nvSpPr>
          <p:cNvPr id="14" name="テキスト ボックス 13"/>
          <p:cNvSpPr txBox="1"/>
          <p:nvPr/>
        </p:nvSpPr>
        <p:spPr>
          <a:xfrm>
            <a:off x="4726927" y="2974111"/>
            <a:ext cx="576065" cy="646331"/>
          </a:xfrm>
          <a:prstGeom prst="rect">
            <a:avLst/>
          </a:prstGeom>
          <a:noFill/>
        </p:spPr>
        <p:txBody>
          <a:bodyPr wrap="square" rtlCol="0">
            <a:spAutoFit/>
          </a:bodyPr>
          <a:lstStyle/>
          <a:p>
            <a:r>
              <a:rPr kumimoji="1" lang="ja-JP" altLang="en-US" sz="3600" dirty="0" smtClean="0"/>
              <a:t>ア</a:t>
            </a:r>
            <a:endParaRPr kumimoji="1" lang="ja-JP" altLang="en-US" sz="3600" dirty="0"/>
          </a:p>
        </p:txBody>
      </p:sp>
      <p:sp>
        <p:nvSpPr>
          <p:cNvPr id="195" name="テキスト ボックス 194"/>
          <p:cNvSpPr txBox="1"/>
          <p:nvPr/>
        </p:nvSpPr>
        <p:spPr>
          <a:xfrm>
            <a:off x="6797461" y="2995524"/>
            <a:ext cx="576065" cy="646331"/>
          </a:xfrm>
          <a:prstGeom prst="rect">
            <a:avLst/>
          </a:prstGeom>
          <a:noFill/>
        </p:spPr>
        <p:txBody>
          <a:bodyPr wrap="square" rtlCol="0">
            <a:spAutoFit/>
          </a:bodyPr>
          <a:lstStyle/>
          <a:p>
            <a:r>
              <a:rPr kumimoji="1" lang="ja-JP" altLang="en-US" sz="3600" dirty="0" smtClean="0"/>
              <a:t>イ</a:t>
            </a:r>
            <a:endParaRPr kumimoji="1" lang="ja-JP" altLang="en-US" sz="3600" dirty="0"/>
          </a:p>
        </p:txBody>
      </p:sp>
      <p:sp>
        <p:nvSpPr>
          <p:cNvPr id="196" name="テキスト ボックス 195"/>
          <p:cNvSpPr txBox="1"/>
          <p:nvPr/>
        </p:nvSpPr>
        <p:spPr>
          <a:xfrm>
            <a:off x="7946219" y="2973186"/>
            <a:ext cx="576065" cy="646331"/>
          </a:xfrm>
          <a:prstGeom prst="rect">
            <a:avLst/>
          </a:prstGeom>
          <a:noFill/>
        </p:spPr>
        <p:txBody>
          <a:bodyPr wrap="square" rtlCol="0">
            <a:spAutoFit/>
          </a:bodyPr>
          <a:lstStyle/>
          <a:p>
            <a:r>
              <a:rPr kumimoji="1" lang="ja-JP" altLang="en-US" sz="3600" dirty="0" smtClean="0"/>
              <a:t>ウ</a:t>
            </a:r>
            <a:endParaRPr kumimoji="1" lang="ja-JP" altLang="en-US" sz="3600" dirty="0"/>
          </a:p>
        </p:txBody>
      </p:sp>
      <p:sp>
        <p:nvSpPr>
          <p:cNvPr id="197" name="テキスト ボックス 196"/>
          <p:cNvSpPr txBox="1"/>
          <p:nvPr/>
        </p:nvSpPr>
        <p:spPr>
          <a:xfrm>
            <a:off x="5783189" y="4062750"/>
            <a:ext cx="576065" cy="646331"/>
          </a:xfrm>
          <a:prstGeom prst="rect">
            <a:avLst/>
          </a:prstGeom>
          <a:noFill/>
        </p:spPr>
        <p:txBody>
          <a:bodyPr wrap="square" rtlCol="0">
            <a:spAutoFit/>
          </a:bodyPr>
          <a:lstStyle/>
          <a:p>
            <a:r>
              <a:rPr kumimoji="1" lang="ja-JP" altLang="en-US" sz="3600" dirty="0" smtClean="0"/>
              <a:t>エ</a:t>
            </a:r>
            <a:endParaRPr kumimoji="1" lang="ja-JP" altLang="en-US" sz="3600" dirty="0"/>
          </a:p>
        </p:txBody>
      </p:sp>
      <p:sp>
        <p:nvSpPr>
          <p:cNvPr id="15" name="テキスト ボックス 14"/>
          <p:cNvSpPr txBox="1"/>
          <p:nvPr/>
        </p:nvSpPr>
        <p:spPr>
          <a:xfrm>
            <a:off x="655257" y="4062750"/>
            <a:ext cx="4071670" cy="369332"/>
          </a:xfrm>
          <a:prstGeom prst="rect">
            <a:avLst/>
          </a:prstGeom>
          <a:noFill/>
          <a:ln w="19050">
            <a:solidFill>
              <a:schemeClr val="tx1"/>
            </a:solidFill>
          </a:ln>
        </p:spPr>
        <p:txBody>
          <a:bodyPr wrap="square" rtlCol="0">
            <a:spAutoFit/>
          </a:bodyPr>
          <a:lstStyle/>
          <a:p>
            <a:r>
              <a:rPr kumimoji="1" lang="ja-JP" altLang="en-US" dirty="0" smtClean="0"/>
              <a:t>ウの部分にあてはまる図を選びなさい。</a:t>
            </a:r>
            <a:endParaRPr kumimoji="1" lang="ja-JP" altLang="en-US" dirty="0"/>
          </a:p>
        </p:txBody>
      </p:sp>
      <p:graphicFrame>
        <p:nvGraphicFramePr>
          <p:cNvPr id="198" name="表 197"/>
          <p:cNvGraphicFramePr>
            <a:graphicFrameLocks noGrp="1"/>
          </p:cNvGraphicFramePr>
          <p:nvPr>
            <p:extLst>
              <p:ext uri="{D42A27DB-BD31-4B8C-83A1-F6EECF244321}">
                <p14:modId xmlns:p14="http://schemas.microsoft.com/office/powerpoint/2010/main" val="402100585"/>
              </p:ext>
            </p:extLst>
          </p:nvPr>
        </p:nvGraphicFramePr>
        <p:xfrm>
          <a:off x="689061" y="5277857"/>
          <a:ext cx="1080000" cy="1080000"/>
        </p:xfrm>
        <a:graphic>
          <a:graphicData uri="http://schemas.openxmlformats.org/drawingml/2006/table">
            <a:tbl>
              <a:tblPr firstRow="1" bandRow="1">
                <a:tableStyleId>{5C22544A-7EE6-4342-B048-85BDC9FD1C3A}</a:tableStyleId>
              </a:tblPr>
              <a:tblGrid>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FF"/>
                    </a:solidFill>
                  </a:tcPr>
                </a:tc>
              </a:tr>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r>
            </a:tbl>
          </a:graphicData>
        </a:graphic>
      </p:graphicFrame>
      <p:graphicFrame>
        <p:nvGraphicFramePr>
          <p:cNvPr id="199" name="表 198"/>
          <p:cNvGraphicFramePr>
            <a:graphicFrameLocks noGrp="1"/>
          </p:cNvGraphicFramePr>
          <p:nvPr>
            <p:extLst>
              <p:ext uri="{D42A27DB-BD31-4B8C-83A1-F6EECF244321}">
                <p14:modId xmlns:p14="http://schemas.microsoft.com/office/powerpoint/2010/main" val="1499533131"/>
              </p:ext>
            </p:extLst>
          </p:nvPr>
        </p:nvGraphicFramePr>
        <p:xfrm>
          <a:off x="2421245" y="5274163"/>
          <a:ext cx="1080000" cy="1080000"/>
        </p:xfrm>
        <a:graphic>
          <a:graphicData uri="http://schemas.openxmlformats.org/drawingml/2006/table">
            <a:tbl>
              <a:tblPr firstRow="1" bandRow="1">
                <a:tableStyleId>{5C22544A-7EE6-4342-B048-85BDC9FD1C3A}</a:tableStyleId>
              </a:tblPr>
              <a:tblGrid>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FF"/>
                    </a:solidFill>
                  </a:tcPr>
                </a:tc>
              </a:tr>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r>
            </a:tbl>
          </a:graphicData>
        </a:graphic>
      </p:graphicFrame>
      <p:graphicFrame>
        <p:nvGraphicFramePr>
          <p:cNvPr id="200" name="表 199"/>
          <p:cNvGraphicFramePr>
            <a:graphicFrameLocks noGrp="1"/>
          </p:cNvGraphicFramePr>
          <p:nvPr>
            <p:extLst>
              <p:ext uri="{D42A27DB-BD31-4B8C-83A1-F6EECF244321}">
                <p14:modId xmlns:p14="http://schemas.microsoft.com/office/powerpoint/2010/main" val="697315161"/>
              </p:ext>
            </p:extLst>
          </p:nvPr>
        </p:nvGraphicFramePr>
        <p:xfrm>
          <a:off x="4153429" y="5274163"/>
          <a:ext cx="1080000" cy="1080000"/>
        </p:xfrm>
        <a:graphic>
          <a:graphicData uri="http://schemas.openxmlformats.org/drawingml/2006/table">
            <a:tbl>
              <a:tblPr firstRow="1" bandRow="1">
                <a:tableStyleId>{5C22544A-7EE6-4342-B048-85BDC9FD1C3A}</a:tableStyleId>
              </a:tblPr>
              <a:tblGrid>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FF"/>
                    </a:solidFill>
                  </a:tcPr>
                </a:tc>
              </a:tr>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r>
            </a:tbl>
          </a:graphicData>
        </a:graphic>
      </p:graphicFrame>
      <p:sp>
        <p:nvSpPr>
          <p:cNvPr id="16" name="テキスト ボックス 15"/>
          <p:cNvSpPr txBox="1"/>
          <p:nvPr/>
        </p:nvSpPr>
        <p:spPr>
          <a:xfrm>
            <a:off x="1040856" y="4848615"/>
            <a:ext cx="376409" cy="400110"/>
          </a:xfrm>
          <a:prstGeom prst="rect">
            <a:avLst/>
          </a:prstGeom>
          <a:noFill/>
        </p:spPr>
        <p:txBody>
          <a:bodyPr wrap="square" rtlCol="0">
            <a:spAutoFit/>
          </a:bodyPr>
          <a:lstStyle/>
          <a:p>
            <a:r>
              <a:rPr kumimoji="1" lang="ja-JP" altLang="en-US" sz="2000" dirty="0" smtClean="0"/>
              <a:t>①</a:t>
            </a:r>
            <a:endParaRPr kumimoji="1" lang="ja-JP" altLang="en-US" sz="2000" dirty="0"/>
          </a:p>
        </p:txBody>
      </p:sp>
      <p:sp>
        <p:nvSpPr>
          <p:cNvPr id="201" name="テキスト ボックス 200"/>
          <p:cNvSpPr txBox="1"/>
          <p:nvPr/>
        </p:nvSpPr>
        <p:spPr>
          <a:xfrm>
            <a:off x="2747748" y="4856777"/>
            <a:ext cx="376409" cy="400110"/>
          </a:xfrm>
          <a:prstGeom prst="rect">
            <a:avLst/>
          </a:prstGeom>
          <a:noFill/>
        </p:spPr>
        <p:txBody>
          <a:bodyPr wrap="square" rtlCol="0">
            <a:spAutoFit/>
          </a:bodyPr>
          <a:lstStyle/>
          <a:p>
            <a:r>
              <a:rPr kumimoji="1" lang="ja-JP" altLang="en-US" sz="2000" dirty="0" smtClean="0"/>
              <a:t>②</a:t>
            </a:r>
            <a:endParaRPr kumimoji="1" lang="ja-JP" altLang="en-US" sz="2000" dirty="0"/>
          </a:p>
        </p:txBody>
      </p:sp>
      <p:sp>
        <p:nvSpPr>
          <p:cNvPr id="202" name="テキスト ボックス 201"/>
          <p:cNvSpPr txBox="1"/>
          <p:nvPr/>
        </p:nvSpPr>
        <p:spPr>
          <a:xfrm>
            <a:off x="4454252" y="4856777"/>
            <a:ext cx="376409" cy="400110"/>
          </a:xfrm>
          <a:prstGeom prst="rect">
            <a:avLst/>
          </a:prstGeom>
          <a:noFill/>
        </p:spPr>
        <p:txBody>
          <a:bodyPr wrap="square" rtlCol="0">
            <a:spAutoFit/>
          </a:bodyPr>
          <a:lstStyle/>
          <a:p>
            <a:r>
              <a:rPr kumimoji="1" lang="ja-JP" altLang="en-US" sz="2000" dirty="0" smtClean="0"/>
              <a:t>③</a:t>
            </a:r>
            <a:endParaRPr kumimoji="1" lang="ja-JP" altLang="en-US" sz="2000" dirty="0"/>
          </a:p>
        </p:txBody>
      </p:sp>
    </p:spTree>
    <p:custDataLst>
      <p:tags r:id="rId1"/>
    </p:custDataLst>
    <p:extLst>
      <p:ext uri="{BB962C8B-B14F-4D97-AF65-F5344CB8AC3E}">
        <p14:creationId xmlns:p14="http://schemas.microsoft.com/office/powerpoint/2010/main" val="17753125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mediacall" presetSubtype="0" fill="hold" nodeType="withEffect">
                                  <p:stCondLst>
                                    <p:cond delay="0"/>
                                  </p:stCondLst>
                                  <p:childTnLst>
                                    <p:cmd type="call" cmd="togglePause">
                                      <p:cBhvr>
                                        <p:cTn id="6" dur="1" fill="hold"/>
                                        <p:tgtEl>
                                          <p:spTgt spid="77"/>
                                        </p:tgtEl>
                                      </p:cBhvr>
                                    </p:cmd>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ipe(left)">
                                      <p:cBhvr>
                                        <p:cTn id="11" dur="500"/>
                                        <p:tgtEl>
                                          <p:spTgt spid="15"/>
                                        </p:tgtEl>
                                      </p:cBhvr>
                                    </p:animEffect>
                                  </p:childTnLst>
                                </p:cTn>
                              </p:par>
                            </p:childTnLst>
                          </p:cTn>
                        </p:par>
                        <p:par>
                          <p:cTn id="12" fill="hold">
                            <p:stCondLst>
                              <p:cond delay="500"/>
                            </p:stCondLst>
                            <p:childTnLst>
                              <p:par>
                                <p:cTn id="13" presetID="10" presetClass="entr" presetSubtype="0" fill="hold" grpId="0" nodeType="after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500"/>
                                        <p:tgtEl>
                                          <p:spTgt spid="16"/>
                                        </p:tgtEl>
                                      </p:cBhvr>
                                    </p:animEffect>
                                  </p:childTnLst>
                                </p:cTn>
                              </p:par>
                              <p:par>
                                <p:cTn id="16" presetID="10" presetClass="entr" presetSubtype="0" fill="hold" nodeType="withEffect">
                                  <p:stCondLst>
                                    <p:cond delay="0"/>
                                  </p:stCondLst>
                                  <p:childTnLst>
                                    <p:set>
                                      <p:cBhvr>
                                        <p:cTn id="17" dur="1" fill="hold">
                                          <p:stCondLst>
                                            <p:cond delay="0"/>
                                          </p:stCondLst>
                                        </p:cTn>
                                        <p:tgtEl>
                                          <p:spTgt spid="198"/>
                                        </p:tgtEl>
                                        <p:attrNameLst>
                                          <p:attrName>style.visibility</p:attrName>
                                        </p:attrNameLst>
                                      </p:cBhvr>
                                      <p:to>
                                        <p:strVal val="visible"/>
                                      </p:to>
                                    </p:set>
                                    <p:animEffect transition="in" filter="fade">
                                      <p:cBhvr>
                                        <p:cTn id="18" dur="500"/>
                                        <p:tgtEl>
                                          <p:spTgt spid="198"/>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01"/>
                                        </p:tgtEl>
                                        <p:attrNameLst>
                                          <p:attrName>style.visibility</p:attrName>
                                        </p:attrNameLst>
                                      </p:cBhvr>
                                      <p:to>
                                        <p:strVal val="visible"/>
                                      </p:to>
                                    </p:set>
                                    <p:animEffect transition="in" filter="fade">
                                      <p:cBhvr>
                                        <p:cTn id="21" dur="500"/>
                                        <p:tgtEl>
                                          <p:spTgt spid="201"/>
                                        </p:tgtEl>
                                      </p:cBhvr>
                                    </p:animEffect>
                                  </p:childTnLst>
                                </p:cTn>
                              </p:par>
                              <p:par>
                                <p:cTn id="22" presetID="10" presetClass="entr" presetSubtype="0" fill="hold" nodeType="withEffect">
                                  <p:stCondLst>
                                    <p:cond delay="0"/>
                                  </p:stCondLst>
                                  <p:childTnLst>
                                    <p:set>
                                      <p:cBhvr>
                                        <p:cTn id="23" dur="1" fill="hold">
                                          <p:stCondLst>
                                            <p:cond delay="0"/>
                                          </p:stCondLst>
                                        </p:cTn>
                                        <p:tgtEl>
                                          <p:spTgt spid="199"/>
                                        </p:tgtEl>
                                        <p:attrNameLst>
                                          <p:attrName>style.visibility</p:attrName>
                                        </p:attrNameLst>
                                      </p:cBhvr>
                                      <p:to>
                                        <p:strVal val="visible"/>
                                      </p:to>
                                    </p:set>
                                    <p:animEffect transition="in" filter="fade">
                                      <p:cBhvr>
                                        <p:cTn id="24" dur="500"/>
                                        <p:tgtEl>
                                          <p:spTgt spid="199"/>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02"/>
                                        </p:tgtEl>
                                        <p:attrNameLst>
                                          <p:attrName>style.visibility</p:attrName>
                                        </p:attrNameLst>
                                      </p:cBhvr>
                                      <p:to>
                                        <p:strVal val="visible"/>
                                      </p:to>
                                    </p:set>
                                    <p:animEffect transition="in" filter="fade">
                                      <p:cBhvr>
                                        <p:cTn id="27" dur="500"/>
                                        <p:tgtEl>
                                          <p:spTgt spid="202"/>
                                        </p:tgtEl>
                                      </p:cBhvr>
                                    </p:animEffect>
                                  </p:childTnLst>
                                </p:cTn>
                              </p:par>
                              <p:par>
                                <p:cTn id="28" presetID="10" presetClass="entr" presetSubtype="0" fill="hold" nodeType="withEffect">
                                  <p:stCondLst>
                                    <p:cond delay="0"/>
                                  </p:stCondLst>
                                  <p:childTnLst>
                                    <p:set>
                                      <p:cBhvr>
                                        <p:cTn id="29" dur="1" fill="hold">
                                          <p:stCondLst>
                                            <p:cond delay="0"/>
                                          </p:stCondLst>
                                        </p:cTn>
                                        <p:tgtEl>
                                          <p:spTgt spid="200"/>
                                        </p:tgtEl>
                                        <p:attrNameLst>
                                          <p:attrName>style.visibility</p:attrName>
                                        </p:attrNameLst>
                                      </p:cBhvr>
                                      <p:to>
                                        <p:strVal val="visible"/>
                                      </p:to>
                                    </p:set>
                                    <p:animEffect transition="in" filter="fade">
                                      <p:cBhvr>
                                        <p:cTn id="30" dur="500"/>
                                        <p:tgtEl>
                                          <p:spTgt spid="20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33"/>
                                        </p:tgtEl>
                                        <p:attrNameLst>
                                          <p:attrName>style.visibility</p:attrName>
                                        </p:attrNameLst>
                                      </p:cBhvr>
                                      <p:to>
                                        <p:strVal val="visible"/>
                                      </p:to>
                                    </p:set>
                                    <p:animEffect transition="in" filter="fade">
                                      <p:cBhvr>
                                        <p:cTn id="35" dur="500"/>
                                        <p:tgtEl>
                                          <p:spTgt spid="133"/>
                                        </p:tgtEl>
                                      </p:cBhvr>
                                    </p:animEffect>
                                  </p:childTnLst>
                                  <p:subTnLst>
                                    <p:audio>
                                      <p:cMediaNode>
                                        <p:cTn display="0" masterRel="sameClick">
                                          <p:stCondLst>
                                            <p:cond evt="begin" delay="0">
                                              <p:tn val="33"/>
                                            </p:cond>
                                          </p:stCondLst>
                                          <p:endCondLst>
                                            <p:cond evt="onStopAudio" delay="0">
                                              <p:tgtEl>
                                                <p:sldTgt/>
                                              </p:tgtEl>
                                            </p:cond>
                                          </p:endCondLst>
                                        </p:cTn>
                                        <p:tgtEl>
                                          <p:sndTgt r:embed="rId6" name="クイズ正解.wav"/>
                                        </p:tgtEl>
                                      </p:cMediaNode>
                                    </p:audio>
                                  </p:subTnLst>
                                </p:cTn>
                              </p:par>
                            </p:childTnLst>
                          </p:cTn>
                        </p:par>
                      </p:childTnLst>
                    </p:cTn>
                  </p:par>
                </p:childTnLst>
              </p:cTn>
              <p:prevCondLst>
                <p:cond evt="onPrev" delay="0">
                  <p:tgtEl>
                    <p:sldTgt/>
                  </p:tgtEl>
                </p:cond>
              </p:prevCondLst>
              <p:nextCondLst>
                <p:cond evt="onNext" delay="0">
                  <p:tgtEl>
                    <p:sldTgt/>
                  </p:tgtEl>
                </p:cond>
              </p:nextCondLst>
            </p:seq>
            <p:video>
              <p:cMediaNode vol="80000" showWhenStopped="0">
                <p:cTn id="36" fill="hold" display="0">
                  <p:stCondLst>
                    <p:cond delay="indefinite"/>
                  </p:stCondLst>
                </p:cTn>
                <p:tgtEl>
                  <p:spTgt spid="77"/>
                </p:tgtEl>
              </p:cMediaNode>
            </p:video>
          </p:childTnLst>
        </p:cTn>
      </p:par>
    </p:tnLst>
    <p:bldLst>
      <p:bldP spid="133" grpId="0" animBg="1"/>
      <p:bldP spid="15" grpId="0" animBg="1"/>
      <p:bldP spid="16" grpId="0"/>
      <p:bldP spid="201" grpId="0"/>
      <p:bldP spid="20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円/楕円 133"/>
          <p:cNvSpPr/>
          <p:nvPr/>
        </p:nvSpPr>
        <p:spPr>
          <a:xfrm>
            <a:off x="3973429" y="5118193"/>
            <a:ext cx="1440000" cy="1440000"/>
          </a:xfrm>
          <a:prstGeom prst="ellipse">
            <a:avLst/>
          </a:prstGeom>
          <a:noFill/>
          <a:ln w="1016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2400" dirty="0" smtClean="0">
              <a:solidFill>
                <a:sysClr val="windowText" lastClr="000000"/>
              </a:solidFill>
            </a:endParaRPr>
          </a:p>
        </p:txBody>
      </p:sp>
      <p:sp>
        <p:nvSpPr>
          <p:cNvPr id="13" name="額縁 12"/>
          <p:cNvSpPr/>
          <p:nvPr/>
        </p:nvSpPr>
        <p:spPr>
          <a:xfrm>
            <a:off x="253344" y="227788"/>
            <a:ext cx="1152128" cy="648072"/>
          </a:xfrm>
          <a:prstGeom prst="bevel">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smtClean="0">
                <a:solidFill>
                  <a:schemeClr val="tx1"/>
                </a:solidFill>
              </a:rPr>
              <a:t>Ｑ６</a:t>
            </a:r>
            <a:endParaRPr kumimoji="1" lang="ja-JP" altLang="en-US" sz="3200" dirty="0">
              <a:solidFill>
                <a:schemeClr val="tx1"/>
              </a:solidFill>
            </a:endParaRPr>
          </a:p>
        </p:txBody>
      </p:sp>
      <p:pic>
        <p:nvPicPr>
          <p:cNvPr id="77" name="30秒タイマー">
            <a:hlinkClick r:id="" action="ppaction://media"/>
          </p:cNvPr>
          <p:cNvPicPr>
            <a:picLocks noChangeAspect="1"/>
          </p:cNvPicPr>
          <p:nvPr>
            <a:videoFile r:link="rId3"/>
            <p:extLst>
              <p:ext uri="{DAA4B4D4-6D71-4841-9C94-3DE7FCFB9230}">
                <p14:media xmlns:p14="http://schemas.microsoft.com/office/powerpoint/2010/main" r:embed="rId2"/>
              </p:ext>
            </p:extLst>
          </p:nvPr>
        </p:nvPicPr>
        <p:blipFill>
          <a:blip r:embed="rId7"/>
          <a:stretch>
            <a:fillRect/>
          </a:stretch>
        </p:blipFill>
        <p:spPr>
          <a:xfrm>
            <a:off x="253344" y="977820"/>
            <a:ext cx="1260000" cy="945000"/>
          </a:xfrm>
          <a:prstGeom prst="rect">
            <a:avLst/>
          </a:prstGeom>
        </p:spPr>
      </p:pic>
      <p:sp>
        <p:nvSpPr>
          <p:cNvPr id="2" name="テキスト ボックス 1"/>
          <p:cNvSpPr txBox="1"/>
          <p:nvPr/>
        </p:nvSpPr>
        <p:spPr>
          <a:xfrm>
            <a:off x="1474850" y="324490"/>
            <a:ext cx="7333073" cy="1200329"/>
          </a:xfrm>
          <a:prstGeom prst="rect">
            <a:avLst/>
          </a:prstGeom>
          <a:noFill/>
          <a:ln w="28575">
            <a:solidFill>
              <a:schemeClr val="tx1"/>
            </a:solidFill>
          </a:ln>
        </p:spPr>
        <p:txBody>
          <a:bodyPr wrap="square" rtlCol="0">
            <a:spAutoFit/>
          </a:bodyPr>
          <a:lstStyle/>
          <a:p>
            <a:pPr fontAlgn="base"/>
            <a:r>
              <a:rPr lang="ja-JP" altLang="en-US" dirty="0" smtClean="0"/>
              <a:t>図１の</a:t>
            </a:r>
            <a:r>
              <a:rPr lang="ja-JP" altLang="en-US" dirty="0"/>
              <a:t>ような、立方体（サイコロの形）があります。この立方体は、それぞれの面</a:t>
            </a:r>
            <a:r>
              <a:rPr lang="ja-JP" altLang="en-US" dirty="0" smtClean="0"/>
              <a:t>が４つの</a:t>
            </a:r>
            <a:r>
              <a:rPr lang="ja-JP" altLang="en-US" dirty="0"/>
              <a:t>区画にわけられて、色がぬられて</a:t>
            </a:r>
            <a:r>
              <a:rPr lang="ja-JP" altLang="en-US" dirty="0" smtClean="0"/>
              <a:t>います。それぞれ</a:t>
            </a:r>
            <a:r>
              <a:rPr lang="ja-JP" altLang="en-US" dirty="0"/>
              <a:t>の角に集まっている区画には、同じ色がぬられて</a:t>
            </a:r>
            <a:r>
              <a:rPr lang="ja-JP" altLang="en-US" dirty="0" smtClean="0"/>
              <a:t>います。</a:t>
            </a:r>
            <a:endParaRPr lang="ja-JP" altLang="en-US" dirty="0"/>
          </a:p>
          <a:p>
            <a:pPr fontAlgn="base"/>
            <a:r>
              <a:rPr lang="ja-JP" altLang="en-US" dirty="0" smtClean="0"/>
              <a:t>図２は</a:t>
            </a:r>
            <a:r>
              <a:rPr lang="ja-JP" altLang="en-US" dirty="0"/>
              <a:t>、この立方体を辺にそって切り開いた図です</a:t>
            </a:r>
            <a:r>
              <a:rPr lang="ja-JP" altLang="en-US" dirty="0" smtClean="0"/>
              <a:t>。</a:t>
            </a:r>
            <a:endParaRPr lang="ja-JP" altLang="en-US" dirty="0"/>
          </a:p>
        </p:txBody>
      </p:sp>
      <p:grpSp>
        <p:nvGrpSpPr>
          <p:cNvPr id="5" name="グループ化 4"/>
          <p:cNvGrpSpPr>
            <a:grpSpLocks noChangeAspect="1"/>
          </p:cNvGrpSpPr>
          <p:nvPr/>
        </p:nvGrpSpPr>
        <p:grpSpPr>
          <a:xfrm>
            <a:off x="655258" y="2345538"/>
            <a:ext cx="1296000" cy="1474389"/>
            <a:chOff x="1316782" y="2023483"/>
            <a:chExt cx="1814783" cy="2064581"/>
          </a:xfrm>
        </p:grpSpPr>
        <p:grpSp>
          <p:nvGrpSpPr>
            <p:cNvPr id="96" name="グループ化 95"/>
            <p:cNvGrpSpPr/>
            <p:nvPr/>
          </p:nvGrpSpPr>
          <p:grpSpPr>
            <a:xfrm>
              <a:off x="1773984" y="2615645"/>
              <a:ext cx="910677" cy="1023937"/>
              <a:chOff x="2836129" y="3090654"/>
              <a:chExt cx="1554021" cy="1747290"/>
            </a:xfrm>
            <a:solidFill>
              <a:srgbClr val="FFC000"/>
            </a:solidFill>
          </p:grpSpPr>
          <p:sp>
            <p:nvSpPr>
              <p:cNvPr id="97" name="平行四辺形 96"/>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98" name="平行四辺形 97"/>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99" name="平行四辺形 98"/>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00" name="グループ化 99"/>
            <p:cNvGrpSpPr/>
            <p:nvPr/>
          </p:nvGrpSpPr>
          <p:grpSpPr>
            <a:xfrm>
              <a:off x="1773982" y="2023483"/>
              <a:ext cx="910677" cy="1023937"/>
              <a:chOff x="2836129" y="3090654"/>
              <a:chExt cx="1554021" cy="1747290"/>
            </a:xfrm>
            <a:solidFill>
              <a:srgbClr val="00B050"/>
            </a:solidFill>
          </p:grpSpPr>
          <p:sp>
            <p:nvSpPr>
              <p:cNvPr id="101" name="平行四辺形 100"/>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02" name="平行四辺形 101"/>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03" name="平行四辺形 102"/>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04" name="グループ化 103"/>
            <p:cNvGrpSpPr/>
            <p:nvPr/>
          </p:nvGrpSpPr>
          <p:grpSpPr>
            <a:xfrm>
              <a:off x="2220888" y="2835527"/>
              <a:ext cx="910677" cy="1023937"/>
              <a:chOff x="2836129" y="3090654"/>
              <a:chExt cx="1554021" cy="1747290"/>
            </a:xfrm>
            <a:solidFill>
              <a:srgbClr val="92D050"/>
            </a:solidFill>
          </p:grpSpPr>
          <p:sp>
            <p:nvSpPr>
              <p:cNvPr id="105" name="平行四辺形 104"/>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06" name="平行四辺形 105"/>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07" name="平行四辺形 106"/>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08" name="グループ化 107"/>
            <p:cNvGrpSpPr/>
            <p:nvPr/>
          </p:nvGrpSpPr>
          <p:grpSpPr>
            <a:xfrm>
              <a:off x="2220886" y="2243365"/>
              <a:ext cx="910677" cy="1023937"/>
              <a:chOff x="2836129" y="3090654"/>
              <a:chExt cx="1554021" cy="1747290"/>
            </a:xfrm>
            <a:solidFill>
              <a:srgbClr val="FFFF00"/>
            </a:solidFill>
          </p:grpSpPr>
          <p:sp>
            <p:nvSpPr>
              <p:cNvPr id="109" name="平行四辺形 108"/>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10" name="平行四辺形 109"/>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11" name="平行四辺形 110"/>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88" name="グループ化 87"/>
            <p:cNvGrpSpPr/>
            <p:nvPr/>
          </p:nvGrpSpPr>
          <p:grpSpPr>
            <a:xfrm>
              <a:off x="1316784" y="2844245"/>
              <a:ext cx="910677" cy="1023937"/>
              <a:chOff x="2836129" y="3090654"/>
              <a:chExt cx="1554021" cy="1747290"/>
            </a:xfrm>
            <a:solidFill>
              <a:srgbClr val="FFC000"/>
            </a:solidFill>
          </p:grpSpPr>
          <p:sp>
            <p:nvSpPr>
              <p:cNvPr id="89" name="平行四辺形 88"/>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90" name="平行四辺形 89"/>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91" name="平行四辺形 90"/>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92" name="グループ化 91"/>
            <p:cNvGrpSpPr/>
            <p:nvPr/>
          </p:nvGrpSpPr>
          <p:grpSpPr>
            <a:xfrm>
              <a:off x="1316782" y="2252083"/>
              <a:ext cx="910677" cy="1023937"/>
              <a:chOff x="2836129" y="3090654"/>
              <a:chExt cx="1554021" cy="1747290"/>
            </a:xfrm>
            <a:solidFill>
              <a:srgbClr val="66FFFF"/>
            </a:solidFill>
          </p:grpSpPr>
          <p:sp>
            <p:nvSpPr>
              <p:cNvPr id="93" name="平行四辺形 92"/>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94" name="平行四辺形 93"/>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95" name="平行四辺形 94"/>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75" name="グループ化 74"/>
            <p:cNvGrpSpPr/>
            <p:nvPr/>
          </p:nvGrpSpPr>
          <p:grpSpPr>
            <a:xfrm>
              <a:off x="1763688" y="3064127"/>
              <a:ext cx="910677" cy="1023937"/>
              <a:chOff x="2836129" y="3090654"/>
              <a:chExt cx="1554021" cy="1747290"/>
            </a:xfrm>
            <a:solidFill>
              <a:srgbClr val="7030A0"/>
            </a:solidFill>
          </p:grpSpPr>
          <p:sp>
            <p:nvSpPr>
              <p:cNvPr id="76" name="平行四辺形 75"/>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78" name="平行四辺形 77"/>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79" name="平行四辺形 78"/>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84" name="グループ化 83"/>
            <p:cNvGrpSpPr/>
            <p:nvPr/>
          </p:nvGrpSpPr>
          <p:grpSpPr>
            <a:xfrm>
              <a:off x="1763686" y="2471965"/>
              <a:ext cx="910677" cy="1023937"/>
              <a:chOff x="2836129" y="3090654"/>
              <a:chExt cx="1554021" cy="1747290"/>
            </a:xfrm>
          </p:grpSpPr>
          <p:sp>
            <p:nvSpPr>
              <p:cNvPr id="85" name="平行四辺形 84"/>
              <p:cNvSpPr/>
              <p:nvPr/>
            </p:nvSpPr>
            <p:spPr>
              <a:xfrm rot="16200000">
                <a:off x="2522861" y="3747945"/>
                <a:ext cx="1403264" cy="776728"/>
              </a:xfrm>
              <a:prstGeom prst="parallelogram">
                <a:avLst>
                  <a:gd name="adj" fmla="val 49476"/>
                </a:avLst>
              </a:prstGeom>
              <a:solidFill>
                <a:srgbClr val="FF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86" name="平行四辺形 85"/>
              <p:cNvSpPr/>
              <p:nvPr/>
            </p:nvSpPr>
            <p:spPr>
              <a:xfrm rot="16200000" flipV="1">
                <a:off x="3299717" y="3747511"/>
                <a:ext cx="1403266" cy="777600"/>
              </a:xfrm>
              <a:prstGeom prst="parallelogram">
                <a:avLst>
                  <a:gd name="adj" fmla="val 49476"/>
                </a:avLst>
              </a:prstGeom>
              <a:solidFill>
                <a:srgbClr val="FF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87" name="平行四辺形 86"/>
              <p:cNvSpPr/>
              <p:nvPr/>
            </p:nvSpPr>
            <p:spPr>
              <a:xfrm rot="9208451" flipV="1">
                <a:off x="2916692" y="3090654"/>
                <a:ext cx="1388364" cy="688038"/>
              </a:xfrm>
              <a:prstGeom prst="parallelogram">
                <a:avLst>
                  <a:gd name="adj" fmla="val 75301"/>
                </a:avLst>
              </a:prstGeom>
              <a:solidFill>
                <a:srgbClr val="FF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grpSp>
        <p:nvGrpSpPr>
          <p:cNvPr id="6" name="グループ化 5"/>
          <p:cNvGrpSpPr>
            <a:grpSpLocks noChangeAspect="1"/>
          </p:cNvGrpSpPr>
          <p:nvPr/>
        </p:nvGrpSpPr>
        <p:grpSpPr>
          <a:xfrm>
            <a:off x="2421247" y="2387976"/>
            <a:ext cx="1296000" cy="1474393"/>
            <a:chOff x="5877547" y="2023482"/>
            <a:chExt cx="1814783" cy="2064581"/>
          </a:xfrm>
        </p:grpSpPr>
        <p:grpSp>
          <p:nvGrpSpPr>
            <p:cNvPr id="162" name="グループ化 161"/>
            <p:cNvGrpSpPr/>
            <p:nvPr/>
          </p:nvGrpSpPr>
          <p:grpSpPr>
            <a:xfrm>
              <a:off x="6334749" y="2615644"/>
              <a:ext cx="910677" cy="1023937"/>
              <a:chOff x="2836129" y="3090654"/>
              <a:chExt cx="1554021" cy="1747290"/>
            </a:xfrm>
            <a:solidFill>
              <a:srgbClr val="FFC000"/>
            </a:solidFill>
          </p:grpSpPr>
          <p:sp>
            <p:nvSpPr>
              <p:cNvPr id="164" name="平行四辺形 163"/>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65" name="平行四辺形 164"/>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66" name="平行四辺形 165"/>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67" name="グループ化 166"/>
            <p:cNvGrpSpPr/>
            <p:nvPr/>
          </p:nvGrpSpPr>
          <p:grpSpPr>
            <a:xfrm>
              <a:off x="6334747" y="2023482"/>
              <a:ext cx="910677" cy="1023937"/>
              <a:chOff x="2836129" y="3090654"/>
              <a:chExt cx="1554021" cy="1747290"/>
            </a:xfrm>
            <a:solidFill>
              <a:srgbClr val="FF0000"/>
            </a:solidFill>
          </p:grpSpPr>
          <p:sp>
            <p:nvSpPr>
              <p:cNvPr id="168" name="平行四辺形 167"/>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69" name="平行四辺形 168"/>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70" name="平行四辺形 169"/>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71" name="グループ化 170"/>
            <p:cNvGrpSpPr/>
            <p:nvPr/>
          </p:nvGrpSpPr>
          <p:grpSpPr>
            <a:xfrm>
              <a:off x="6781653" y="2835526"/>
              <a:ext cx="910677" cy="1023937"/>
              <a:chOff x="2836129" y="3090654"/>
              <a:chExt cx="1554021" cy="1747290"/>
            </a:xfrm>
            <a:solidFill>
              <a:srgbClr val="00B050"/>
            </a:solidFill>
          </p:grpSpPr>
          <p:sp>
            <p:nvSpPr>
              <p:cNvPr id="172" name="平行四辺形 171"/>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73" name="平行四辺形 172"/>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74" name="平行四辺形 173"/>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75" name="グループ化 174"/>
            <p:cNvGrpSpPr/>
            <p:nvPr/>
          </p:nvGrpSpPr>
          <p:grpSpPr>
            <a:xfrm>
              <a:off x="6781651" y="2243364"/>
              <a:ext cx="910677" cy="1023937"/>
              <a:chOff x="2836129" y="3090654"/>
              <a:chExt cx="1554021" cy="1747290"/>
            </a:xfrm>
            <a:solidFill>
              <a:srgbClr val="FFFF00"/>
            </a:solidFill>
          </p:grpSpPr>
          <p:sp>
            <p:nvSpPr>
              <p:cNvPr id="176" name="平行四辺形 175"/>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77" name="平行四辺形 176"/>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78" name="平行四辺形 177"/>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79" name="グループ化 178"/>
            <p:cNvGrpSpPr/>
            <p:nvPr/>
          </p:nvGrpSpPr>
          <p:grpSpPr>
            <a:xfrm>
              <a:off x="5877549" y="2844244"/>
              <a:ext cx="910677" cy="1023937"/>
              <a:chOff x="2836129" y="3090654"/>
              <a:chExt cx="1554021" cy="1747290"/>
            </a:xfrm>
            <a:solidFill>
              <a:srgbClr val="FFC000"/>
            </a:solidFill>
          </p:grpSpPr>
          <p:sp>
            <p:nvSpPr>
              <p:cNvPr id="180" name="平行四辺形 179"/>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81" name="平行四辺形 180"/>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82" name="平行四辺形 181"/>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83" name="グループ化 182"/>
            <p:cNvGrpSpPr/>
            <p:nvPr/>
          </p:nvGrpSpPr>
          <p:grpSpPr>
            <a:xfrm>
              <a:off x="5877547" y="2252082"/>
              <a:ext cx="910677" cy="1023937"/>
              <a:chOff x="2836129" y="3090654"/>
              <a:chExt cx="1554021" cy="1747290"/>
            </a:xfrm>
            <a:solidFill>
              <a:srgbClr val="7030A0"/>
            </a:solidFill>
          </p:grpSpPr>
          <p:sp>
            <p:nvSpPr>
              <p:cNvPr id="184" name="平行四辺形 183"/>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85" name="平行四辺形 184"/>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86" name="平行四辺形 185"/>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87" name="グループ化 186"/>
            <p:cNvGrpSpPr/>
            <p:nvPr/>
          </p:nvGrpSpPr>
          <p:grpSpPr>
            <a:xfrm>
              <a:off x="6324453" y="3064126"/>
              <a:ext cx="910677" cy="1023937"/>
              <a:chOff x="2836129" y="3090654"/>
              <a:chExt cx="1554021" cy="1747290"/>
            </a:xfrm>
            <a:solidFill>
              <a:srgbClr val="0070C0"/>
            </a:solidFill>
          </p:grpSpPr>
          <p:sp>
            <p:nvSpPr>
              <p:cNvPr id="188" name="平行四辺形 187"/>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89" name="平行四辺形 188"/>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90" name="平行四辺形 189"/>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91" name="グループ化 190"/>
            <p:cNvGrpSpPr/>
            <p:nvPr/>
          </p:nvGrpSpPr>
          <p:grpSpPr>
            <a:xfrm>
              <a:off x="6324451" y="2471964"/>
              <a:ext cx="910677" cy="1023937"/>
              <a:chOff x="2836129" y="3090654"/>
              <a:chExt cx="1554021" cy="1747290"/>
            </a:xfrm>
            <a:solidFill>
              <a:srgbClr val="92D050"/>
            </a:solidFill>
          </p:grpSpPr>
          <p:sp>
            <p:nvSpPr>
              <p:cNvPr id="192" name="平行四辺形 191"/>
              <p:cNvSpPr/>
              <p:nvPr/>
            </p:nvSpPr>
            <p:spPr>
              <a:xfrm rot="16200000">
                <a:off x="2522861" y="3747945"/>
                <a:ext cx="1403264" cy="776728"/>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93" name="平行四辺形 192"/>
              <p:cNvSpPr/>
              <p:nvPr/>
            </p:nvSpPr>
            <p:spPr>
              <a:xfrm rot="16200000" flipV="1">
                <a:off x="3299717" y="3747511"/>
                <a:ext cx="1403266" cy="777600"/>
              </a:xfrm>
              <a:prstGeom prst="parallelogram">
                <a:avLst>
                  <a:gd name="adj" fmla="val 49476"/>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94" name="平行四辺形 193"/>
              <p:cNvSpPr/>
              <p:nvPr/>
            </p:nvSpPr>
            <p:spPr>
              <a:xfrm rot="9208451" flipV="1">
                <a:off x="2916692" y="3090654"/>
                <a:ext cx="1388364" cy="688038"/>
              </a:xfrm>
              <a:prstGeom prst="parallelogram">
                <a:avLst>
                  <a:gd name="adj" fmla="val 75301"/>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graphicFrame>
        <p:nvGraphicFramePr>
          <p:cNvPr id="8" name="表 7"/>
          <p:cNvGraphicFramePr>
            <a:graphicFrameLocks noGrp="1"/>
          </p:cNvGraphicFramePr>
          <p:nvPr>
            <p:extLst>
              <p:ext uri="{D42A27DB-BD31-4B8C-83A1-F6EECF244321}">
                <p14:modId xmlns:p14="http://schemas.microsoft.com/office/powerpoint/2010/main" val="2062604919"/>
              </p:ext>
            </p:extLst>
          </p:nvPr>
        </p:nvGraphicFramePr>
        <p:xfrm>
          <a:off x="4454252" y="2765916"/>
          <a:ext cx="4320000" cy="1080000"/>
        </p:xfrm>
        <a:graphic>
          <a:graphicData uri="http://schemas.openxmlformats.org/drawingml/2006/table">
            <a:tbl>
              <a:tblPr firstRow="1" bandRow="1">
                <a:tableStyleId>{5C22544A-7EE6-4342-B048-85BDC9FD1C3A}</a:tableStyleId>
              </a:tblPr>
              <a:tblGrid>
                <a:gridCol w="540000"/>
                <a:gridCol w="540000"/>
                <a:gridCol w="540000"/>
                <a:gridCol w="540000"/>
                <a:gridCol w="540000"/>
                <a:gridCol w="540000"/>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000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3160549655"/>
              </p:ext>
            </p:extLst>
          </p:nvPr>
        </p:nvGraphicFramePr>
        <p:xfrm>
          <a:off x="7694252" y="1694202"/>
          <a:ext cx="1080000" cy="1080000"/>
        </p:xfrm>
        <a:graphic>
          <a:graphicData uri="http://schemas.openxmlformats.org/drawingml/2006/table">
            <a:tbl>
              <a:tblPr firstRow="1" bandRow="1">
                <a:tableStyleId>{5C22544A-7EE6-4342-B048-85BDC9FD1C3A}</a:tableStyleId>
              </a:tblPr>
              <a:tblGrid>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r>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FF"/>
                    </a:solidFill>
                  </a:tcPr>
                </a:tc>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2352153822"/>
              </p:ext>
            </p:extLst>
          </p:nvPr>
        </p:nvGraphicFramePr>
        <p:xfrm>
          <a:off x="5531222" y="3845916"/>
          <a:ext cx="1080000" cy="1080000"/>
        </p:xfrm>
        <a:graphic>
          <a:graphicData uri="http://schemas.openxmlformats.org/drawingml/2006/table">
            <a:tbl>
              <a:tblPr firstRow="1" bandRow="1">
                <a:tableStyleId>{5C22544A-7EE6-4342-B048-85BDC9FD1C3A}</a:tableStyleId>
              </a:tblPr>
              <a:tblGrid>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0000">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1" name="正方形/長方形 10"/>
          <p:cNvSpPr/>
          <p:nvPr/>
        </p:nvSpPr>
        <p:spPr>
          <a:xfrm>
            <a:off x="1848652" y="1821472"/>
            <a:ext cx="572593" cy="369332"/>
          </a:xfrm>
          <a:prstGeom prst="rect">
            <a:avLst/>
          </a:prstGeom>
        </p:spPr>
        <p:txBody>
          <a:bodyPr wrap="none">
            <a:spAutoFit/>
          </a:bodyPr>
          <a:lstStyle/>
          <a:p>
            <a:r>
              <a:rPr lang="ja-JP" altLang="en-US" dirty="0"/>
              <a:t>図１</a:t>
            </a:r>
          </a:p>
        </p:txBody>
      </p:sp>
      <p:sp>
        <p:nvSpPr>
          <p:cNvPr id="12" name="正方形/長方形 11"/>
          <p:cNvSpPr/>
          <p:nvPr/>
        </p:nvSpPr>
        <p:spPr>
          <a:xfrm>
            <a:off x="5996065" y="1922835"/>
            <a:ext cx="572593" cy="369332"/>
          </a:xfrm>
          <a:prstGeom prst="rect">
            <a:avLst/>
          </a:prstGeom>
        </p:spPr>
        <p:txBody>
          <a:bodyPr wrap="none">
            <a:spAutoFit/>
          </a:bodyPr>
          <a:lstStyle/>
          <a:p>
            <a:r>
              <a:rPr lang="ja-JP" altLang="en-US" dirty="0"/>
              <a:t>図２</a:t>
            </a:r>
          </a:p>
        </p:txBody>
      </p:sp>
      <p:sp>
        <p:nvSpPr>
          <p:cNvPr id="14" name="テキスト ボックス 13"/>
          <p:cNvSpPr txBox="1"/>
          <p:nvPr/>
        </p:nvSpPr>
        <p:spPr>
          <a:xfrm>
            <a:off x="4726927" y="2974111"/>
            <a:ext cx="576065" cy="646331"/>
          </a:xfrm>
          <a:prstGeom prst="rect">
            <a:avLst/>
          </a:prstGeom>
          <a:noFill/>
        </p:spPr>
        <p:txBody>
          <a:bodyPr wrap="square" rtlCol="0">
            <a:spAutoFit/>
          </a:bodyPr>
          <a:lstStyle/>
          <a:p>
            <a:r>
              <a:rPr kumimoji="1" lang="ja-JP" altLang="en-US" sz="3600" dirty="0" smtClean="0"/>
              <a:t>ア</a:t>
            </a:r>
            <a:endParaRPr kumimoji="1" lang="ja-JP" altLang="en-US" sz="3600" dirty="0"/>
          </a:p>
        </p:txBody>
      </p:sp>
      <p:sp>
        <p:nvSpPr>
          <p:cNvPr id="195" name="テキスト ボックス 194"/>
          <p:cNvSpPr txBox="1"/>
          <p:nvPr/>
        </p:nvSpPr>
        <p:spPr>
          <a:xfrm>
            <a:off x="6797461" y="2995524"/>
            <a:ext cx="576065" cy="646331"/>
          </a:xfrm>
          <a:prstGeom prst="rect">
            <a:avLst/>
          </a:prstGeom>
          <a:noFill/>
        </p:spPr>
        <p:txBody>
          <a:bodyPr wrap="square" rtlCol="0">
            <a:spAutoFit/>
          </a:bodyPr>
          <a:lstStyle/>
          <a:p>
            <a:r>
              <a:rPr kumimoji="1" lang="ja-JP" altLang="en-US" sz="3600" dirty="0" smtClean="0"/>
              <a:t>イ</a:t>
            </a:r>
            <a:endParaRPr kumimoji="1" lang="ja-JP" altLang="en-US" sz="3600" dirty="0"/>
          </a:p>
        </p:txBody>
      </p:sp>
      <p:sp>
        <p:nvSpPr>
          <p:cNvPr id="196" name="テキスト ボックス 195"/>
          <p:cNvSpPr txBox="1"/>
          <p:nvPr/>
        </p:nvSpPr>
        <p:spPr>
          <a:xfrm>
            <a:off x="7946219" y="2973186"/>
            <a:ext cx="576065" cy="646331"/>
          </a:xfrm>
          <a:prstGeom prst="rect">
            <a:avLst/>
          </a:prstGeom>
          <a:noFill/>
        </p:spPr>
        <p:txBody>
          <a:bodyPr wrap="square" rtlCol="0">
            <a:spAutoFit/>
          </a:bodyPr>
          <a:lstStyle/>
          <a:p>
            <a:r>
              <a:rPr kumimoji="1" lang="ja-JP" altLang="en-US" sz="3600" dirty="0" smtClean="0"/>
              <a:t>ウ</a:t>
            </a:r>
            <a:endParaRPr kumimoji="1" lang="ja-JP" altLang="en-US" sz="3600" dirty="0"/>
          </a:p>
        </p:txBody>
      </p:sp>
      <p:sp>
        <p:nvSpPr>
          <p:cNvPr id="197" name="テキスト ボックス 196"/>
          <p:cNvSpPr txBox="1"/>
          <p:nvPr/>
        </p:nvSpPr>
        <p:spPr>
          <a:xfrm>
            <a:off x="5783189" y="4062750"/>
            <a:ext cx="576065" cy="646331"/>
          </a:xfrm>
          <a:prstGeom prst="rect">
            <a:avLst/>
          </a:prstGeom>
          <a:noFill/>
        </p:spPr>
        <p:txBody>
          <a:bodyPr wrap="square" rtlCol="0">
            <a:spAutoFit/>
          </a:bodyPr>
          <a:lstStyle/>
          <a:p>
            <a:r>
              <a:rPr kumimoji="1" lang="ja-JP" altLang="en-US" sz="3600" dirty="0" smtClean="0"/>
              <a:t>エ</a:t>
            </a:r>
            <a:endParaRPr kumimoji="1" lang="ja-JP" altLang="en-US" sz="3600" dirty="0"/>
          </a:p>
        </p:txBody>
      </p:sp>
      <p:sp>
        <p:nvSpPr>
          <p:cNvPr id="15" name="テキスト ボックス 14"/>
          <p:cNvSpPr txBox="1"/>
          <p:nvPr/>
        </p:nvSpPr>
        <p:spPr>
          <a:xfrm>
            <a:off x="655257" y="4062750"/>
            <a:ext cx="4071670" cy="369332"/>
          </a:xfrm>
          <a:prstGeom prst="rect">
            <a:avLst/>
          </a:prstGeom>
          <a:noFill/>
          <a:ln w="19050">
            <a:solidFill>
              <a:schemeClr val="tx1"/>
            </a:solidFill>
          </a:ln>
        </p:spPr>
        <p:txBody>
          <a:bodyPr wrap="square" rtlCol="0">
            <a:spAutoFit/>
          </a:bodyPr>
          <a:lstStyle/>
          <a:p>
            <a:r>
              <a:rPr kumimoji="1" lang="ja-JP" altLang="en-US" dirty="0" smtClean="0"/>
              <a:t>エの部分にあてはまる図を選びなさい。</a:t>
            </a:r>
            <a:endParaRPr kumimoji="1" lang="ja-JP" altLang="en-US" dirty="0"/>
          </a:p>
        </p:txBody>
      </p:sp>
      <p:graphicFrame>
        <p:nvGraphicFramePr>
          <p:cNvPr id="199" name="表 198"/>
          <p:cNvGraphicFramePr>
            <a:graphicFrameLocks noGrp="1"/>
          </p:cNvGraphicFramePr>
          <p:nvPr>
            <p:extLst>
              <p:ext uri="{D42A27DB-BD31-4B8C-83A1-F6EECF244321}">
                <p14:modId xmlns:p14="http://schemas.microsoft.com/office/powerpoint/2010/main" val="176348813"/>
              </p:ext>
            </p:extLst>
          </p:nvPr>
        </p:nvGraphicFramePr>
        <p:xfrm>
          <a:off x="2421245" y="5274163"/>
          <a:ext cx="1080000" cy="1080000"/>
        </p:xfrm>
        <a:graphic>
          <a:graphicData uri="http://schemas.openxmlformats.org/drawingml/2006/table">
            <a:tbl>
              <a:tblPr firstRow="1" bandRow="1">
                <a:tableStyleId>{5C22544A-7EE6-4342-B048-85BDC9FD1C3A}</a:tableStyleId>
              </a:tblPr>
              <a:tblGrid>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r>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r>
            </a:tbl>
          </a:graphicData>
        </a:graphic>
      </p:graphicFrame>
      <p:graphicFrame>
        <p:nvGraphicFramePr>
          <p:cNvPr id="200" name="表 199"/>
          <p:cNvGraphicFramePr>
            <a:graphicFrameLocks noGrp="1"/>
          </p:cNvGraphicFramePr>
          <p:nvPr>
            <p:extLst>
              <p:ext uri="{D42A27DB-BD31-4B8C-83A1-F6EECF244321}">
                <p14:modId xmlns:p14="http://schemas.microsoft.com/office/powerpoint/2010/main" val="3018054131"/>
              </p:ext>
            </p:extLst>
          </p:nvPr>
        </p:nvGraphicFramePr>
        <p:xfrm>
          <a:off x="4153429" y="5274163"/>
          <a:ext cx="1080000" cy="1080000"/>
        </p:xfrm>
        <a:graphic>
          <a:graphicData uri="http://schemas.openxmlformats.org/drawingml/2006/table">
            <a:tbl>
              <a:tblPr firstRow="1" bandRow="1">
                <a:tableStyleId>{5C22544A-7EE6-4342-B048-85BDC9FD1C3A}</a:tableStyleId>
              </a:tblPr>
              <a:tblGrid>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r>
            </a:tbl>
          </a:graphicData>
        </a:graphic>
      </p:graphicFrame>
      <p:sp>
        <p:nvSpPr>
          <p:cNvPr id="16" name="テキスト ボックス 15"/>
          <p:cNvSpPr txBox="1"/>
          <p:nvPr/>
        </p:nvSpPr>
        <p:spPr>
          <a:xfrm>
            <a:off x="1040856" y="4848615"/>
            <a:ext cx="376409" cy="400110"/>
          </a:xfrm>
          <a:prstGeom prst="rect">
            <a:avLst/>
          </a:prstGeom>
          <a:noFill/>
        </p:spPr>
        <p:txBody>
          <a:bodyPr wrap="square" rtlCol="0">
            <a:spAutoFit/>
          </a:bodyPr>
          <a:lstStyle/>
          <a:p>
            <a:r>
              <a:rPr kumimoji="1" lang="ja-JP" altLang="en-US" sz="2000" dirty="0" smtClean="0"/>
              <a:t>①</a:t>
            </a:r>
            <a:endParaRPr kumimoji="1" lang="ja-JP" altLang="en-US" sz="2000" dirty="0"/>
          </a:p>
        </p:txBody>
      </p:sp>
      <p:sp>
        <p:nvSpPr>
          <p:cNvPr id="201" name="テキスト ボックス 200"/>
          <p:cNvSpPr txBox="1"/>
          <p:nvPr/>
        </p:nvSpPr>
        <p:spPr>
          <a:xfrm>
            <a:off x="2747748" y="4856777"/>
            <a:ext cx="376409" cy="400110"/>
          </a:xfrm>
          <a:prstGeom prst="rect">
            <a:avLst/>
          </a:prstGeom>
          <a:noFill/>
        </p:spPr>
        <p:txBody>
          <a:bodyPr wrap="square" rtlCol="0">
            <a:spAutoFit/>
          </a:bodyPr>
          <a:lstStyle/>
          <a:p>
            <a:r>
              <a:rPr kumimoji="1" lang="ja-JP" altLang="en-US" sz="2000" dirty="0" smtClean="0"/>
              <a:t>②</a:t>
            </a:r>
            <a:endParaRPr kumimoji="1" lang="ja-JP" altLang="en-US" sz="2000" dirty="0"/>
          </a:p>
        </p:txBody>
      </p:sp>
      <p:sp>
        <p:nvSpPr>
          <p:cNvPr id="202" name="テキスト ボックス 201"/>
          <p:cNvSpPr txBox="1"/>
          <p:nvPr/>
        </p:nvSpPr>
        <p:spPr>
          <a:xfrm>
            <a:off x="4454252" y="4856777"/>
            <a:ext cx="376409" cy="400110"/>
          </a:xfrm>
          <a:prstGeom prst="rect">
            <a:avLst/>
          </a:prstGeom>
          <a:noFill/>
        </p:spPr>
        <p:txBody>
          <a:bodyPr wrap="square" rtlCol="0">
            <a:spAutoFit/>
          </a:bodyPr>
          <a:lstStyle/>
          <a:p>
            <a:r>
              <a:rPr kumimoji="1" lang="ja-JP" altLang="en-US" sz="2000" dirty="0" smtClean="0"/>
              <a:t>③</a:t>
            </a:r>
            <a:endParaRPr kumimoji="1" lang="ja-JP" altLang="en-US" sz="2000" dirty="0"/>
          </a:p>
        </p:txBody>
      </p:sp>
      <p:graphicFrame>
        <p:nvGraphicFramePr>
          <p:cNvPr id="132" name="表 131"/>
          <p:cNvGraphicFramePr>
            <a:graphicFrameLocks noGrp="1"/>
          </p:cNvGraphicFramePr>
          <p:nvPr>
            <p:extLst>
              <p:ext uri="{D42A27DB-BD31-4B8C-83A1-F6EECF244321}">
                <p14:modId xmlns:p14="http://schemas.microsoft.com/office/powerpoint/2010/main" val="1253277561"/>
              </p:ext>
            </p:extLst>
          </p:nvPr>
        </p:nvGraphicFramePr>
        <p:xfrm>
          <a:off x="689061" y="5277857"/>
          <a:ext cx="1080000" cy="1080000"/>
        </p:xfrm>
        <a:graphic>
          <a:graphicData uri="http://schemas.openxmlformats.org/drawingml/2006/table">
            <a:tbl>
              <a:tblPr firstRow="1" bandRow="1">
                <a:tableStyleId>{5C22544A-7EE6-4342-B048-85BDC9FD1C3A}</a:tableStyleId>
              </a:tblPr>
              <a:tblGrid>
                <a:gridCol w="540000"/>
                <a:gridCol w="540000"/>
              </a:tblGrid>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54000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FF"/>
                    </a:solidFill>
                  </a:tcPr>
                </a:tc>
              </a:tr>
            </a:tbl>
          </a:graphicData>
        </a:graphic>
      </p:graphicFrame>
    </p:spTree>
    <p:custDataLst>
      <p:tags r:id="rId1"/>
    </p:custDataLst>
    <p:extLst>
      <p:ext uri="{BB962C8B-B14F-4D97-AF65-F5344CB8AC3E}">
        <p14:creationId xmlns:p14="http://schemas.microsoft.com/office/powerpoint/2010/main" val="7393002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mediacall" presetSubtype="0" fill="hold" nodeType="withEffect">
                                  <p:stCondLst>
                                    <p:cond delay="0"/>
                                  </p:stCondLst>
                                  <p:childTnLst>
                                    <p:cmd type="call" cmd="togglePause">
                                      <p:cBhvr>
                                        <p:cTn id="6" dur="1" fill="hold"/>
                                        <p:tgtEl>
                                          <p:spTgt spid="77"/>
                                        </p:tgtEl>
                                      </p:cBhvr>
                                    </p:cmd>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ipe(left)">
                                      <p:cBhvr>
                                        <p:cTn id="11" dur="500"/>
                                        <p:tgtEl>
                                          <p:spTgt spid="15"/>
                                        </p:tgtEl>
                                      </p:cBhvr>
                                    </p:animEffect>
                                  </p:childTnLst>
                                </p:cTn>
                              </p:par>
                            </p:childTnLst>
                          </p:cTn>
                        </p:par>
                        <p:par>
                          <p:cTn id="12" fill="hold">
                            <p:stCondLst>
                              <p:cond delay="500"/>
                            </p:stCondLst>
                            <p:childTnLst>
                              <p:par>
                                <p:cTn id="13" presetID="10" presetClass="entr" presetSubtype="0" fill="hold" grpId="0" nodeType="after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500"/>
                                        <p:tgtEl>
                                          <p:spTgt spid="1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01"/>
                                        </p:tgtEl>
                                        <p:attrNameLst>
                                          <p:attrName>style.visibility</p:attrName>
                                        </p:attrNameLst>
                                      </p:cBhvr>
                                      <p:to>
                                        <p:strVal val="visible"/>
                                      </p:to>
                                    </p:set>
                                    <p:animEffect transition="in" filter="fade">
                                      <p:cBhvr>
                                        <p:cTn id="18" dur="500"/>
                                        <p:tgtEl>
                                          <p:spTgt spid="201"/>
                                        </p:tgtEl>
                                      </p:cBhvr>
                                    </p:animEffect>
                                  </p:childTnLst>
                                </p:cTn>
                              </p:par>
                              <p:par>
                                <p:cTn id="19" presetID="10" presetClass="entr" presetSubtype="0" fill="hold" nodeType="withEffect">
                                  <p:stCondLst>
                                    <p:cond delay="0"/>
                                  </p:stCondLst>
                                  <p:childTnLst>
                                    <p:set>
                                      <p:cBhvr>
                                        <p:cTn id="20" dur="1" fill="hold">
                                          <p:stCondLst>
                                            <p:cond delay="0"/>
                                          </p:stCondLst>
                                        </p:cTn>
                                        <p:tgtEl>
                                          <p:spTgt spid="199"/>
                                        </p:tgtEl>
                                        <p:attrNameLst>
                                          <p:attrName>style.visibility</p:attrName>
                                        </p:attrNameLst>
                                      </p:cBhvr>
                                      <p:to>
                                        <p:strVal val="visible"/>
                                      </p:to>
                                    </p:set>
                                    <p:animEffect transition="in" filter="fade">
                                      <p:cBhvr>
                                        <p:cTn id="21" dur="500"/>
                                        <p:tgtEl>
                                          <p:spTgt spid="199"/>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02"/>
                                        </p:tgtEl>
                                        <p:attrNameLst>
                                          <p:attrName>style.visibility</p:attrName>
                                        </p:attrNameLst>
                                      </p:cBhvr>
                                      <p:to>
                                        <p:strVal val="visible"/>
                                      </p:to>
                                    </p:set>
                                    <p:animEffect transition="in" filter="fade">
                                      <p:cBhvr>
                                        <p:cTn id="24" dur="500"/>
                                        <p:tgtEl>
                                          <p:spTgt spid="202"/>
                                        </p:tgtEl>
                                      </p:cBhvr>
                                    </p:animEffect>
                                  </p:childTnLst>
                                </p:cTn>
                              </p:par>
                              <p:par>
                                <p:cTn id="25" presetID="10" presetClass="entr" presetSubtype="0" fill="hold" nodeType="withEffect">
                                  <p:stCondLst>
                                    <p:cond delay="0"/>
                                  </p:stCondLst>
                                  <p:childTnLst>
                                    <p:set>
                                      <p:cBhvr>
                                        <p:cTn id="26" dur="1" fill="hold">
                                          <p:stCondLst>
                                            <p:cond delay="0"/>
                                          </p:stCondLst>
                                        </p:cTn>
                                        <p:tgtEl>
                                          <p:spTgt spid="200"/>
                                        </p:tgtEl>
                                        <p:attrNameLst>
                                          <p:attrName>style.visibility</p:attrName>
                                        </p:attrNameLst>
                                      </p:cBhvr>
                                      <p:to>
                                        <p:strVal val="visible"/>
                                      </p:to>
                                    </p:set>
                                    <p:animEffect transition="in" filter="fade">
                                      <p:cBhvr>
                                        <p:cTn id="27" dur="500"/>
                                        <p:tgtEl>
                                          <p:spTgt spid="200"/>
                                        </p:tgtEl>
                                      </p:cBhvr>
                                    </p:animEffect>
                                  </p:childTnLst>
                                </p:cTn>
                              </p:par>
                              <p:par>
                                <p:cTn id="28" presetID="10" presetClass="entr" presetSubtype="0" fill="hold" nodeType="withEffect">
                                  <p:stCondLst>
                                    <p:cond delay="0"/>
                                  </p:stCondLst>
                                  <p:childTnLst>
                                    <p:set>
                                      <p:cBhvr>
                                        <p:cTn id="29" dur="1" fill="hold">
                                          <p:stCondLst>
                                            <p:cond delay="0"/>
                                          </p:stCondLst>
                                        </p:cTn>
                                        <p:tgtEl>
                                          <p:spTgt spid="132"/>
                                        </p:tgtEl>
                                        <p:attrNameLst>
                                          <p:attrName>style.visibility</p:attrName>
                                        </p:attrNameLst>
                                      </p:cBhvr>
                                      <p:to>
                                        <p:strVal val="visible"/>
                                      </p:to>
                                    </p:set>
                                    <p:animEffect transition="in" filter="fade">
                                      <p:cBhvr>
                                        <p:cTn id="30" dur="500"/>
                                        <p:tgtEl>
                                          <p:spTgt spid="132"/>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34"/>
                                        </p:tgtEl>
                                        <p:attrNameLst>
                                          <p:attrName>style.visibility</p:attrName>
                                        </p:attrNameLst>
                                      </p:cBhvr>
                                      <p:to>
                                        <p:strVal val="visible"/>
                                      </p:to>
                                    </p:set>
                                    <p:animEffect transition="in" filter="fade">
                                      <p:cBhvr>
                                        <p:cTn id="35" dur="500"/>
                                        <p:tgtEl>
                                          <p:spTgt spid="134"/>
                                        </p:tgtEl>
                                      </p:cBhvr>
                                    </p:animEffect>
                                  </p:childTnLst>
                                  <p:subTnLst>
                                    <p:audio>
                                      <p:cMediaNode>
                                        <p:cTn display="0" masterRel="sameClick">
                                          <p:stCondLst>
                                            <p:cond evt="begin" delay="0">
                                              <p:tn val="33"/>
                                            </p:cond>
                                          </p:stCondLst>
                                          <p:endCondLst>
                                            <p:cond evt="onStopAudio" delay="0">
                                              <p:tgtEl>
                                                <p:sldTgt/>
                                              </p:tgtEl>
                                            </p:cond>
                                          </p:endCondLst>
                                        </p:cTn>
                                        <p:tgtEl>
                                          <p:sndTgt r:embed="rId6" name="クイズ正解.wav"/>
                                        </p:tgtEl>
                                      </p:cMediaNode>
                                    </p:audio>
                                  </p:subTnLst>
                                </p:cTn>
                              </p:par>
                            </p:childTnLst>
                          </p:cTn>
                        </p:par>
                      </p:childTnLst>
                    </p:cTn>
                  </p:par>
                </p:childTnLst>
              </p:cTn>
              <p:prevCondLst>
                <p:cond evt="onPrev" delay="0">
                  <p:tgtEl>
                    <p:sldTgt/>
                  </p:tgtEl>
                </p:cond>
              </p:prevCondLst>
              <p:nextCondLst>
                <p:cond evt="onNext" delay="0">
                  <p:tgtEl>
                    <p:sldTgt/>
                  </p:tgtEl>
                </p:cond>
              </p:nextCondLst>
            </p:seq>
            <p:video>
              <p:cMediaNode vol="80000" showWhenStopped="0">
                <p:cTn id="36" fill="hold" display="0">
                  <p:stCondLst>
                    <p:cond delay="indefinite"/>
                  </p:stCondLst>
                </p:cTn>
                <p:tgtEl>
                  <p:spTgt spid="77"/>
                </p:tgtEl>
              </p:cMediaNode>
            </p:video>
          </p:childTnLst>
        </p:cTn>
      </p:par>
    </p:tnLst>
    <p:bldLst>
      <p:bldP spid="134" grpId="0" animBg="1"/>
      <p:bldP spid="15" grpId="0" animBg="1"/>
      <p:bldP spid="16" grpId="0"/>
      <p:bldP spid="201" grpId="0"/>
      <p:bldP spid="20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額縁 12"/>
          <p:cNvSpPr/>
          <p:nvPr/>
        </p:nvSpPr>
        <p:spPr>
          <a:xfrm>
            <a:off x="253344" y="227788"/>
            <a:ext cx="1152128" cy="648072"/>
          </a:xfrm>
          <a:prstGeom prst="bevel">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smtClean="0">
                <a:solidFill>
                  <a:schemeClr val="tx1"/>
                </a:solidFill>
              </a:rPr>
              <a:t>Ｑ７</a:t>
            </a:r>
            <a:endParaRPr kumimoji="1" lang="ja-JP" altLang="en-US" sz="3200" dirty="0">
              <a:solidFill>
                <a:schemeClr val="tx1"/>
              </a:solidFill>
            </a:endParaRPr>
          </a:p>
        </p:txBody>
      </p:sp>
      <p:pic>
        <p:nvPicPr>
          <p:cNvPr id="77" name="30秒タイマー">
            <a:hlinkClick r:id="" action="ppaction://media"/>
          </p:cNvPr>
          <p:cNvPicPr>
            <a:picLocks noChangeAspect="1"/>
          </p:cNvPicPr>
          <p:nvPr>
            <a:videoFile r:link="rId3"/>
            <p:extLst>
              <p:ext uri="{DAA4B4D4-6D71-4841-9C94-3DE7FCFB9230}">
                <p14:media xmlns:p14="http://schemas.microsoft.com/office/powerpoint/2010/main" r:embed="rId2"/>
              </p:ext>
            </p:extLst>
          </p:nvPr>
        </p:nvPicPr>
        <p:blipFill>
          <a:blip r:embed="rId6"/>
          <a:stretch>
            <a:fillRect/>
          </a:stretch>
        </p:blipFill>
        <p:spPr>
          <a:xfrm>
            <a:off x="253344" y="977820"/>
            <a:ext cx="1260000" cy="945000"/>
          </a:xfrm>
          <a:prstGeom prst="rect">
            <a:avLst/>
          </a:prstGeom>
        </p:spPr>
      </p:pic>
      <p:sp>
        <p:nvSpPr>
          <p:cNvPr id="2" name="テキスト ボックス 1"/>
          <p:cNvSpPr txBox="1"/>
          <p:nvPr/>
        </p:nvSpPr>
        <p:spPr>
          <a:xfrm>
            <a:off x="1474850" y="324490"/>
            <a:ext cx="7333073" cy="646331"/>
          </a:xfrm>
          <a:prstGeom prst="rect">
            <a:avLst/>
          </a:prstGeom>
          <a:noFill/>
          <a:ln w="28575">
            <a:solidFill>
              <a:schemeClr val="tx1"/>
            </a:solidFill>
          </a:ln>
        </p:spPr>
        <p:txBody>
          <a:bodyPr wrap="square" rtlCol="0">
            <a:spAutoFit/>
          </a:bodyPr>
          <a:lstStyle/>
          <a:p>
            <a:pPr fontAlgn="base"/>
            <a:r>
              <a:rPr lang="ja-JP" altLang="en-US" dirty="0" smtClean="0"/>
              <a:t>図１のような展開図を持つ立方体を４つ組み合わせて立体を作るとき、作ることができない面の組み合わせになっている立体はどれですか？</a:t>
            </a:r>
            <a:endParaRPr lang="ja-JP" altLang="en-US" dirty="0"/>
          </a:p>
        </p:txBody>
      </p:sp>
      <p:grpSp>
        <p:nvGrpSpPr>
          <p:cNvPr id="5" name="グループ化 4"/>
          <p:cNvGrpSpPr>
            <a:grpSpLocks noChangeAspect="1"/>
          </p:cNvGrpSpPr>
          <p:nvPr/>
        </p:nvGrpSpPr>
        <p:grpSpPr>
          <a:xfrm>
            <a:off x="699269" y="4221088"/>
            <a:ext cx="1551161" cy="2112594"/>
            <a:chOff x="1763686" y="2225087"/>
            <a:chExt cx="1367879" cy="1862977"/>
          </a:xfrm>
          <a:solidFill>
            <a:schemeClr val="bg1"/>
          </a:solidFill>
        </p:grpSpPr>
        <p:grpSp>
          <p:nvGrpSpPr>
            <p:cNvPr id="96" name="グループ化 95"/>
            <p:cNvGrpSpPr/>
            <p:nvPr/>
          </p:nvGrpSpPr>
          <p:grpSpPr>
            <a:xfrm>
              <a:off x="1773984" y="2615645"/>
              <a:ext cx="910677" cy="1023937"/>
              <a:chOff x="2836129" y="3090654"/>
              <a:chExt cx="1554021" cy="1747290"/>
            </a:xfrm>
            <a:grpFill/>
          </p:grpSpPr>
          <p:sp>
            <p:nvSpPr>
              <p:cNvPr id="97" name="平行四辺形 96"/>
              <p:cNvSpPr/>
              <p:nvPr/>
            </p:nvSpPr>
            <p:spPr>
              <a:xfrm rot="16200000">
                <a:off x="2522861" y="3747945"/>
                <a:ext cx="1403264" cy="776728"/>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98" name="平行四辺形 97"/>
              <p:cNvSpPr/>
              <p:nvPr/>
            </p:nvSpPr>
            <p:spPr>
              <a:xfrm rot="16200000" flipV="1">
                <a:off x="3299717" y="3747511"/>
                <a:ext cx="1403266" cy="777600"/>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99" name="平行四辺形 98"/>
              <p:cNvSpPr/>
              <p:nvPr/>
            </p:nvSpPr>
            <p:spPr>
              <a:xfrm rot="9208451" flipV="1">
                <a:off x="2916692" y="3090654"/>
                <a:ext cx="1388364" cy="688038"/>
              </a:xfrm>
              <a:prstGeom prst="parallelogram">
                <a:avLst>
                  <a:gd name="adj" fmla="val 75301"/>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sp>
          <p:nvSpPr>
            <p:cNvPr id="102" name="平行四辺形 101"/>
            <p:cNvSpPr/>
            <p:nvPr/>
          </p:nvSpPr>
          <p:spPr>
            <a:xfrm rot="16200000" flipV="1">
              <a:off x="2045651" y="2408412"/>
              <a:ext cx="822334" cy="455684"/>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nvGrpSpPr>
            <p:cNvPr id="104" name="グループ化 103"/>
            <p:cNvGrpSpPr/>
            <p:nvPr/>
          </p:nvGrpSpPr>
          <p:grpSpPr>
            <a:xfrm>
              <a:off x="2220888" y="2835527"/>
              <a:ext cx="910677" cy="1023937"/>
              <a:chOff x="2836129" y="3090654"/>
              <a:chExt cx="1554021" cy="1747290"/>
            </a:xfrm>
            <a:grpFill/>
          </p:grpSpPr>
          <p:sp>
            <p:nvSpPr>
              <p:cNvPr id="105" name="平行四辺形 104"/>
              <p:cNvSpPr/>
              <p:nvPr/>
            </p:nvSpPr>
            <p:spPr>
              <a:xfrm rot="16200000">
                <a:off x="2522861" y="3747945"/>
                <a:ext cx="1403264" cy="776728"/>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06" name="平行四辺形 105"/>
              <p:cNvSpPr/>
              <p:nvPr/>
            </p:nvSpPr>
            <p:spPr>
              <a:xfrm rot="16200000" flipV="1">
                <a:off x="3299717" y="3747511"/>
                <a:ext cx="1403266" cy="777600"/>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07" name="平行四辺形 106"/>
              <p:cNvSpPr/>
              <p:nvPr/>
            </p:nvSpPr>
            <p:spPr>
              <a:xfrm rot="9208451" flipV="1">
                <a:off x="2916692" y="3090654"/>
                <a:ext cx="1388364" cy="688038"/>
              </a:xfrm>
              <a:prstGeom prst="parallelogram">
                <a:avLst>
                  <a:gd name="adj" fmla="val 75301"/>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08" name="グループ化 107"/>
            <p:cNvGrpSpPr/>
            <p:nvPr/>
          </p:nvGrpSpPr>
          <p:grpSpPr>
            <a:xfrm>
              <a:off x="2220886" y="2243365"/>
              <a:ext cx="910677" cy="1023937"/>
              <a:chOff x="2836129" y="3090654"/>
              <a:chExt cx="1554021" cy="1747290"/>
            </a:xfrm>
            <a:grpFill/>
          </p:grpSpPr>
          <p:sp>
            <p:nvSpPr>
              <p:cNvPr id="109" name="平行四辺形 108"/>
              <p:cNvSpPr/>
              <p:nvPr/>
            </p:nvSpPr>
            <p:spPr>
              <a:xfrm rot="16200000">
                <a:off x="2522861" y="3747945"/>
                <a:ext cx="1403264" cy="776728"/>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10" name="平行四辺形 109"/>
              <p:cNvSpPr/>
              <p:nvPr/>
            </p:nvSpPr>
            <p:spPr>
              <a:xfrm rot="16200000" flipV="1">
                <a:off x="3299717" y="3747511"/>
                <a:ext cx="1403266" cy="777600"/>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11" name="平行四辺形 110"/>
              <p:cNvSpPr/>
              <p:nvPr/>
            </p:nvSpPr>
            <p:spPr>
              <a:xfrm rot="9208451" flipV="1">
                <a:off x="2916692" y="3090654"/>
                <a:ext cx="1388364" cy="688038"/>
              </a:xfrm>
              <a:prstGeom prst="parallelogram">
                <a:avLst>
                  <a:gd name="adj" fmla="val 75301"/>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sp>
          <p:nvSpPr>
            <p:cNvPr id="90" name="平行四辺形 89"/>
            <p:cNvSpPr/>
            <p:nvPr/>
          </p:nvSpPr>
          <p:spPr>
            <a:xfrm rot="16200000" flipV="1">
              <a:off x="1588453" y="3229174"/>
              <a:ext cx="822334" cy="455684"/>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94" name="平行四辺形 93"/>
            <p:cNvSpPr/>
            <p:nvPr/>
          </p:nvSpPr>
          <p:spPr>
            <a:xfrm rot="16200000" flipV="1">
              <a:off x="1588451" y="2637011"/>
              <a:ext cx="822334" cy="455684"/>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nvGrpSpPr>
            <p:cNvPr id="75" name="グループ化 74"/>
            <p:cNvGrpSpPr/>
            <p:nvPr/>
          </p:nvGrpSpPr>
          <p:grpSpPr>
            <a:xfrm>
              <a:off x="1763688" y="3064127"/>
              <a:ext cx="910677" cy="1023937"/>
              <a:chOff x="2836129" y="3090654"/>
              <a:chExt cx="1554021" cy="1747290"/>
            </a:xfrm>
            <a:grpFill/>
          </p:grpSpPr>
          <p:sp>
            <p:nvSpPr>
              <p:cNvPr id="76" name="平行四辺形 75"/>
              <p:cNvSpPr/>
              <p:nvPr/>
            </p:nvSpPr>
            <p:spPr>
              <a:xfrm rot="16200000">
                <a:off x="2522861" y="3747945"/>
                <a:ext cx="1403264" cy="776728"/>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78" name="平行四辺形 77"/>
              <p:cNvSpPr/>
              <p:nvPr/>
            </p:nvSpPr>
            <p:spPr>
              <a:xfrm rot="16200000" flipV="1">
                <a:off x="3299717" y="3747511"/>
                <a:ext cx="1403266" cy="777600"/>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79" name="平行四辺形 78"/>
              <p:cNvSpPr/>
              <p:nvPr/>
            </p:nvSpPr>
            <p:spPr>
              <a:xfrm rot="9208451" flipV="1">
                <a:off x="2916692" y="3090654"/>
                <a:ext cx="1388364" cy="688038"/>
              </a:xfrm>
              <a:prstGeom prst="parallelogram">
                <a:avLst>
                  <a:gd name="adj" fmla="val 75301"/>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84" name="グループ化 83"/>
            <p:cNvGrpSpPr/>
            <p:nvPr/>
          </p:nvGrpSpPr>
          <p:grpSpPr>
            <a:xfrm>
              <a:off x="1763686" y="2471965"/>
              <a:ext cx="910677" cy="1023937"/>
              <a:chOff x="2836129" y="3090654"/>
              <a:chExt cx="1554021" cy="1747290"/>
            </a:xfrm>
            <a:grpFill/>
          </p:grpSpPr>
          <p:sp>
            <p:nvSpPr>
              <p:cNvPr id="85" name="平行四辺形 84"/>
              <p:cNvSpPr/>
              <p:nvPr/>
            </p:nvSpPr>
            <p:spPr>
              <a:xfrm rot="16200000">
                <a:off x="2522861" y="3747945"/>
                <a:ext cx="1403264" cy="776728"/>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86" name="平行四辺形 85"/>
              <p:cNvSpPr/>
              <p:nvPr/>
            </p:nvSpPr>
            <p:spPr>
              <a:xfrm rot="16200000" flipV="1">
                <a:off x="3299717" y="3747511"/>
                <a:ext cx="1403266" cy="777600"/>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87" name="平行四辺形 86"/>
              <p:cNvSpPr/>
              <p:nvPr/>
            </p:nvSpPr>
            <p:spPr>
              <a:xfrm rot="9208451" flipV="1">
                <a:off x="2916692" y="3090654"/>
                <a:ext cx="1388364" cy="688038"/>
              </a:xfrm>
              <a:prstGeom prst="parallelogram">
                <a:avLst>
                  <a:gd name="adj" fmla="val 75301"/>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sp>
        <p:nvSpPr>
          <p:cNvPr id="11" name="正方形/長方形 10"/>
          <p:cNvSpPr/>
          <p:nvPr/>
        </p:nvSpPr>
        <p:spPr>
          <a:xfrm>
            <a:off x="1546098" y="1229380"/>
            <a:ext cx="572593" cy="369332"/>
          </a:xfrm>
          <a:prstGeom prst="rect">
            <a:avLst/>
          </a:prstGeom>
        </p:spPr>
        <p:txBody>
          <a:bodyPr wrap="none">
            <a:spAutoFit/>
          </a:bodyPr>
          <a:lstStyle/>
          <a:p>
            <a:r>
              <a:rPr lang="ja-JP" altLang="en-US" dirty="0"/>
              <a:t>図１</a:t>
            </a:r>
          </a:p>
        </p:txBody>
      </p:sp>
      <p:graphicFrame>
        <p:nvGraphicFramePr>
          <p:cNvPr id="4" name="表 3"/>
          <p:cNvGraphicFramePr>
            <a:graphicFrameLocks noGrp="1"/>
          </p:cNvGraphicFramePr>
          <p:nvPr>
            <p:extLst>
              <p:ext uri="{D42A27DB-BD31-4B8C-83A1-F6EECF244321}">
                <p14:modId xmlns:p14="http://schemas.microsoft.com/office/powerpoint/2010/main" val="2707900941"/>
              </p:ext>
            </p:extLst>
          </p:nvPr>
        </p:nvGraphicFramePr>
        <p:xfrm>
          <a:off x="2118691" y="1236756"/>
          <a:ext cx="2880000" cy="2160000"/>
        </p:xfrm>
        <a:graphic>
          <a:graphicData uri="http://schemas.openxmlformats.org/drawingml/2006/table">
            <a:tbl>
              <a:tblPr firstRow="1" bandRow="1">
                <a:tableStyleId>{5C22544A-7EE6-4342-B048-85BDC9FD1C3A}</a:tableStyleId>
              </a:tblPr>
              <a:tblGrid>
                <a:gridCol w="720000"/>
                <a:gridCol w="720000"/>
                <a:gridCol w="720000"/>
                <a:gridCol w="720000"/>
              </a:tblGrid>
              <a:tr h="720000">
                <a:tc>
                  <a:txBody>
                    <a:bodyPr/>
                    <a:lstStyle/>
                    <a:p>
                      <a:endParaRPr kumimoji="1" lang="ja-JP" altLang="en-US" dirty="0"/>
                    </a:p>
                  </a:txBody>
                  <a:tcP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4000" b="0" i="0" u="none" strike="noStrike" kern="1200" cap="none" spc="0" normalizeH="0" baseline="0" noProof="0" dirty="0" smtClean="0">
                          <a:ln>
                            <a:noFill/>
                          </a:ln>
                          <a:solidFill>
                            <a:srgbClr val="000000"/>
                          </a:solidFill>
                          <a:effectLst/>
                          <a:uLnTx/>
                          <a:uFillTx/>
                          <a:latin typeface="+mn-lt"/>
                          <a:ea typeface="+mn-ea"/>
                          <a:cs typeface="+mn-cs"/>
                        </a:rPr>
                        <a:t>○</a:t>
                      </a:r>
                      <a:endParaRPr kumimoji="1" lang="ja-JP" alt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gridSpan="2">
                  <a:txBody>
                    <a:bodyPr/>
                    <a:lstStyle/>
                    <a:p>
                      <a:endParaRPr kumimoji="1" lang="ja-JP" altLang="en-US" dirty="0"/>
                    </a:p>
                  </a:txBody>
                  <a:tcPr>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20000">
                <a:tc>
                  <a:txBody>
                    <a:bodyPr/>
                    <a:lstStyle/>
                    <a:p>
                      <a:pPr algn="ctr"/>
                      <a:r>
                        <a:rPr kumimoji="1" lang="en-US" altLang="ja-JP" sz="4000" dirty="0" smtClean="0"/>
                        <a:t>×</a:t>
                      </a:r>
                      <a:endParaRPr kumimoji="1" lang="ja-JP" altLang="en-US" sz="1800"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kumimoji="1" lang="ja-JP" altLang="en-US" sz="4000" b="0" i="0" u="none" strike="noStrike" kern="1200" cap="none" spc="0" normalizeH="0" baseline="0" dirty="0" smtClean="0">
                          <a:ln>
                            <a:noFill/>
                          </a:ln>
                          <a:solidFill>
                            <a:srgbClr val="000000"/>
                          </a:solidFill>
                          <a:effectLst/>
                          <a:uLnTx/>
                          <a:uFillTx/>
                          <a:latin typeface="+mn-lt"/>
                          <a:ea typeface="+mn-ea"/>
                          <a:cs typeface="+mn-cs"/>
                        </a:rPr>
                        <a:t>○</a:t>
                      </a:r>
                      <a:endParaRPr kumimoji="1" lang="ja-JP" altLang="en-US" sz="4000" b="0" i="0" u="none" strike="noStrike" kern="1200" cap="none" spc="0" normalizeH="0" baseline="0" dirty="0">
                        <a:ln>
                          <a:noFill/>
                        </a:ln>
                        <a:solidFill>
                          <a:srgbClr val="000000"/>
                        </a:solidFill>
                        <a:effectLst/>
                        <a:uLnTx/>
                        <a:uFillTx/>
                        <a:latin typeface="+mn-lt"/>
                        <a:ea typeface="+mn-ea"/>
                        <a:cs typeface="+mn-cs"/>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4000" b="0" i="0" u="none" strike="noStrike" kern="1200" cap="none" spc="0" normalizeH="0" baseline="0" noProof="0" dirty="0" smtClean="0">
                          <a:ln>
                            <a:noFill/>
                          </a:ln>
                          <a:solidFill>
                            <a:srgbClr val="000000"/>
                          </a:solidFill>
                          <a:effectLst/>
                          <a:uLnTx/>
                          <a:uFillTx/>
                          <a:latin typeface="+mn-lt"/>
                          <a:ea typeface="+mn-ea"/>
                          <a:cs typeface="+mn-cs"/>
                        </a:rPr>
                        <a:t>×</a:t>
                      </a:r>
                      <a:endParaRPr kumimoji="1" lang="ja-JP" alt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r>
              <a:tr h="720000">
                <a:tc>
                  <a:txBody>
                    <a:bodyPr/>
                    <a:lstStyle/>
                    <a:p>
                      <a:endParaRPr kumimoji="1" lang="ja-JP" altLang="en-US" dirty="0"/>
                    </a:p>
                  </a:txBody>
                  <a:tcP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dirty="0" smtClean="0">
                          <a:ln>
                            <a:noFill/>
                          </a:ln>
                          <a:solidFill>
                            <a:srgbClr val="000000"/>
                          </a:solidFill>
                          <a:effectLst/>
                          <a:uLnTx/>
                          <a:uFillTx/>
                          <a:latin typeface="+mn-lt"/>
                          <a:ea typeface="+mn-ea"/>
                          <a:cs typeface="+mn-cs"/>
                        </a:rPr>
                        <a: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gridSpan="2">
                  <a:txBody>
                    <a:bodyPr/>
                    <a:lstStyle/>
                    <a:p>
                      <a:endParaRPr kumimoji="1" lang="ja-JP" altLang="en-US" dirty="0"/>
                    </a:p>
                  </a:txBody>
                  <a:tcPr>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pSp>
        <p:nvGrpSpPr>
          <p:cNvPr id="112" name="グループ化 111"/>
          <p:cNvGrpSpPr>
            <a:grpSpLocks noChangeAspect="1"/>
          </p:cNvGrpSpPr>
          <p:nvPr/>
        </p:nvGrpSpPr>
        <p:grpSpPr>
          <a:xfrm>
            <a:off x="2749273" y="4215955"/>
            <a:ext cx="1551161" cy="2112594"/>
            <a:chOff x="1763686" y="2225087"/>
            <a:chExt cx="1367879" cy="1862977"/>
          </a:xfrm>
          <a:solidFill>
            <a:schemeClr val="bg1"/>
          </a:solidFill>
        </p:grpSpPr>
        <p:grpSp>
          <p:nvGrpSpPr>
            <p:cNvPr id="113" name="グループ化 112"/>
            <p:cNvGrpSpPr/>
            <p:nvPr/>
          </p:nvGrpSpPr>
          <p:grpSpPr>
            <a:xfrm>
              <a:off x="1773984" y="2615645"/>
              <a:ext cx="910677" cy="1023937"/>
              <a:chOff x="2836129" y="3090654"/>
              <a:chExt cx="1554021" cy="1747290"/>
            </a:xfrm>
            <a:grpFill/>
          </p:grpSpPr>
          <p:sp>
            <p:nvSpPr>
              <p:cNvPr id="135" name="平行四辺形 134"/>
              <p:cNvSpPr/>
              <p:nvPr/>
            </p:nvSpPr>
            <p:spPr>
              <a:xfrm rot="16200000">
                <a:off x="2522861" y="3747945"/>
                <a:ext cx="1403264" cy="776728"/>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36" name="平行四辺形 135"/>
              <p:cNvSpPr/>
              <p:nvPr/>
            </p:nvSpPr>
            <p:spPr>
              <a:xfrm rot="16200000" flipV="1">
                <a:off x="3299717" y="3747511"/>
                <a:ext cx="1403266" cy="777600"/>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37" name="平行四辺形 136"/>
              <p:cNvSpPr/>
              <p:nvPr/>
            </p:nvSpPr>
            <p:spPr>
              <a:xfrm rot="9208451" flipV="1">
                <a:off x="2916692" y="3090654"/>
                <a:ext cx="1388364" cy="688038"/>
              </a:xfrm>
              <a:prstGeom prst="parallelogram">
                <a:avLst>
                  <a:gd name="adj" fmla="val 75301"/>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sp>
          <p:nvSpPr>
            <p:cNvPr id="114" name="平行四辺形 113"/>
            <p:cNvSpPr/>
            <p:nvPr/>
          </p:nvSpPr>
          <p:spPr>
            <a:xfrm rot="16200000" flipV="1">
              <a:off x="2045651" y="2408412"/>
              <a:ext cx="822334" cy="455684"/>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nvGrpSpPr>
            <p:cNvPr id="115" name="グループ化 114"/>
            <p:cNvGrpSpPr/>
            <p:nvPr/>
          </p:nvGrpSpPr>
          <p:grpSpPr>
            <a:xfrm>
              <a:off x="2220888" y="2835527"/>
              <a:ext cx="910677" cy="1023937"/>
              <a:chOff x="2836129" y="3090654"/>
              <a:chExt cx="1554021" cy="1747290"/>
            </a:xfrm>
            <a:grpFill/>
          </p:grpSpPr>
          <p:sp>
            <p:nvSpPr>
              <p:cNvPr id="130" name="平行四辺形 129"/>
              <p:cNvSpPr/>
              <p:nvPr/>
            </p:nvSpPr>
            <p:spPr>
              <a:xfrm rot="16200000">
                <a:off x="2522861" y="3747945"/>
                <a:ext cx="1403264" cy="776728"/>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31" name="平行四辺形 130"/>
              <p:cNvSpPr/>
              <p:nvPr/>
            </p:nvSpPr>
            <p:spPr>
              <a:xfrm rot="16200000" flipV="1">
                <a:off x="3299717" y="3747511"/>
                <a:ext cx="1403266" cy="777600"/>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33" name="平行四辺形 132"/>
              <p:cNvSpPr/>
              <p:nvPr/>
            </p:nvSpPr>
            <p:spPr>
              <a:xfrm rot="9208451" flipV="1">
                <a:off x="2916692" y="3090654"/>
                <a:ext cx="1388364" cy="688038"/>
              </a:xfrm>
              <a:prstGeom prst="parallelogram">
                <a:avLst>
                  <a:gd name="adj" fmla="val 75301"/>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16" name="グループ化 115"/>
            <p:cNvGrpSpPr/>
            <p:nvPr/>
          </p:nvGrpSpPr>
          <p:grpSpPr>
            <a:xfrm>
              <a:off x="2220886" y="2243365"/>
              <a:ext cx="910677" cy="1023937"/>
              <a:chOff x="2836129" y="3090654"/>
              <a:chExt cx="1554021" cy="1747290"/>
            </a:xfrm>
            <a:grpFill/>
          </p:grpSpPr>
          <p:sp>
            <p:nvSpPr>
              <p:cNvPr id="127" name="平行四辺形 126"/>
              <p:cNvSpPr/>
              <p:nvPr/>
            </p:nvSpPr>
            <p:spPr>
              <a:xfrm rot="16200000">
                <a:off x="2522861" y="3747945"/>
                <a:ext cx="1403264" cy="776728"/>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28" name="平行四辺形 127"/>
              <p:cNvSpPr/>
              <p:nvPr/>
            </p:nvSpPr>
            <p:spPr>
              <a:xfrm rot="16200000" flipV="1">
                <a:off x="3299717" y="3747511"/>
                <a:ext cx="1403266" cy="777600"/>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29" name="平行四辺形 128"/>
              <p:cNvSpPr/>
              <p:nvPr/>
            </p:nvSpPr>
            <p:spPr>
              <a:xfrm rot="9208451" flipV="1">
                <a:off x="2916692" y="3090654"/>
                <a:ext cx="1388364" cy="688038"/>
              </a:xfrm>
              <a:prstGeom prst="parallelogram">
                <a:avLst>
                  <a:gd name="adj" fmla="val 75301"/>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sp>
          <p:nvSpPr>
            <p:cNvPr id="117" name="平行四辺形 116"/>
            <p:cNvSpPr/>
            <p:nvPr/>
          </p:nvSpPr>
          <p:spPr>
            <a:xfrm rot="16200000" flipV="1">
              <a:off x="1588453" y="3229174"/>
              <a:ext cx="822334" cy="455684"/>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18" name="平行四辺形 117"/>
            <p:cNvSpPr/>
            <p:nvPr/>
          </p:nvSpPr>
          <p:spPr>
            <a:xfrm rot="16200000" flipV="1">
              <a:off x="1588451" y="2637011"/>
              <a:ext cx="822334" cy="455684"/>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nvGrpSpPr>
            <p:cNvPr id="119" name="グループ化 118"/>
            <p:cNvGrpSpPr/>
            <p:nvPr/>
          </p:nvGrpSpPr>
          <p:grpSpPr>
            <a:xfrm>
              <a:off x="1763688" y="3064127"/>
              <a:ext cx="910677" cy="1023937"/>
              <a:chOff x="2836129" y="3090654"/>
              <a:chExt cx="1554021" cy="1747290"/>
            </a:xfrm>
            <a:grpFill/>
          </p:grpSpPr>
          <p:sp>
            <p:nvSpPr>
              <p:cNvPr id="124" name="平行四辺形 123"/>
              <p:cNvSpPr/>
              <p:nvPr/>
            </p:nvSpPr>
            <p:spPr>
              <a:xfrm rot="16200000">
                <a:off x="2522861" y="3747945"/>
                <a:ext cx="1403264" cy="776728"/>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25" name="平行四辺形 124"/>
              <p:cNvSpPr/>
              <p:nvPr/>
            </p:nvSpPr>
            <p:spPr>
              <a:xfrm rot="16200000" flipV="1">
                <a:off x="3299717" y="3747511"/>
                <a:ext cx="1403266" cy="777600"/>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26" name="平行四辺形 125"/>
              <p:cNvSpPr/>
              <p:nvPr/>
            </p:nvSpPr>
            <p:spPr>
              <a:xfrm rot="9208451" flipV="1">
                <a:off x="2916692" y="3090654"/>
                <a:ext cx="1388364" cy="688038"/>
              </a:xfrm>
              <a:prstGeom prst="parallelogram">
                <a:avLst>
                  <a:gd name="adj" fmla="val 75301"/>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20" name="グループ化 119"/>
            <p:cNvGrpSpPr/>
            <p:nvPr/>
          </p:nvGrpSpPr>
          <p:grpSpPr>
            <a:xfrm>
              <a:off x="1763686" y="2471965"/>
              <a:ext cx="910677" cy="1023937"/>
              <a:chOff x="2836129" y="3090654"/>
              <a:chExt cx="1554021" cy="1747290"/>
            </a:xfrm>
            <a:grpFill/>
          </p:grpSpPr>
          <p:sp>
            <p:nvSpPr>
              <p:cNvPr id="121" name="平行四辺形 120"/>
              <p:cNvSpPr/>
              <p:nvPr/>
            </p:nvSpPr>
            <p:spPr>
              <a:xfrm rot="16200000">
                <a:off x="2522861" y="3747945"/>
                <a:ext cx="1403264" cy="776728"/>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22" name="平行四辺形 121"/>
              <p:cNvSpPr/>
              <p:nvPr/>
            </p:nvSpPr>
            <p:spPr>
              <a:xfrm rot="16200000" flipV="1">
                <a:off x="3299717" y="3747511"/>
                <a:ext cx="1403266" cy="777600"/>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23" name="平行四辺形 122"/>
              <p:cNvSpPr/>
              <p:nvPr/>
            </p:nvSpPr>
            <p:spPr>
              <a:xfrm rot="9208451" flipV="1">
                <a:off x="2916692" y="3090654"/>
                <a:ext cx="1388364" cy="688038"/>
              </a:xfrm>
              <a:prstGeom prst="parallelogram">
                <a:avLst>
                  <a:gd name="adj" fmla="val 75301"/>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grpSp>
        <p:nvGrpSpPr>
          <p:cNvPr id="138" name="グループ化 137"/>
          <p:cNvGrpSpPr>
            <a:grpSpLocks noChangeAspect="1"/>
          </p:cNvGrpSpPr>
          <p:nvPr/>
        </p:nvGrpSpPr>
        <p:grpSpPr>
          <a:xfrm>
            <a:off x="4810951" y="4215955"/>
            <a:ext cx="1551161" cy="2112594"/>
            <a:chOff x="1763686" y="2225087"/>
            <a:chExt cx="1367879" cy="1862977"/>
          </a:xfrm>
          <a:solidFill>
            <a:schemeClr val="bg1"/>
          </a:solidFill>
        </p:grpSpPr>
        <p:grpSp>
          <p:nvGrpSpPr>
            <p:cNvPr id="139" name="グループ化 138"/>
            <p:cNvGrpSpPr/>
            <p:nvPr/>
          </p:nvGrpSpPr>
          <p:grpSpPr>
            <a:xfrm>
              <a:off x="1773984" y="2615645"/>
              <a:ext cx="910677" cy="1023937"/>
              <a:chOff x="2836129" y="3090654"/>
              <a:chExt cx="1554021" cy="1747290"/>
            </a:xfrm>
            <a:grpFill/>
          </p:grpSpPr>
          <p:sp>
            <p:nvSpPr>
              <p:cNvPr id="159" name="平行四辺形 158"/>
              <p:cNvSpPr/>
              <p:nvPr/>
            </p:nvSpPr>
            <p:spPr>
              <a:xfrm rot="16200000">
                <a:off x="2522861" y="3747945"/>
                <a:ext cx="1403264" cy="776728"/>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60" name="平行四辺形 159"/>
              <p:cNvSpPr/>
              <p:nvPr/>
            </p:nvSpPr>
            <p:spPr>
              <a:xfrm rot="16200000" flipV="1">
                <a:off x="3299717" y="3747511"/>
                <a:ext cx="1403266" cy="777600"/>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61" name="平行四辺形 160"/>
              <p:cNvSpPr/>
              <p:nvPr/>
            </p:nvSpPr>
            <p:spPr>
              <a:xfrm rot="9208451" flipV="1">
                <a:off x="2916692" y="3090654"/>
                <a:ext cx="1388364" cy="688038"/>
              </a:xfrm>
              <a:prstGeom prst="parallelogram">
                <a:avLst>
                  <a:gd name="adj" fmla="val 75301"/>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sp>
          <p:nvSpPr>
            <p:cNvPr id="140" name="平行四辺形 139"/>
            <p:cNvSpPr/>
            <p:nvPr/>
          </p:nvSpPr>
          <p:spPr>
            <a:xfrm rot="16200000" flipV="1">
              <a:off x="2045651" y="2408412"/>
              <a:ext cx="822334" cy="455684"/>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nvGrpSpPr>
            <p:cNvPr id="141" name="グループ化 140"/>
            <p:cNvGrpSpPr/>
            <p:nvPr/>
          </p:nvGrpSpPr>
          <p:grpSpPr>
            <a:xfrm>
              <a:off x="2220888" y="2835527"/>
              <a:ext cx="910677" cy="1023937"/>
              <a:chOff x="2836129" y="3090654"/>
              <a:chExt cx="1554021" cy="1747290"/>
            </a:xfrm>
            <a:grpFill/>
          </p:grpSpPr>
          <p:sp>
            <p:nvSpPr>
              <p:cNvPr id="156" name="平行四辺形 155"/>
              <p:cNvSpPr/>
              <p:nvPr/>
            </p:nvSpPr>
            <p:spPr>
              <a:xfrm rot="16200000">
                <a:off x="2522861" y="3747945"/>
                <a:ext cx="1403264" cy="776728"/>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57" name="平行四辺形 156"/>
              <p:cNvSpPr/>
              <p:nvPr/>
            </p:nvSpPr>
            <p:spPr>
              <a:xfrm rot="16200000" flipV="1">
                <a:off x="3299717" y="3747511"/>
                <a:ext cx="1403266" cy="777600"/>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58" name="平行四辺形 157"/>
              <p:cNvSpPr/>
              <p:nvPr/>
            </p:nvSpPr>
            <p:spPr>
              <a:xfrm rot="9208451" flipV="1">
                <a:off x="2916692" y="3090654"/>
                <a:ext cx="1388364" cy="688038"/>
              </a:xfrm>
              <a:prstGeom prst="parallelogram">
                <a:avLst>
                  <a:gd name="adj" fmla="val 75301"/>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42" name="グループ化 141"/>
            <p:cNvGrpSpPr/>
            <p:nvPr/>
          </p:nvGrpSpPr>
          <p:grpSpPr>
            <a:xfrm>
              <a:off x="2220886" y="2243365"/>
              <a:ext cx="910677" cy="1023937"/>
              <a:chOff x="2836129" y="3090654"/>
              <a:chExt cx="1554021" cy="1747290"/>
            </a:xfrm>
            <a:grpFill/>
          </p:grpSpPr>
          <p:sp>
            <p:nvSpPr>
              <p:cNvPr id="153" name="平行四辺形 152"/>
              <p:cNvSpPr/>
              <p:nvPr/>
            </p:nvSpPr>
            <p:spPr>
              <a:xfrm rot="16200000">
                <a:off x="2522861" y="3747945"/>
                <a:ext cx="1403264" cy="776728"/>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54" name="平行四辺形 153"/>
              <p:cNvSpPr/>
              <p:nvPr/>
            </p:nvSpPr>
            <p:spPr>
              <a:xfrm rot="16200000" flipV="1">
                <a:off x="3299717" y="3747511"/>
                <a:ext cx="1403266" cy="777600"/>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55" name="平行四辺形 154"/>
              <p:cNvSpPr/>
              <p:nvPr/>
            </p:nvSpPr>
            <p:spPr>
              <a:xfrm rot="9208451" flipV="1">
                <a:off x="2916692" y="3090654"/>
                <a:ext cx="1388364" cy="688038"/>
              </a:xfrm>
              <a:prstGeom prst="parallelogram">
                <a:avLst>
                  <a:gd name="adj" fmla="val 75301"/>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sp>
          <p:nvSpPr>
            <p:cNvPr id="143" name="平行四辺形 142"/>
            <p:cNvSpPr/>
            <p:nvPr/>
          </p:nvSpPr>
          <p:spPr>
            <a:xfrm rot="16200000" flipV="1">
              <a:off x="1588453" y="3229174"/>
              <a:ext cx="822334" cy="455684"/>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44" name="平行四辺形 143"/>
            <p:cNvSpPr/>
            <p:nvPr/>
          </p:nvSpPr>
          <p:spPr>
            <a:xfrm rot="16200000" flipV="1">
              <a:off x="1588451" y="2637011"/>
              <a:ext cx="822334" cy="455684"/>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nvGrpSpPr>
            <p:cNvPr id="145" name="グループ化 144"/>
            <p:cNvGrpSpPr/>
            <p:nvPr/>
          </p:nvGrpSpPr>
          <p:grpSpPr>
            <a:xfrm>
              <a:off x="1763688" y="3064127"/>
              <a:ext cx="910677" cy="1023937"/>
              <a:chOff x="2836129" y="3090654"/>
              <a:chExt cx="1554021" cy="1747290"/>
            </a:xfrm>
            <a:grpFill/>
          </p:grpSpPr>
          <p:sp>
            <p:nvSpPr>
              <p:cNvPr id="150" name="平行四辺形 149"/>
              <p:cNvSpPr/>
              <p:nvPr/>
            </p:nvSpPr>
            <p:spPr>
              <a:xfrm rot="16200000">
                <a:off x="2522861" y="3747945"/>
                <a:ext cx="1403264" cy="776728"/>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51" name="平行四辺形 150"/>
              <p:cNvSpPr/>
              <p:nvPr/>
            </p:nvSpPr>
            <p:spPr>
              <a:xfrm rot="16200000" flipV="1">
                <a:off x="3299717" y="3747511"/>
                <a:ext cx="1403266" cy="777600"/>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52" name="平行四辺形 151"/>
              <p:cNvSpPr/>
              <p:nvPr/>
            </p:nvSpPr>
            <p:spPr>
              <a:xfrm rot="9208451" flipV="1">
                <a:off x="2916692" y="3090654"/>
                <a:ext cx="1388364" cy="688038"/>
              </a:xfrm>
              <a:prstGeom prst="parallelogram">
                <a:avLst>
                  <a:gd name="adj" fmla="val 75301"/>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146" name="グループ化 145"/>
            <p:cNvGrpSpPr/>
            <p:nvPr/>
          </p:nvGrpSpPr>
          <p:grpSpPr>
            <a:xfrm>
              <a:off x="1763686" y="2471965"/>
              <a:ext cx="910677" cy="1023937"/>
              <a:chOff x="2836129" y="3090654"/>
              <a:chExt cx="1554021" cy="1747290"/>
            </a:xfrm>
            <a:grpFill/>
          </p:grpSpPr>
          <p:sp>
            <p:nvSpPr>
              <p:cNvPr id="147" name="平行四辺形 146"/>
              <p:cNvSpPr/>
              <p:nvPr/>
            </p:nvSpPr>
            <p:spPr>
              <a:xfrm rot="16200000">
                <a:off x="2522861" y="3747945"/>
                <a:ext cx="1403264" cy="776728"/>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48" name="平行四辺形 147"/>
              <p:cNvSpPr/>
              <p:nvPr/>
            </p:nvSpPr>
            <p:spPr>
              <a:xfrm rot="16200000" flipV="1">
                <a:off x="3299717" y="3747511"/>
                <a:ext cx="1403266" cy="777600"/>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49" name="平行四辺形 148"/>
              <p:cNvSpPr/>
              <p:nvPr/>
            </p:nvSpPr>
            <p:spPr>
              <a:xfrm rot="9208451" flipV="1">
                <a:off x="2916692" y="3090654"/>
                <a:ext cx="1388364" cy="688038"/>
              </a:xfrm>
              <a:prstGeom prst="parallelogram">
                <a:avLst>
                  <a:gd name="adj" fmla="val 75301"/>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grpSp>
        <p:nvGrpSpPr>
          <p:cNvPr id="163" name="グループ化 162"/>
          <p:cNvGrpSpPr>
            <a:grpSpLocks noChangeAspect="1"/>
          </p:cNvGrpSpPr>
          <p:nvPr/>
        </p:nvGrpSpPr>
        <p:grpSpPr>
          <a:xfrm>
            <a:off x="6865883" y="4212446"/>
            <a:ext cx="1551161" cy="2112594"/>
            <a:chOff x="1763686" y="2225087"/>
            <a:chExt cx="1367879" cy="1862977"/>
          </a:xfrm>
          <a:solidFill>
            <a:schemeClr val="bg1"/>
          </a:solidFill>
        </p:grpSpPr>
        <p:grpSp>
          <p:nvGrpSpPr>
            <p:cNvPr id="198" name="グループ化 197"/>
            <p:cNvGrpSpPr/>
            <p:nvPr/>
          </p:nvGrpSpPr>
          <p:grpSpPr>
            <a:xfrm>
              <a:off x="1773984" y="2615645"/>
              <a:ext cx="910677" cy="1023937"/>
              <a:chOff x="2836129" y="3090654"/>
              <a:chExt cx="1554021" cy="1747290"/>
            </a:xfrm>
            <a:grpFill/>
          </p:grpSpPr>
          <p:sp>
            <p:nvSpPr>
              <p:cNvPr id="222" name="平行四辺形 221"/>
              <p:cNvSpPr/>
              <p:nvPr/>
            </p:nvSpPr>
            <p:spPr>
              <a:xfrm rot="16200000">
                <a:off x="2522861" y="3747945"/>
                <a:ext cx="1403264" cy="776728"/>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223" name="平行四辺形 222"/>
              <p:cNvSpPr/>
              <p:nvPr/>
            </p:nvSpPr>
            <p:spPr>
              <a:xfrm rot="16200000" flipV="1">
                <a:off x="3299717" y="3747511"/>
                <a:ext cx="1403266" cy="777600"/>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24" name="平行四辺形 223"/>
              <p:cNvSpPr/>
              <p:nvPr/>
            </p:nvSpPr>
            <p:spPr>
              <a:xfrm rot="9208451" flipV="1">
                <a:off x="2916692" y="3090654"/>
                <a:ext cx="1388364" cy="688038"/>
              </a:xfrm>
              <a:prstGeom prst="parallelogram">
                <a:avLst>
                  <a:gd name="adj" fmla="val 75301"/>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sp>
          <p:nvSpPr>
            <p:cNvPr id="203" name="平行四辺形 202"/>
            <p:cNvSpPr/>
            <p:nvPr/>
          </p:nvSpPr>
          <p:spPr>
            <a:xfrm rot="16200000" flipV="1">
              <a:off x="2045651" y="2408412"/>
              <a:ext cx="822334" cy="455684"/>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nvGrpSpPr>
            <p:cNvPr id="204" name="グループ化 203"/>
            <p:cNvGrpSpPr/>
            <p:nvPr/>
          </p:nvGrpSpPr>
          <p:grpSpPr>
            <a:xfrm>
              <a:off x="2220888" y="2835527"/>
              <a:ext cx="910677" cy="1023937"/>
              <a:chOff x="2836129" y="3090654"/>
              <a:chExt cx="1554021" cy="1747290"/>
            </a:xfrm>
            <a:grpFill/>
          </p:grpSpPr>
          <p:sp>
            <p:nvSpPr>
              <p:cNvPr id="219" name="平行四辺形 218"/>
              <p:cNvSpPr/>
              <p:nvPr/>
            </p:nvSpPr>
            <p:spPr>
              <a:xfrm rot="16200000">
                <a:off x="2522861" y="3747945"/>
                <a:ext cx="1403264" cy="776728"/>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220" name="平行四辺形 219"/>
              <p:cNvSpPr/>
              <p:nvPr/>
            </p:nvSpPr>
            <p:spPr>
              <a:xfrm rot="16200000" flipV="1">
                <a:off x="3299717" y="3747511"/>
                <a:ext cx="1403266" cy="777600"/>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21" name="平行四辺形 220"/>
              <p:cNvSpPr/>
              <p:nvPr/>
            </p:nvSpPr>
            <p:spPr>
              <a:xfrm rot="9208451" flipV="1">
                <a:off x="2916692" y="3090654"/>
                <a:ext cx="1388364" cy="688038"/>
              </a:xfrm>
              <a:prstGeom prst="parallelogram">
                <a:avLst>
                  <a:gd name="adj" fmla="val 75301"/>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205" name="グループ化 204"/>
            <p:cNvGrpSpPr/>
            <p:nvPr/>
          </p:nvGrpSpPr>
          <p:grpSpPr>
            <a:xfrm>
              <a:off x="2220886" y="2243365"/>
              <a:ext cx="910677" cy="1023937"/>
              <a:chOff x="2836129" y="3090654"/>
              <a:chExt cx="1554021" cy="1747290"/>
            </a:xfrm>
            <a:grpFill/>
          </p:grpSpPr>
          <p:sp>
            <p:nvSpPr>
              <p:cNvPr id="216" name="平行四辺形 215"/>
              <p:cNvSpPr/>
              <p:nvPr/>
            </p:nvSpPr>
            <p:spPr>
              <a:xfrm rot="16200000">
                <a:off x="2522861" y="3747945"/>
                <a:ext cx="1403264" cy="776728"/>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217" name="平行四辺形 216"/>
              <p:cNvSpPr/>
              <p:nvPr/>
            </p:nvSpPr>
            <p:spPr>
              <a:xfrm rot="16200000" flipV="1">
                <a:off x="3299717" y="3747511"/>
                <a:ext cx="1403266" cy="777600"/>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18" name="平行四辺形 217"/>
              <p:cNvSpPr/>
              <p:nvPr/>
            </p:nvSpPr>
            <p:spPr>
              <a:xfrm rot="9208451" flipV="1">
                <a:off x="2916692" y="3090654"/>
                <a:ext cx="1388364" cy="688038"/>
              </a:xfrm>
              <a:prstGeom prst="parallelogram">
                <a:avLst>
                  <a:gd name="adj" fmla="val 75301"/>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sp>
          <p:nvSpPr>
            <p:cNvPr id="206" name="平行四辺形 205"/>
            <p:cNvSpPr/>
            <p:nvPr/>
          </p:nvSpPr>
          <p:spPr>
            <a:xfrm rot="16200000" flipV="1">
              <a:off x="1588453" y="3229174"/>
              <a:ext cx="822334" cy="455684"/>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07" name="平行四辺形 206"/>
            <p:cNvSpPr/>
            <p:nvPr/>
          </p:nvSpPr>
          <p:spPr>
            <a:xfrm rot="16200000" flipV="1">
              <a:off x="1588451" y="2637011"/>
              <a:ext cx="822334" cy="455684"/>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nvGrpSpPr>
            <p:cNvPr id="208" name="グループ化 207"/>
            <p:cNvGrpSpPr/>
            <p:nvPr/>
          </p:nvGrpSpPr>
          <p:grpSpPr>
            <a:xfrm>
              <a:off x="1763688" y="3064127"/>
              <a:ext cx="910677" cy="1023937"/>
              <a:chOff x="2836129" y="3090654"/>
              <a:chExt cx="1554021" cy="1747290"/>
            </a:xfrm>
            <a:grpFill/>
          </p:grpSpPr>
          <p:sp>
            <p:nvSpPr>
              <p:cNvPr id="213" name="平行四辺形 212"/>
              <p:cNvSpPr/>
              <p:nvPr/>
            </p:nvSpPr>
            <p:spPr>
              <a:xfrm rot="16200000">
                <a:off x="2522861" y="3747945"/>
                <a:ext cx="1403264" cy="776728"/>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214" name="平行四辺形 213"/>
              <p:cNvSpPr/>
              <p:nvPr/>
            </p:nvSpPr>
            <p:spPr>
              <a:xfrm rot="16200000" flipV="1">
                <a:off x="3299717" y="3747511"/>
                <a:ext cx="1403266" cy="777600"/>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15" name="平行四辺形 214"/>
              <p:cNvSpPr/>
              <p:nvPr/>
            </p:nvSpPr>
            <p:spPr>
              <a:xfrm rot="9208451" flipV="1">
                <a:off x="2916692" y="3090654"/>
                <a:ext cx="1388364" cy="688038"/>
              </a:xfrm>
              <a:prstGeom prst="parallelogram">
                <a:avLst>
                  <a:gd name="adj" fmla="val 75301"/>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nvGrpSpPr>
            <p:cNvPr id="209" name="グループ化 208"/>
            <p:cNvGrpSpPr/>
            <p:nvPr/>
          </p:nvGrpSpPr>
          <p:grpSpPr>
            <a:xfrm>
              <a:off x="1763686" y="2471965"/>
              <a:ext cx="910677" cy="1023937"/>
              <a:chOff x="2836129" y="3090654"/>
              <a:chExt cx="1554021" cy="1747290"/>
            </a:xfrm>
            <a:grpFill/>
          </p:grpSpPr>
          <p:sp>
            <p:nvSpPr>
              <p:cNvPr id="210" name="平行四辺形 209"/>
              <p:cNvSpPr/>
              <p:nvPr/>
            </p:nvSpPr>
            <p:spPr>
              <a:xfrm rot="16200000">
                <a:off x="2522861" y="3747945"/>
                <a:ext cx="1403264" cy="776728"/>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211" name="平行四辺形 210"/>
              <p:cNvSpPr/>
              <p:nvPr/>
            </p:nvSpPr>
            <p:spPr>
              <a:xfrm rot="16200000" flipV="1">
                <a:off x="3299717" y="3747511"/>
                <a:ext cx="1403266" cy="777600"/>
              </a:xfrm>
              <a:prstGeom prst="parallelogram">
                <a:avLst>
                  <a:gd name="adj" fmla="val 49476"/>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12" name="平行四辺形 211"/>
              <p:cNvSpPr/>
              <p:nvPr/>
            </p:nvSpPr>
            <p:spPr>
              <a:xfrm rot="9208451" flipV="1">
                <a:off x="2916692" y="3090654"/>
                <a:ext cx="1388364" cy="688038"/>
              </a:xfrm>
              <a:prstGeom prst="parallelogram">
                <a:avLst>
                  <a:gd name="adj" fmla="val 75301"/>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grpSp>
      </p:grpSp>
      <p:sp>
        <p:nvSpPr>
          <p:cNvPr id="19" name="正方形/長方形 18"/>
          <p:cNvSpPr/>
          <p:nvPr/>
        </p:nvSpPr>
        <p:spPr>
          <a:xfrm>
            <a:off x="1046796" y="4740550"/>
            <a:ext cx="877163" cy="923330"/>
          </a:xfrm>
          <a:prstGeom prst="rect">
            <a:avLst/>
          </a:prstGeom>
          <a:scene3d>
            <a:camera prst="orthographicFront">
              <a:rot lat="20404755" lon="3709002" rev="21280835"/>
            </a:camera>
            <a:lightRig rig="threePt" dir="t"/>
          </a:scene3d>
        </p:spPr>
        <p:txBody>
          <a:bodyPr wrap="none">
            <a:spAutoFit/>
          </a:bodyPr>
          <a:lstStyle/>
          <a:p>
            <a:pPr lvl="0" algn="ctr"/>
            <a:r>
              <a:rPr lang="en-US" altLang="ja-JP" sz="5400" dirty="0">
                <a:solidFill>
                  <a:srgbClr val="000000"/>
                </a:solidFill>
              </a:rPr>
              <a:t>×</a:t>
            </a:r>
            <a:endParaRPr lang="ja-JP" altLang="en-US" sz="2800" dirty="0">
              <a:solidFill>
                <a:srgbClr val="000000"/>
              </a:solidFill>
            </a:endParaRPr>
          </a:p>
        </p:txBody>
      </p:sp>
      <p:sp>
        <p:nvSpPr>
          <p:cNvPr id="225" name="正方形/長方形 224"/>
          <p:cNvSpPr/>
          <p:nvPr/>
        </p:nvSpPr>
        <p:spPr>
          <a:xfrm>
            <a:off x="1048473" y="5416741"/>
            <a:ext cx="877163" cy="923330"/>
          </a:xfrm>
          <a:prstGeom prst="rect">
            <a:avLst/>
          </a:prstGeom>
          <a:scene3d>
            <a:camera prst="orthographicFront">
              <a:rot lat="20404755" lon="3709002" rev="21280835"/>
            </a:camera>
            <a:lightRig rig="threePt" dir="t"/>
          </a:scene3d>
        </p:spPr>
        <p:txBody>
          <a:bodyPr wrap="none">
            <a:spAutoFit/>
          </a:bodyPr>
          <a:lstStyle/>
          <a:p>
            <a:pPr lvl="0" algn="ctr"/>
            <a:r>
              <a:rPr lang="en-US" altLang="ja-JP" sz="5400" dirty="0">
                <a:solidFill>
                  <a:srgbClr val="000000"/>
                </a:solidFill>
              </a:rPr>
              <a:t>×</a:t>
            </a:r>
            <a:endParaRPr lang="ja-JP" altLang="en-US" sz="2800" dirty="0">
              <a:solidFill>
                <a:srgbClr val="000000"/>
              </a:solidFill>
            </a:endParaRPr>
          </a:p>
        </p:txBody>
      </p:sp>
      <p:sp>
        <p:nvSpPr>
          <p:cNvPr id="226" name="正方形/長方形 225"/>
          <p:cNvSpPr/>
          <p:nvPr/>
        </p:nvSpPr>
        <p:spPr>
          <a:xfrm>
            <a:off x="1646740" y="4535418"/>
            <a:ext cx="748923" cy="769441"/>
          </a:xfrm>
          <a:prstGeom prst="rect">
            <a:avLst/>
          </a:prstGeom>
          <a:scene3d>
            <a:camera prst="orthographicFront">
              <a:rot lat="20368265" lon="3070647" rev="21502077"/>
            </a:camera>
            <a:lightRig rig="threePt" dir="t"/>
          </a:scene3d>
        </p:spPr>
        <p:txBody>
          <a:bodyPr wrap="none">
            <a:spAutoFit/>
          </a:bodyPr>
          <a:lstStyle/>
          <a:p>
            <a:pPr lvl="0" algn="ctr"/>
            <a:r>
              <a:rPr lang="ja-JP" altLang="en-US" sz="4400" dirty="0" smtClean="0">
                <a:solidFill>
                  <a:srgbClr val="000000"/>
                </a:solidFill>
              </a:rPr>
              <a:t>○</a:t>
            </a:r>
            <a:endParaRPr lang="ja-JP" altLang="en-US" sz="2000" dirty="0">
              <a:solidFill>
                <a:srgbClr val="000000"/>
              </a:solidFill>
            </a:endParaRPr>
          </a:p>
        </p:txBody>
      </p:sp>
      <p:sp>
        <p:nvSpPr>
          <p:cNvPr id="227" name="正方形/長方形 226"/>
          <p:cNvSpPr/>
          <p:nvPr/>
        </p:nvSpPr>
        <p:spPr>
          <a:xfrm>
            <a:off x="3612435" y="4484818"/>
            <a:ext cx="877163" cy="923330"/>
          </a:xfrm>
          <a:prstGeom prst="rect">
            <a:avLst/>
          </a:prstGeom>
          <a:scene3d>
            <a:camera prst="orthographicFront">
              <a:rot lat="20404755" lon="3709002" rev="21280835"/>
            </a:camera>
            <a:lightRig rig="threePt" dir="t"/>
          </a:scene3d>
        </p:spPr>
        <p:txBody>
          <a:bodyPr wrap="none">
            <a:spAutoFit/>
          </a:bodyPr>
          <a:lstStyle/>
          <a:p>
            <a:pPr lvl="0" algn="ctr"/>
            <a:r>
              <a:rPr lang="en-US" altLang="ja-JP" sz="5400" dirty="0">
                <a:solidFill>
                  <a:srgbClr val="000000"/>
                </a:solidFill>
              </a:rPr>
              <a:t>×</a:t>
            </a:r>
            <a:endParaRPr lang="ja-JP" altLang="en-US" sz="2800" dirty="0">
              <a:solidFill>
                <a:srgbClr val="000000"/>
              </a:solidFill>
            </a:endParaRPr>
          </a:p>
        </p:txBody>
      </p:sp>
      <p:sp>
        <p:nvSpPr>
          <p:cNvPr id="228" name="正方形/長方形 227"/>
          <p:cNvSpPr/>
          <p:nvPr/>
        </p:nvSpPr>
        <p:spPr>
          <a:xfrm>
            <a:off x="3614112" y="5161009"/>
            <a:ext cx="877163" cy="923330"/>
          </a:xfrm>
          <a:prstGeom prst="rect">
            <a:avLst/>
          </a:prstGeom>
          <a:scene3d>
            <a:camera prst="orthographicFront">
              <a:rot lat="20404755" lon="3709002" rev="21280835"/>
            </a:camera>
            <a:lightRig rig="threePt" dir="t"/>
          </a:scene3d>
        </p:spPr>
        <p:txBody>
          <a:bodyPr wrap="none">
            <a:spAutoFit/>
          </a:bodyPr>
          <a:lstStyle/>
          <a:p>
            <a:pPr lvl="0" algn="ctr"/>
            <a:r>
              <a:rPr lang="en-US" altLang="ja-JP" sz="5400" dirty="0">
                <a:solidFill>
                  <a:srgbClr val="000000"/>
                </a:solidFill>
              </a:rPr>
              <a:t>×</a:t>
            </a:r>
            <a:endParaRPr lang="ja-JP" altLang="en-US" sz="2800" dirty="0">
              <a:solidFill>
                <a:srgbClr val="000000"/>
              </a:solidFill>
            </a:endParaRPr>
          </a:p>
        </p:txBody>
      </p:sp>
      <p:sp>
        <p:nvSpPr>
          <p:cNvPr id="229" name="正方形/長方形 228"/>
          <p:cNvSpPr/>
          <p:nvPr/>
        </p:nvSpPr>
        <p:spPr>
          <a:xfrm>
            <a:off x="3180421" y="5482701"/>
            <a:ext cx="748923" cy="769441"/>
          </a:xfrm>
          <a:prstGeom prst="rect">
            <a:avLst/>
          </a:prstGeom>
          <a:scene3d>
            <a:camera prst="orthographicFront">
              <a:rot lat="20368265" lon="3070647" rev="21502077"/>
            </a:camera>
            <a:lightRig rig="threePt" dir="t"/>
          </a:scene3d>
        </p:spPr>
        <p:txBody>
          <a:bodyPr wrap="none">
            <a:spAutoFit/>
          </a:bodyPr>
          <a:lstStyle/>
          <a:p>
            <a:pPr lvl="0" algn="ctr"/>
            <a:r>
              <a:rPr lang="ja-JP" altLang="en-US" sz="4400" dirty="0" smtClean="0">
                <a:solidFill>
                  <a:srgbClr val="000000"/>
                </a:solidFill>
              </a:rPr>
              <a:t>○</a:t>
            </a:r>
            <a:endParaRPr lang="ja-JP" altLang="en-US" sz="2000" dirty="0">
              <a:solidFill>
                <a:srgbClr val="000000"/>
              </a:solidFill>
            </a:endParaRPr>
          </a:p>
        </p:txBody>
      </p:sp>
      <p:sp>
        <p:nvSpPr>
          <p:cNvPr id="230" name="正方形/長方形 229"/>
          <p:cNvSpPr/>
          <p:nvPr/>
        </p:nvSpPr>
        <p:spPr>
          <a:xfrm>
            <a:off x="3209379" y="4792550"/>
            <a:ext cx="748923" cy="769441"/>
          </a:xfrm>
          <a:prstGeom prst="rect">
            <a:avLst/>
          </a:prstGeom>
          <a:scene3d>
            <a:camera prst="orthographicFront">
              <a:rot lat="20368265" lon="3070647" rev="21502077"/>
            </a:camera>
            <a:lightRig rig="threePt" dir="t"/>
          </a:scene3d>
        </p:spPr>
        <p:txBody>
          <a:bodyPr wrap="none">
            <a:spAutoFit/>
          </a:bodyPr>
          <a:lstStyle/>
          <a:p>
            <a:pPr lvl="0" algn="ctr"/>
            <a:r>
              <a:rPr lang="ja-JP" altLang="en-US" sz="4400" dirty="0" smtClean="0">
                <a:solidFill>
                  <a:srgbClr val="000000"/>
                </a:solidFill>
              </a:rPr>
              <a:t>○</a:t>
            </a:r>
            <a:endParaRPr lang="ja-JP" altLang="en-US" sz="2000" dirty="0">
              <a:solidFill>
                <a:srgbClr val="000000"/>
              </a:solidFill>
            </a:endParaRPr>
          </a:p>
        </p:txBody>
      </p:sp>
      <p:sp>
        <p:nvSpPr>
          <p:cNvPr id="231" name="正方形/長方形 230"/>
          <p:cNvSpPr/>
          <p:nvPr/>
        </p:nvSpPr>
        <p:spPr>
          <a:xfrm>
            <a:off x="5754174" y="5200086"/>
            <a:ext cx="748923" cy="769441"/>
          </a:xfrm>
          <a:prstGeom prst="rect">
            <a:avLst/>
          </a:prstGeom>
          <a:scene3d>
            <a:camera prst="orthographicFront">
              <a:rot lat="20368265" lon="3070647" rev="21502077"/>
            </a:camera>
            <a:lightRig rig="threePt" dir="t"/>
          </a:scene3d>
        </p:spPr>
        <p:txBody>
          <a:bodyPr wrap="none">
            <a:spAutoFit/>
          </a:bodyPr>
          <a:lstStyle/>
          <a:p>
            <a:pPr lvl="0" algn="ctr"/>
            <a:r>
              <a:rPr lang="ja-JP" altLang="en-US" sz="4400" dirty="0" smtClean="0">
                <a:solidFill>
                  <a:srgbClr val="000000"/>
                </a:solidFill>
              </a:rPr>
              <a:t>○</a:t>
            </a:r>
            <a:endParaRPr lang="ja-JP" altLang="en-US" sz="2000" dirty="0">
              <a:solidFill>
                <a:srgbClr val="000000"/>
              </a:solidFill>
            </a:endParaRPr>
          </a:p>
        </p:txBody>
      </p:sp>
      <p:sp>
        <p:nvSpPr>
          <p:cNvPr id="232" name="正方形/長方形 231"/>
          <p:cNvSpPr/>
          <p:nvPr/>
        </p:nvSpPr>
        <p:spPr>
          <a:xfrm>
            <a:off x="5729277" y="4568326"/>
            <a:ext cx="748923" cy="769441"/>
          </a:xfrm>
          <a:prstGeom prst="rect">
            <a:avLst/>
          </a:prstGeom>
          <a:scene3d>
            <a:camera prst="orthographicFront">
              <a:rot lat="20368265" lon="3070647" rev="21502077"/>
            </a:camera>
            <a:lightRig rig="threePt" dir="t"/>
          </a:scene3d>
        </p:spPr>
        <p:txBody>
          <a:bodyPr wrap="none">
            <a:spAutoFit/>
          </a:bodyPr>
          <a:lstStyle/>
          <a:p>
            <a:pPr lvl="0" algn="ctr"/>
            <a:r>
              <a:rPr lang="ja-JP" altLang="en-US" sz="4400" dirty="0" smtClean="0">
                <a:solidFill>
                  <a:srgbClr val="000000"/>
                </a:solidFill>
              </a:rPr>
              <a:t>○</a:t>
            </a:r>
            <a:endParaRPr lang="ja-JP" altLang="en-US" sz="2000" dirty="0">
              <a:solidFill>
                <a:srgbClr val="000000"/>
              </a:solidFill>
            </a:endParaRPr>
          </a:p>
        </p:txBody>
      </p:sp>
      <p:sp>
        <p:nvSpPr>
          <p:cNvPr id="233" name="正方形/長方形 232"/>
          <p:cNvSpPr/>
          <p:nvPr/>
        </p:nvSpPr>
        <p:spPr>
          <a:xfrm>
            <a:off x="5204930" y="4792550"/>
            <a:ext cx="748923" cy="769441"/>
          </a:xfrm>
          <a:prstGeom prst="rect">
            <a:avLst/>
          </a:prstGeom>
          <a:scene3d>
            <a:camera prst="orthographicFront">
              <a:rot lat="20368265" lon="3070647" rev="21502077"/>
            </a:camera>
            <a:lightRig rig="threePt" dir="t"/>
          </a:scene3d>
        </p:spPr>
        <p:txBody>
          <a:bodyPr wrap="none">
            <a:spAutoFit/>
          </a:bodyPr>
          <a:lstStyle/>
          <a:p>
            <a:pPr lvl="0" algn="ctr"/>
            <a:r>
              <a:rPr lang="ja-JP" altLang="en-US" sz="4400" dirty="0" smtClean="0">
                <a:solidFill>
                  <a:srgbClr val="000000"/>
                </a:solidFill>
              </a:rPr>
              <a:t>○</a:t>
            </a:r>
            <a:endParaRPr lang="ja-JP" altLang="en-US" sz="2000" dirty="0">
              <a:solidFill>
                <a:srgbClr val="000000"/>
              </a:solidFill>
            </a:endParaRPr>
          </a:p>
        </p:txBody>
      </p:sp>
      <p:sp>
        <p:nvSpPr>
          <p:cNvPr id="259" name="正方形/長方形 258"/>
          <p:cNvSpPr/>
          <p:nvPr/>
        </p:nvSpPr>
        <p:spPr>
          <a:xfrm>
            <a:off x="7199929" y="4743326"/>
            <a:ext cx="877163" cy="923330"/>
          </a:xfrm>
          <a:prstGeom prst="rect">
            <a:avLst/>
          </a:prstGeom>
          <a:scene3d>
            <a:camera prst="orthographicFront">
              <a:rot lat="20404755" lon="3709002" rev="21280835"/>
            </a:camera>
            <a:lightRig rig="threePt" dir="t"/>
          </a:scene3d>
        </p:spPr>
        <p:txBody>
          <a:bodyPr wrap="none">
            <a:spAutoFit/>
          </a:bodyPr>
          <a:lstStyle/>
          <a:p>
            <a:pPr lvl="0" algn="ctr"/>
            <a:r>
              <a:rPr lang="en-US" altLang="ja-JP" sz="5400" dirty="0">
                <a:solidFill>
                  <a:srgbClr val="000000"/>
                </a:solidFill>
              </a:rPr>
              <a:t>×</a:t>
            </a:r>
            <a:endParaRPr lang="ja-JP" altLang="en-US" sz="2800" dirty="0">
              <a:solidFill>
                <a:srgbClr val="000000"/>
              </a:solidFill>
            </a:endParaRPr>
          </a:p>
        </p:txBody>
      </p:sp>
      <p:sp>
        <p:nvSpPr>
          <p:cNvPr id="260" name="正方形/長方形 259"/>
          <p:cNvSpPr/>
          <p:nvPr/>
        </p:nvSpPr>
        <p:spPr>
          <a:xfrm>
            <a:off x="7201606" y="5419517"/>
            <a:ext cx="877163" cy="923330"/>
          </a:xfrm>
          <a:prstGeom prst="rect">
            <a:avLst/>
          </a:prstGeom>
          <a:scene3d>
            <a:camera prst="orthographicFront">
              <a:rot lat="20404755" lon="3709002" rev="21280835"/>
            </a:camera>
            <a:lightRig rig="threePt" dir="t"/>
          </a:scene3d>
        </p:spPr>
        <p:txBody>
          <a:bodyPr wrap="none">
            <a:spAutoFit/>
          </a:bodyPr>
          <a:lstStyle/>
          <a:p>
            <a:pPr lvl="0" algn="ctr"/>
            <a:r>
              <a:rPr lang="en-US" altLang="ja-JP" sz="5400" dirty="0">
                <a:solidFill>
                  <a:srgbClr val="000000"/>
                </a:solidFill>
              </a:rPr>
              <a:t>×</a:t>
            </a:r>
            <a:endParaRPr lang="ja-JP" altLang="en-US" sz="2800" dirty="0">
              <a:solidFill>
                <a:srgbClr val="000000"/>
              </a:solidFill>
            </a:endParaRPr>
          </a:p>
        </p:txBody>
      </p:sp>
      <p:sp>
        <p:nvSpPr>
          <p:cNvPr id="261" name="正方形/長方形 260"/>
          <p:cNvSpPr/>
          <p:nvPr/>
        </p:nvSpPr>
        <p:spPr>
          <a:xfrm>
            <a:off x="7794519" y="4555847"/>
            <a:ext cx="748923" cy="769441"/>
          </a:xfrm>
          <a:prstGeom prst="rect">
            <a:avLst/>
          </a:prstGeom>
          <a:scene3d>
            <a:camera prst="orthographicFront">
              <a:rot lat="20368265" lon="3070647" rev="21502077"/>
            </a:camera>
            <a:lightRig rig="threePt" dir="t"/>
          </a:scene3d>
        </p:spPr>
        <p:txBody>
          <a:bodyPr wrap="none">
            <a:spAutoFit/>
          </a:bodyPr>
          <a:lstStyle/>
          <a:p>
            <a:pPr lvl="0" algn="ctr"/>
            <a:r>
              <a:rPr lang="ja-JP" altLang="en-US" sz="4400" dirty="0" smtClean="0">
                <a:solidFill>
                  <a:srgbClr val="000000"/>
                </a:solidFill>
              </a:rPr>
              <a:t>○</a:t>
            </a:r>
            <a:endParaRPr lang="ja-JP" altLang="en-US" sz="2000" dirty="0">
              <a:solidFill>
                <a:srgbClr val="000000"/>
              </a:solidFill>
            </a:endParaRPr>
          </a:p>
        </p:txBody>
      </p:sp>
      <p:sp>
        <p:nvSpPr>
          <p:cNvPr id="262" name="正方形/長方形 261"/>
          <p:cNvSpPr/>
          <p:nvPr/>
        </p:nvSpPr>
        <p:spPr>
          <a:xfrm>
            <a:off x="817375" y="4263787"/>
            <a:ext cx="800219" cy="830997"/>
          </a:xfrm>
          <a:prstGeom prst="rect">
            <a:avLst/>
          </a:prstGeom>
          <a:scene3d>
            <a:camera prst="orthographicFront">
              <a:rot lat="2435771" lon="1644471" rev="3527240"/>
            </a:camera>
            <a:lightRig rig="threePt" dir="t"/>
          </a:scene3d>
        </p:spPr>
        <p:txBody>
          <a:bodyPr wrap="none">
            <a:spAutoFit/>
          </a:bodyPr>
          <a:lstStyle/>
          <a:p>
            <a:pPr lvl="0" algn="ctr"/>
            <a:r>
              <a:rPr lang="en-US" altLang="ja-JP" sz="4800" dirty="0">
                <a:solidFill>
                  <a:srgbClr val="000000"/>
                </a:solidFill>
              </a:rPr>
              <a:t>×</a:t>
            </a:r>
            <a:endParaRPr lang="ja-JP" altLang="en-US" sz="2400" dirty="0">
              <a:solidFill>
                <a:srgbClr val="000000"/>
              </a:solidFill>
            </a:endParaRPr>
          </a:p>
        </p:txBody>
      </p:sp>
      <p:sp>
        <p:nvSpPr>
          <p:cNvPr id="263" name="正方形/長方形 262"/>
          <p:cNvSpPr/>
          <p:nvPr/>
        </p:nvSpPr>
        <p:spPr>
          <a:xfrm>
            <a:off x="6969507" y="4280418"/>
            <a:ext cx="800219" cy="830997"/>
          </a:xfrm>
          <a:prstGeom prst="rect">
            <a:avLst/>
          </a:prstGeom>
          <a:scene3d>
            <a:camera prst="orthographicFront">
              <a:rot lat="2435771" lon="1644471" rev="3527240"/>
            </a:camera>
            <a:lightRig rig="threePt" dir="t"/>
          </a:scene3d>
        </p:spPr>
        <p:txBody>
          <a:bodyPr wrap="none">
            <a:spAutoFit/>
          </a:bodyPr>
          <a:lstStyle/>
          <a:p>
            <a:pPr lvl="0" algn="ctr"/>
            <a:r>
              <a:rPr lang="en-US" altLang="ja-JP" sz="4800" dirty="0">
                <a:solidFill>
                  <a:srgbClr val="000000"/>
                </a:solidFill>
              </a:rPr>
              <a:t>×</a:t>
            </a:r>
            <a:endParaRPr lang="ja-JP" altLang="en-US" sz="2400" dirty="0">
              <a:solidFill>
                <a:srgbClr val="000000"/>
              </a:solidFill>
            </a:endParaRPr>
          </a:p>
        </p:txBody>
      </p:sp>
      <p:sp>
        <p:nvSpPr>
          <p:cNvPr id="264" name="正方形/長方形 263"/>
          <p:cNvSpPr/>
          <p:nvPr/>
        </p:nvSpPr>
        <p:spPr>
          <a:xfrm>
            <a:off x="5430739" y="4072946"/>
            <a:ext cx="748923" cy="769441"/>
          </a:xfrm>
          <a:prstGeom prst="rect">
            <a:avLst/>
          </a:prstGeom>
          <a:scene3d>
            <a:camera prst="orthographicFront">
              <a:rot lat="2435771" lon="1644471" rev="3527240"/>
            </a:camera>
            <a:lightRig rig="threePt" dir="t"/>
          </a:scene3d>
        </p:spPr>
        <p:txBody>
          <a:bodyPr wrap="none">
            <a:spAutoFit/>
          </a:bodyPr>
          <a:lstStyle/>
          <a:p>
            <a:pPr lvl="0" algn="ctr"/>
            <a:r>
              <a:rPr lang="en-US" altLang="ja-JP" sz="4400" dirty="0">
                <a:solidFill>
                  <a:srgbClr val="000000"/>
                </a:solidFill>
              </a:rPr>
              <a:t>×</a:t>
            </a:r>
            <a:endParaRPr lang="ja-JP" altLang="en-US" sz="2000" dirty="0">
              <a:solidFill>
                <a:srgbClr val="000000"/>
              </a:solidFill>
            </a:endParaRPr>
          </a:p>
        </p:txBody>
      </p:sp>
      <p:sp>
        <p:nvSpPr>
          <p:cNvPr id="265" name="正方形/長方形 264"/>
          <p:cNvSpPr/>
          <p:nvPr/>
        </p:nvSpPr>
        <p:spPr>
          <a:xfrm>
            <a:off x="1407509" y="4161652"/>
            <a:ext cx="646331" cy="646331"/>
          </a:xfrm>
          <a:prstGeom prst="rect">
            <a:avLst/>
          </a:prstGeom>
          <a:scene3d>
            <a:camera prst="orthographicFront">
              <a:rot lat="2435771" lon="1644471" rev="3527240"/>
            </a:camera>
            <a:lightRig rig="threePt" dir="t"/>
          </a:scene3d>
        </p:spPr>
        <p:txBody>
          <a:bodyPr wrap="none">
            <a:spAutoFit/>
          </a:bodyPr>
          <a:lstStyle/>
          <a:p>
            <a:pPr lvl="0" algn="ctr"/>
            <a:r>
              <a:rPr lang="ja-JP" altLang="en-US" sz="3600" dirty="0" smtClean="0">
                <a:solidFill>
                  <a:srgbClr val="000000"/>
                </a:solidFill>
              </a:rPr>
              <a:t>○</a:t>
            </a:r>
            <a:endParaRPr lang="ja-JP" altLang="en-US" sz="1600" dirty="0">
              <a:solidFill>
                <a:srgbClr val="000000"/>
              </a:solidFill>
            </a:endParaRPr>
          </a:p>
        </p:txBody>
      </p:sp>
      <p:sp>
        <p:nvSpPr>
          <p:cNvPr id="266" name="正方形/長方形 265"/>
          <p:cNvSpPr/>
          <p:nvPr/>
        </p:nvSpPr>
        <p:spPr>
          <a:xfrm>
            <a:off x="3448193" y="4134146"/>
            <a:ext cx="646331" cy="646331"/>
          </a:xfrm>
          <a:prstGeom prst="rect">
            <a:avLst/>
          </a:prstGeom>
          <a:scene3d>
            <a:camera prst="orthographicFront">
              <a:rot lat="2435771" lon="1644471" rev="3527240"/>
            </a:camera>
            <a:lightRig rig="threePt" dir="t"/>
          </a:scene3d>
        </p:spPr>
        <p:txBody>
          <a:bodyPr wrap="none">
            <a:spAutoFit/>
          </a:bodyPr>
          <a:lstStyle/>
          <a:p>
            <a:pPr lvl="0" algn="ctr"/>
            <a:r>
              <a:rPr lang="ja-JP" altLang="en-US" sz="3600" dirty="0" smtClean="0">
                <a:solidFill>
                  <a:srgbClr val="000000"/>
                </a:solidFill>
              </a:rPr>
              <a:t>○</a:t>
            </a:r>
            <a:endParaRPr lang="ja-JP" altLang="en-US" sz="1600" dirty="0">
              <a:solidFill>
                <a:srgbClr val="000000"/>
              </a:solidFill>
            </a:endParaRPr>
          </a:p>
        </p:txBody>
      </p:sp>
      <p:sp>
        <p:nvSpPr>
          <p:cNvPr id="267" name="正方形/長方形 266"/>
          <p:cNvSpPr/>
          <p:nvPr/>
        </p:nvSpPr>
        <p:spPr>
          <a:xfrm>
            <a:off x="7571610" y="4121389"/>
            <a:ext cx="646331" cy="646331"/>
          </a:xfrm>
          <a:prstGeom prst="rect">
            <a:avLst/>
          </a:prstGeom>
          <a:scene3d>
            <a:camera prst="orthographicFront">
              <a:rot lat="2435771" lon="1644471" rev="3527240"/>
            </a:camera>
            <a:lightRig rig="threePt" dir="t"/>
          </a:scene3d>
        </p:spPr>
        <p:txBody>
          <a:bodyPr wrap="none">
            <a:spAutoFit/>
          </a:bodyPr>
          <a:lstStyle/>
          <a:p>
            <a:pPr lvl="0" algn="ctr"/>
            <a:r>
              <a:rPr lang="ja-JP" altLang="en-US" sz="3600" dirty="0" smtClean="0">
                <a:solidFill>
                  <a:srgbClr val="000000"/>
                </a:solidFill>
              </a:rPr>
              <a:t>○</a:t>
            </a:r>
            <a:endParaRPr lang="ja-JP" altLang="en-US" sz="1600" dirty="0">
              <a:solidFill>
                <a:srgbClr val="000000"/>
              </a:solidFill>
            </a:endParaRPr>
          </a:p>
        </p:txBody>
      </p:sp>
      <p:sp>
        <p:nvSpPr>
          <p:cNvPr id="268" name="正方形/長方形 267"/>
          <p:cNvSpPr/>
          <p:nvPr/>
        </p:nvSpPr>
        <p:spPr>
          <a:xfrm>
            <a:off x="4992420" y="4404514"/>
            <a:ext cx="646331" cy="646331"/>
          </a:xfrm>
          <a:prstGeom prst="rect">
            <a:avLst/>
          </a:prstGeom>
          <a:scene3d>
            <a:camera prst="orthographicFront">
              <a:rot lat="2435771" lon="1644471" rev="3527240"/>
            </a:camera>
            <a:lightRig rig="threePt" dir="t"/>
          </a:scene3d>
        </p:spPr>
        <p:txBody>
          <a:bodyPr wrap="none">
            <a:spAutoFit/>
          </a:bodyPr>
          <a:lstStyle/>
          <a:p>
            <a:pPr lvl="0" algn="ctr"/>
            <a:r>
              <a:rPr lang="ja-JP" altLang="en-US" sz="3600" dirty="0" smtClean="0">
                <a:solidFill>
                  <a:srgbClr val="000000"/>
                </a:solidFill>
              </a:rPr>
              <a:t>○</a:t>
            </a:r>
            <a:endParaRPr lang="ja-JP" altLang="en-US" sz="1600" dirty="0">
              <a:solidFill>
                <a:srgbClr val="000000"/>
              </a:solidFill>
            </a:endParaRPr>
          </a:p>
        </p:txBody>
      </p:sp>
      <p:sp>
        <p:nvSpPr>
          <p:cNvPr id="270" name="正方形/長方形 269"/>
          <p:cNvSpPr/>
          <p:nvPr/>
        </p:nvSpPr>
        <p:spPr>
          <a:xfrm>
            <a:off x="2600617" y="4727680"/>
            <a:ext cx="800219" cy="830997"/>
          </a:xfrm>
          <a:prstGeom prst="rect">
            <a:avLst/>
          </a:prstGeom>
          <a:scene3d>
            <a:camera prst="orthographicFront">
              <a:rot lat="21370110" lon="2736300" rev="20422185"/>
            </a:camera>
            <a:lightRig rig="threePt" dir="t"/>
          </a:scene3d>
        </p:spPr>
        <p:txBody>
          <a:bodyPr wrap="none">
            <a:spAutoFit/>
          </a:bodyPr>
          <a:lstStyle/>
          <a:p>
            <a:pPr lvl="0" algn="ctr"/>
            <a:r>
              <a:rPr lang="en-US" altLang="ja-JP" sz="4800" dirty="0">
                <a:solidFill>
                  <a:srgbClr val="000000"/>
                </a:solidFill>
              </a:rPr>
              <a:t>×</a:t>
            </a:r>
            <a:endParaRPr lang="ja-JP" altLang="en-US" sz="2400" dirty="0">
              <a:solidFill>
                <a:srgbClr val="000000"/>
              </a:solidFill>
            </a:endParaRPr>
          </a:p>
        </p:txBody>
      </p:sp>
      <p:sp>
        <p:nvSpPr>
          <p:cNvPr id="271" name="正方形/長方形 270"/>
          <p:cNvSpPr/>
          <p:nvPr/>
        </p:nvSpPr>
        <p:spPr>
          <a:xfrm>
            <a:off x="4671079" y="4801058"/>
            <a:ext cx="800219" cy="830997"/>
          </a:xfrm>
          <a:prstGeom prst="rect">
            <a:avLst/>
          </a:prstGeom>
          <a:scene3d>
            <a:camera prst="orthographicFront">
              <a:rot lat="21370110" lon="2736300" rev="20422185"/>
            </a:camera>
            <a:lightRig rig="threePt" dir="t"/>
          </a:scene3d>
        </p:spPr>
        <p:txBody>
          <a:bodyPr wrap="none">
            <a:spAutoFit/>
          </a:bodyPr>
          <a:lstStyle/>
          <a:p>
            <a:pPr lvl="0" algn="ctr"/>
            <a:r>
              <a:rPr lang="en-US" altLang="ja-JP" sz="4800" dirty="0">
                <a:solidFill>
                  <a:srgbClr val="000000"/>
                </a:solidFill>
              </a:rPr>
              <a:t>×</a:t>
            </a:r>
            <a:endParaRPr lang="ja-JP" altLang="en-US" sz="2400" dirty="0">
              <a:solidFill>
                <a:srgbClr val="000000"/>
              </a:solidFill>
            </a:endParaRPr>
          </a:p>
        </p:txBody>
      </p:sp>
      <p:sp>
        <p:nvSpPr>
          <p:cNvPr id="272" name="正方形/長方形 271"/>
          <p:cNvSpPr/>
          <p:nvPr/>
        </p:nvSpPr>
        <p:spPr>
          <a:xfrm>
            <a:off x="4656503" y="5460953"/>
            <a:ext cx="800219" cy="830997"/>
          </a:xfrm>
          <a:prstGeom prst="rect">
            <a:avLst/>
          </a:prstGeom>
          <a:scene3d>
            <a:camera prst="orthographicFront">
              <a:rot lat="21370110" lon="2736300" rev="20422185"/>
            </a:camera>
            <a:lightRig rig="threePt" dir="t"/>
          </a:scene3d>
        </p:spPr>
        <p:txBody>
          <a:bodyPr wrap="none">
            <a:spAutoFit/>
          </a:bodyPr>
          <a:lstStyle/>
          <a:p>
            <a:pPr lvl="0" algn="ctr"/>
            <a:r>
              <a:rPr lang="en-US" altLang="ja-JP" sz="4800" dirty="0">
                <a:solidFill>
                  <a:srgbClr val="000000"/>
                </a:solidFill>
              </a:rPr>
              <a:t>×</a:t>
            </a:r>
            <a:endParaRPr lang="ja-JP" altLang="en-US" sz="2400" dirty="0">
              <a:solidFill>
                <a:srgbClr val="000000"/>
              </a:solidFill>
            </a:endParaRPr>
          </a:p>
        </p:txBody>
      </p:sp>
      <p:sp>
        <p:nvSpPr>
          <p:cNvPr id="273" name="正方形/長方形 272"/>
          <p:cNvSpPr/>
          <p:nvPr/>
        </p:nvSpPr>
        <p:spPr>
          <a:xfrm>
            <a:off x="629618" y="4851984"/>
            <a:ext cx="697627" cy="707886"/>
          </a:xfrm>
          <a:prstGeom prst="rect">
            <a:avLst/>
          </a:prstGeom>
          <a:scene3d>
            <a:camera prst="orthographicFront">
              <a:rot lat="0" lon="18599980" rev="0"/>
            </a:camera>
            <a:lightRig rig="threePt" dir="t"/>
          </a:scene3d>
        </p:spPr>
        <p:txBody>
          <a:bodyPr wrap="none">
            <a:spAutoFit/>
          </a:bodyPr>
          <a:lstStyle/>
          <a:p>
            <a:pPr lvl="0" algn="ctr"/>
            <a:r>
              <a:rPr lang="ja-JP" altLang="en-US" sz="4000" dirty="0" smtClean="0">
                <a:solidFill>
                  <a:srgbClr val="000000"/>
                </a:solidFill>
              </a:rPr>
              <a:t>○</a:t>
            </a:r>
            <a:endParaRPr lang="ja-JP" altLang="en-US" dirty="0">
              <a:solidFill>
                <a:srgbClr val="000000"/>
              </a:solidFill>
            </a:endParaRPr>
          </a:p>
        </p:txBody>
      </p:sp>
      <p:sp>
        <p:nvSpPr>
          <p:cNvPr id="274" name="正方形/長方形 273"/>
          <p:cNvSpPr/>
          <p:nvPr/>
        </p:nvSpPr>
        <p:spPr>
          <a:xfrm>
            <a:off x="617151" y="5532628"/>
            <a:ext cx="697627" cy="707886"/>
          </a:xfrm>
          <a:prstGeom prst="rect">
            <a:avLst/>
          </a:prstGeom>
          <a:scene3d>
            <a:camera prst="orthographicFront">
              <a:rot lat="0" lon="18599980" rev="0"/>
            </a:camera>
            <a:lightRig rig="threePt" dir="t"/>
          </a:scene3d>
        </p:spPr>
        <p:txBody>
          <a:bodyPr wrap="none">
            <a:spAutoFit/>
          </a:bodyPr>
          <a:lstStyle/>
          <a:p>
            <a:pPr lvl="0" algn="ctr"/>
            <a:r>
              <a:rPr lang="ja-JP" altLang="en-US" sz="4000" dirty="0" smtClean="0">
                <a:solidFill>
                  <a:srgbClr val="000000"/>
                </a:solidFill>
              </a:rPr>
              <a:t>○</a:t>
            </a:r>
            <a:endParaRPr lang="ja-JP" altLang="en-US" dirty="0">
              <a:solidFill>
                <a:srgbClr val="000000"/>
              </a:solidFill>
            </a:endParaRPr>
          </a:p>
        </p:txBody>
      </p:sp>
      <p:sp>
        <p:nvSpPr>
          <p:cNvPr id="275" name="正方形/長方形 274"/>
          <p:cNvSpPr/>
          <p:nvPr/>
        </p:nvSpPr>
        <p:spPr>
          <a:xfrm>
            <a:off x="6785973" y="5513478"/>
            <a:ext cx="697627" cy="707886"/>
          </a:xfrm>
          <a:prstGeom prst="rect">
            <a:avLst/>
          </a:prstGeom>
          <a:scene3d>
            <a:camera prst="orthographicFront">
              <a:rot lat="0" lon="18599980" rev="0"/>
            </a:camera>
            <a:lightRig rig="threePt" dir="t"/>
          </a:scene3d>
        </p:spPr>
        <p:txBody>
          <a:bodyPr wrap="none">
            <a:spAutoFit/>
          </a:bodyPr>
          <a:lstStyle/>
          <a:p>
            <a:pPr lvl="0" algn="ctr"/>
            <a:r>
              <a:rPr lang="ja-JP" altLang="en-US" sz="4000" dirty="0" smtClean="0">
                <a:solidFill>
                  <a:srgbClr val="000000"/>
                </a:solidFill>
              </a:rPr>
              <a:t>○</a:t>
            </a:r>
            <a:endParaRPr lang="ja-JP" altLang="en-US" dirty="0">
              <a:solidFill>
                <a:srgbClr val="000000"/>
              </a:solidFill>
            </a:endParaRPr>
          </a:p>
        </p:txBody>
      </p:sp>
      <p:sp>
        <p:nvSpPr>
          <p:cNvPr id="276" name="テキスト ボックス 275"/>
          <p:cNvSpPr txBox="1"/>
          <p:nvPr/>
        </p:nvSpPr>
        <p:spPr>
          <a:xfrm>
            <a:off x="1046796" y="3656725"/>
            <a:ext cx="376409" cy="400110"/>
          </a:xfrm>
          <a:prstGeom prst="rect">
            <a:avLst/>
          </a:prstGeom>
          <a:noFill/>
        </p:spPr>
        <p:txBody>
          <a:bodyPr wrap="square" rtlCol="0">
            <a:spAutoFit/>
          </a:bodyPr>
          <a:lstStyle/>
          <a:p>
            <a:r>
              <a:rPr kumimoji="1" lang="ja-JP" altLang="en-US" sz="2000" dirty="0" smtClean="0"/>
              <a:t>①</a:t>
            </a:r>
            <a:endParaRPr kumimoji="1" lang="ja-JP" altLang="en-US" sz="2000" dirty="0"/>
          </a:p>
        </p:txBody>
      </p:sp>
      <p:sp>
        <p:nvSpPr>
          <p:cNvPr id="277" name="テキスト ボックス 276"/>
          <p:cNvSpPr txBox="1"/>
          <p:nvPr/>
        </p:nvSpPr>
        <p:spPr>
          <a:xfrm>
            <a:off x="3092756" y="3638170"/>
            <a:ext cx="347451" cy="400110"/>
          </a:xfrm>
          <a:prstGeom prst="rect">
            <a:avLst/>
          </a:prstGeom>
          <a:noFill/>
        </p:spPr>
        <p:txBody>
          <a:bodyPr wrap="square" rtlCol="0">
            <a:spAutoFit/>
          </a:bodyPr>
          <a:lstStyle/>
          <a:p>
            <a:r>
              <a:rPr kumimoji="1" lang="ja-JP" altLang="en-US" sz="2000" dirty="0" smtClean="0"/>
              <a:t>②</a:t>
            </a:r>
            <a:endParaRPr kumimoji="1" lang="ja-JP" altLang="en-US" sz="2000" dirty="0"/>
          </a:p>
        </p:txBody>
      </p:sp>
      <p:sp>
        <p:nvSpPr>
          <p:cNvPr id="278" name="テキスト ボックス 277"/>
          <p:cNvSpPr txBox="1"/>
          <p:nvPr/>
        </p:nvSpPr>
        <p:spPr>
          <a:xfrm>
            <a:off x="5123203" y="3652913"/>
            <a:ext cx="376409" cy="400110"/>
          </a:xfrm>
          <a:prstGeom prst="rect">
            <a:avLst/>
          </a:prstGeom>
          <a:noFill/>
        </p:spPr>
        <p:txBody>
          <a:bodyPr wrap="square" rtlCol="0">
            <a:spAutoFit/>
          </a:bodyPr>
          <a:lstStyle/>
          <a:p>
            <a:r>
              <a:rPr kumimoji="1" lang="ja-JP" altLang="en-US" sz="2000" dirty="0" smtClean="0"/>
              <a:t>③</a:t>
            </a:r>
            <a:endParaRPr kumimoji="1" lang="ja-JP" altLang="en-US" sz="2000" dirty="0"/>
          </a:p>
        </p:txBody>
      </p:sp>
      <p:sp>
        <p:nvSpPr>
          <p:cNvPr id="282" name="テキスト ボックス 281"/>
          <p:cNvSpPr txBox="1"/>
          <p:nvPr/>
        </p:nvSpPr>
        <p:spPr>
          <a:xfrm>
            <a:off x="7208226" y="3660215"/>
            <a:ext cx="376409" cy="400110"/>
          </a:xfrm>
          <a:prstGeom prst="rect">
            <a:avLst/>
          </a:prstGeom>
          <a:noFill/>
        </p:spPr>
        <p:txBody>
          <a:bodyPr wrap="square" rtlCol="0">
            <a:spAutoFit/>
          </a:bodyPr>
          <a:lstStyle/>
          <a:p>
            <a:r>
              <a:rPr kumimoji="1" lang="ja-JP" altLang="en-US" sz="2000" dirty="0" smtClean="0"/>
              <a:t>④</a:t>
            </a:r>
            <a:endParaRPr kumimoji="1" lang="ja-JP" altLang="en-US" sz="2000" dirty="0"/>
          </a:p>
        </p:txBody>
      </p:sp>
      <p:sp>
        <p:nvSpPr>
          <p:cNvPr id="20" name="角丸四角形吹き出し 19"/>
          <p:cNvSpPr/>
          <p:nvPr/>
        </p:nvSpPr>
        <p:spPr>
          <a:xfrm>
            <a:off x="5224027" y="1122160"/>
            <a:ext cx="2775282" cy="1616180"/>
          </a:xfrm>
          <a:prstGeom prst="wedgeRoundRectCallou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dirty="0" smtClean="0">
                <a:solidFill>
                  <a:schemeClr val="tx1"/>
                </a:solidFill>
              </a:rPr>
              <a:t>ヒント</a:t>
            </a:r>
            <a:endParaRPr kumimoji="1" lang="en-US" altLang="ja-JP" dirty="0" smtClean="0">
              <a:solidFill>
                <a:schemeClr val="tx1"/>
              </a:solidFill>
            </a:endParaRPr>
          </a:p>
          <a:p>
            <a:r>
              <a:rPr kumimoji="1" lang="ja-JP" altLang="en-US" dirty="0" smtClean="0">
                <a:solidFill>
                  <a:schemeClr val="tx1"/>
                </a:solidFill>
              </a:rPr>
              <a:t>立体の左上に注目。</a:t>
            </a:r>
            <a:endParaRPr kumimoji="1" lang="en-US" altLang="ja-JP" dirty="0" smtClean="0">
              <a:solidFill>
                <a:schemeClr val="tx1"/>
              </a:solidFill>
            </a:endParaRPr>
          </a:p>
          <a:p>
            <a:r>
              <a:rPr kumimoji="1" lang="ja-JP" altLang="en-US" dirty="0" smtClean="0">
                <a:solidFill>
                  <a:schemeClr val="tx1"/>
                </a:solidFill>
              </a:rPr>
              <a:t>見えている３面のなかであり得ない物を見つければ良い。</a:t>
            </a:r>
            <a:endParaRPr kumimoji="1" lang="ja-JP" altLang="en-US" dirty="0">
              <a:solidFill>
                <a:schemeClr val="tx1"/>
              </a:solidFill>
            </a:endParaRPr>
          </a:p>
        </p:txBody>
      </p:sp>
      <p:sp>
        <p:nvSpPr>
          <p:cNvPr id="284" name="角丸四角形吹き出し 283"/>
          <p:cNvSpPr/>
          <p:nvPr/>
        </p:nvSpPr>
        <p:spPr>
          <a:xfrm>
            <a:off x="6282213" y="2942239"/>
            <a:ext cx="2578794" cy="675881"/>
          </a:xfrm>
          <a:prstGeom prst="wedgeRoundRectCallout">
            <a:avLst>
              <a:gd name="adj1" fmla="val -19145"/>
              <a:gd name="adj2" fmla="val 101154"/>
              <a:gd name="adj3" fmla="val 16667"/>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dirty="0" smtClean="0">
                <a:solidFill>
                  <a:schemeClr val="tx1"/>
                </a:solidFill>
              </a:rPr>
              <a:t>答え　</a:t>
            </a:r>
            <a:endParaRPr kumimoji="1" lang="en-US" altLang="ja-JP" dirty="0" smtClean="0">
              <a:solidFill>
                <a:schemeClr val="tx1"/>
              </a:solidFill>
            </a:endParaRPr>
          </a:p>
          <a:p>
            <a:r>
              <a:rPr kumimoji="1" lang="ja-JP" altLang="en-US" dirty="0" smtClean="0">
                <a:solidFill>
                  <a:schemeClr val="tx1"/>
                </a:solidFill>
              </a:rPr>
              <a:t>④は作ることはできない</a:t>
            </a:r>
            <a:endParaRPr kumimoji="1" lang="ja-JP" altLang="en-US" dirty="0">
              <a:solidFill>
                <a:schemeClr val="tx1"/>
              </a:solidFill>
            </a:endParaRPr>
          </a:p>
        </p:txBody>
      </p:sp>
      <p:sp>
        <p:nvSpPr>
          <p:cNvPr id="285" name="星 5 284"/>
          <p:cNvSpPr/>
          <p:nvPr/>
        </p:nvSpPr>
        <p:spPr>
          <a:xfrm>
            <a:off x="377773" y="2193220"/>
            <a:ext cx="227334" cy="227334"/>
          </a:xfrm>
          <a:prstGeom prst="star5">
            <a:avLst/>
          </a:prstGeom>
          <a:solidFill>
            <a:srgbClr val="FFFF00"/>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286" name="テキスト ボックス 285"/>
          <p:cNvSpPr txBox="1"/>
          <p:nvPr/>
        </p:nvSpPr>
        <p:spPr>
          <a:xfrm>
            <a:off x="295594" y="1725428"/>
            <a:ext cx="1122242" cy="461665"/>
          </a:xfrm>
          <a:prstGeom prst="rect">
            <a:avLst/>
          </a:prstGeom>
          <a:noFill/>
        </p:spPr>
        <p:txBody>
          <a:bodyPr wrap="square" rtlCol="0">
            <a:spAutoFit/>
          </a:bodyPr>
          <a:lstStyle/>
          <a:p>
            <a:r>
              <a:rPr kumimoji="1" lang="ja-JP" altLang="en-US" sz="2400" dirty="0" smtClean="0"/>
              <a:t>難易度</a:t>
            </a:r>
            <a:endParaRPr kumimoji="1" lang="ja-JP" altLang="en-US" sz="2400" dirty="0"/>
          </a:p>
        </p:txBody>
      </p:sp>
      <p:sp>
        <p:nvSpPr>
          <p:cNvPr id="287" name="星 5 286"/>
          <p:cNvSpPr/>
          <p:nvPr/>
        </p:nvSpPr>
        <p:spPr>
          <a:xfrm>
            <a:off x="747509" y="2201557"/>
            <a:ext cx="227334" cy="227334"/>
          </a:xfrm>
          <a:prstGeom prst="star5">
            <a:avLst/>
          </a:prstGeom>
          <a:solidFill>
            <a:srgbClr val="FFFF00"/>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288" name="星 5 287"/>
          <p:cNvSpPr/>
          <p:nvPr/>
        </p:nvSpPr>
        <p:spPr>
          <a:xfrm>
            <a:off x="1096787" y="2186708"/>
            <a:ext cx="227334" cy="227334"/>
          </a:xfrm>
          <a:prstGeom prst="star5">
            <a:avLst/>
          </a:prstGeom>
          <a:solidFill>
            <a:srgbClr val="FFFF00"/>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Tree>
    <p:custDataLst>
      <p:tags r:id="rId1"/>
    </p:custDataLst>
    <p:extLst>
      <p:ext uri="{BB962C8B-B14F-4D97-AF65-F5344CB8AC3E}">
        <p14:creationId xmlns:p14="http://schemas.microsoft.com/office/powerpoint/2010/main" val="39185694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mediacall" presetSubtype="0" fill="hold" nodeType="withEffect">
                                  <p:stCondLst>
                                    <p:cond delay="0"/>
                                  </p:stCondLst>
                                  <p:childTnLst>
                                    <p:cmd type="call" cmd="togglePause">
                                      <p:cBhvr>
                                        <p:cTn id="6" dur="1" fill="hold"/>
                                        <p:tgtEl>
                                          <p:spTgt spid="77"/>
                                        </p:tgtEl>
                                      </p:cBhvr>
                                    </p:cmd>
                                  </p:childTnLst>
                                </p:cTn>
                              </p:par>
                            </p:childTnLst>
                          </p:cTn>
                        </p:par>
                        <p:par>
                          <p:cTn id="7" fill="hold">
                            <p:stCondLst>
                              <p:cond delay="0"/>
                            </p:stCondLst>
                            <p:childTnLst>
                              <p:par>
                                <p:cTn id="8" presetID="10" presetClass="entr" presetSubtype="0" fill="hold" grpId="0" nodeType="afterEffect">
                                  <p:stCondLst>
                                    <p:cond delay="0"/>
                                  </p:stCondLst>
                                  <p:childTnLst>
                                    <p:set>
                                      <p:cBhvr>
                                        <p:cTn id="9" dur="1" fill="hold">
                                          <p:stCondLst>
                                            <p:cond delay="0"/>
                                          </p:stCondLst>
                                        </p:cTn>
                                        <p:tgtEl>
                                          <p:spTgt spid="276"/>
                                        </p:tgtEl>
                                        <p:attrNameLst>
                                          <p:attrName>style.visibility</p:attrName>
                                        </p:attrNameLst>
                                      </p:cBhvr>
                                      <p:to>
                                        <p:strVal val="visible"/>
                                      </p:to>
                                    </p:set>
                                    <p:animEffect transition="in" filter="fade">
                                      <p:cBhvr>
                                        <p:cTn id="10" dur="500"/>
                                        <p:tgtEl>
                                          <p:spTgt spid="27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77"/>
                                        </p:tgtEl>
                                        <p:attrNameLst>
                                          <p:attrName>style.visibility</p:attrName>
                                        </p:attrNameLst>
                                      </p:cBhvr>
                                      <p:to>
                                        <p:strVal val="visible"/>
                                      </p:to>
                                    </p:set>
                                    <p:animEffect transition="in" filter="fade">
                                      <p:cBhvr>
                                        <p:cTn id="13" dur="500"/>
                                        <p:tgtEl>
                                          <p:spTgt spid="27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78"/>
                                        </p:tgtEl>
                                        <p:attrNameLst>
                                          <p:attrName>style.visibility</p:attrName>
                                        </p:attrNameLst>
                                      </p:cBhvr>
                                      <p:to>
                                        <p:strVal val="visible"/>
                                      </p:to>
                                    </p:set>
                                    <p:animEffect transition="in" filter="fade">
                                      <p:cBhvr>
                                        <p:cTn id="16" dur="500"/>
                                        <p:tgtEl>
                                          <p:spTgt spid="278"/>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82"/>
                                        </p:tgtEl>
                                        <p:attrNameLst>
                                          <p:attrName>style.visibility</p:attrName>
                                        </p:attrNameLst>
                                      </p:cBhvr>
                                      <p:to>
                                        <p:strVal val="visible"/>
                                      </p:to>
                                    </p:set>
                                    <p:animEffect transition="in" filter="fade">
                                      <p:cBhvr>
                                        <p:cTn id="19" dur="500"/>
                                        <p:tgtEl>
                                          <p:spTgt spid="282"/>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wipe(down)">
                                      <p:cBhvr>
                                        <p:cTn id="24" dur="500"/>
                                        <p:tgtEl>
                                          <p:spTgt spid="20"/>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284"/>
                                        </p:tgtEl>
                                        <p:attrNameLst>
                                          <p:attrName>style.visibility</p:attrName>
                                        </p:attrNameLst>
                                      </p:cBhvr>
                                      <p:to>
                                        <p:strVal val="visible"/>
                                      </p:to>
                                    </p:set>
                                    <p:animEffect transition="in" filter="wipe(down)">
                                      <p:cBhvr>
                                        <p:cTn id="29" dur="500"/>
                                        <p:tgtEl>
                                          <p:spTgt spid="284"/>
                                        </p:tgtEl>
                                      </p:cBhvr>
                                    </p:animEffect>
                                  </p:childTnLst>
                                </p:cTn>
                              </p:par>
                            </p:childTnLst>
                          </p:cTn>
                        </p:par>
                      </p:childTnLst>
                    </p:cTn>
                  </p:par>
                </p:childTnLst>
              </p:cTn>
              <p:prevCondLst>
                <p:cond evt="onPrev" delay="0">
                  <p:tgtEl>
                    <p:sldTgt/>
                  </p:tgtEl>
                </p:cond>
              </p:prevCondLst>
              <p:nextCondLst>
                <p:cond evt="onNext" delay="0">
                  <p:tgtEl>
                    <p:sldTgt/>
                  </p:tgtEl>
                </p:cond>
              </p:nextCondLst>
            </p:seq>
            <p:video>
              <p:cMediaNode vol="80000" showWhenStopped="0">
                <p:cTn id="30" fill="hold" display="0">
                  <p:stCondLst>
                    <p:cond delay="indefinite"/>
                  </p:stCondLst>
                </p:cTn>
                <p:tgtEl>
                  <p:spTgt spid="77"/>
                </p:tgtEl>
              </p:cMediaNode>
            </p:video>
          </p:childTnLst>
        </p:cTn>
      </p:par>
    </p:tnLst>
    <p:bldLst>
      <p:bldP spid="276" grpId="0"/>
      <p:bldP spid="277" grpId="0"/>
      <p:bldP spid="278" grpId="0"/>
      <p:bldP spid="282" grpId="0"/>
      <p:bldP spid="20" grpId="0" animBg="1"/>
      <p:bldP spid="28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8"/>
</p:tagLst>
</file>

<file path=ppt/tags/tag2.xml><?xml version="1.0" encoding="utf-8"?>
<p:tagLst xmlns:a="http://schemas.openxmlformats.org/drawingml/2006/main" xmlns:r="http://schemas.openxmlformats.org/officeDocument/2006/relationships" xmlns:p="http://schemas.openxmlformats.org/presentationml/2006/main">
  <p:tag name="TIMING" val="|12.5"/>
</p:tagLst>
</file>

<file path=ppt/tags/tag3.xml><?xml version="1.0" encoding="utf-8"?>
<p:tagLst xmlns:a="http://schemas.openxmlformats.org/drawingml/2006/main" xmlns:r="http://schemas.openxmlformats.org/officeDocument/2006/relationships" xmlns:p="http://schemas.openxmlformats.org/presentationml/2006/main">
  <p:tag name="TIMING" val="|12.5"/>
</p:tagLst>
</file>

<file path=ppt/tags/tag4.xml><?xml version="1.0" encoding="utf-8"?>
<p:tagLst xmlns:a="http://schemas.openxmlformats.org/drawingml/2006/main" xmlns:r="http://schemas.openxmlformats.org/officeDocument/2006/relationships" xmlns:p="http://schemas.openxmlformats.org/presentationml/2006/main">
  <p:tag name="TIMING" val="|3.7|28.9"/>
</p:tagLst>
</file>

<file path=ppt/tags/tag5.xml><?xml version="1.0" encoding="utf-8"?>
<p:tagLst xmlns:a="http://schemas.openxmlformats.org/drawingml/2006/main" xmlns:r="http://schemas.openxmlformats.org/officeDocument/2006/relationships" xmlns:p="http://schemas.openxmlformats.org/presentationml/2006/main">
  <p:tag name="TIMING" val="|1.1|31.5"/>
</p:tagLst>
</file>

<file path=ppt/tags/tag6.xml><?xml version="1.0" encoding="utf-8"?>
<p:tagLst xmlns:a="http://schemas.openxmlformats.org/drawingml/2006/main" xmlns:r="http://schemas.openxmlformats.org/officeDocument/2006/relationships" xmlns:p="http://schemas.openxmlformats.org/presentationml/2006/main">
  <p:tag name="TIMING" val="|1|31.5"/>
</p:tagLst>
</file>

<file path=ppt/tags/tag7.xml><?xml version="1.0" encoding="utf-8"?>
<p:tagLst xmlns:a="http://schemas.openxmlformats.org/drawingml/2006/main" xmlns:r="http://schemas.openxmlformats.org/officeDocument/2006/relationships" xmlns:p="http://schemas.openxmlformats.org/presentationml/2006/main">
  <p:tag name="TIMING" val="|5.8|27.1"/>
</p:tagLst>
</file>

<file path=ppt/tags/tag8.xml><?xml version="1.0" encoding="utf-8"?>
<p:tagLst xmlns:a="http://schemas.openxmlformats.org/drawingml/2006/main" xmlns:r="http://schemas.openxmlformats.org/officeDocument/2006/relationships" xmlns:p="http://schemas.openxmlformats.org/presentationml/2006/main">
  <p:tag name="TIMING" val="|17.8|15"/>
</p:tagLst>
</file>

<file path=ppt/theme/theme1.xml><?xml version="1.0" encoding="utf-8"?>
<a:theme xmlns:a="http://schemas.openxmlformats.org/drawingml/2006/main" name="フラッシュ１">
  <a:themeElements>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フラッシュ１">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00"/>
        </a:solidFill>
        <a:ln>
          <a:solidFill>
            <a:schemeClr val="bg2"/>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accent5">
              <a:lumMod val="90000"/>
            </a:schemeClr>
          </a:solidFill>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フラッシュ１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フラッシュ１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フラッシュ１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フラッシュ１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フラッシュ１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フラッシュ１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フラッシュ１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フラッシュ１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フラッシュ１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フラッシュ１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フラッシュ１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5749</TotalTime>
  <Words>549</Words>
  <Application>Microsoft Office PowerPoint</Application>
  <PresentationFormat>画面に合わせる (4:3)</PresentationFormat>
  <Paragraphs>126</Paragraphs>
  <Slides>8</Slides>
  <Notes>8</Notes>
  <HiddenSlides>0</HiddenSlides>
  <MMClips>7</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Calibri</vt:lpstr>
      <vt:lpstr>ＭＳ Ｐゴシック</vt:lpstr>
      <vt:lpstr>HG丸ｺﾞｼｯｸM-PRO</vt:lpstr>
      <vt:lpstr>AR P丸ゴシック体E</vt:lpstr>
      <vt:lpstr>ＭＳ ゴシック</vt:lpstr>
      <vt:lpstr>Arial</vt:lpstr>
      <vt:lpstr>フラッシュ１</vt:lpstr>
      <vt:lpstr>脳トレ 立方体パズルクイズ</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打ち消しの言葉</dc:title>
  <dc:creator>小泉 浩</dc:creator>
  <cp:lastModifiedBy>小泉 浩</cp:lastModifiedBy>
  <cp:revision>170</cp:revision>
  <dcterms:created xsi:type="dcterms:W3CDTF">2015-06-25T04:58:05Z</dcterms:created>
  <dcterms:modified xsi:type="dcterms:W3CDTF">2020-07-09T23:59:56Z</dcterms:modified>
</cp:coreProperties>
</file>