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ppt/tags/tag9.xml" ContentType="application/vnd.openxmlformats-officedocument.presentationml.tags+xml"/>
  <Override PartName="/ppt/notesSlides/notesSlide9.xml" ContentType="application/vnd.openxmlformats-officedocument.presentationml.notesSlide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12"/>
  </p:notesMasterIdLst>
  <p:sldIdLst>
    <p:sldId id="288" r:id="rId2"/>
    <p:sldId id="289" r:id="rId3"/>
    <p:sldId id="315" r:id="rId4"/>
    <p:sldId id="316" r:id="rId5"/>
    <p:sldId id="317" r:id="rId6"/>
    <p:sldId id="318" r:id="rId7"/>
    <p:sldId id="319" r:id="rId8"/>
    <p:sldId id="320" r:id="rId9"/>
    <p:sldId id="323" r:id="rId10"/>
    <p:sldId id="324" r:id="rId11"/>
  </p:sldIdLst>
  <p:sldSz cx="9144000" cy="6858000" type="screen4x3"/>
  <p:notesSz cx="6858000" cy="9144000"/>
  <p:embeddedFontLst>
    <p:embeddedFont>
      <p:font typeface="AR P丸ゴシック体E" panose="020F0900000000000000" pitchFamily="50" charset="-128"/>
      <p:regular r:id="rId13"/>
    </p:embeddedFont>
    <p:embeddedFont>
      <p:font typeface="Calibri" panose="020F0502020204030204" pitchFamily="34" charset="0"/>
      <p:regular r:id="rId14"/>
      <p:bold r:id="rId15"/>
      <p:italic r:id="rId16"/>
      <p:boldItalic r:id="rId17"/>
    </p:embeddedFont>
    <p:embeddedFont>
      <p:font typeface="Cambria Math" panose="02040503050406030204" pitchFamily="18" charset="0"/>
      <p:regular r:id="rId18"/>
    </p:embeddedFont>
    <p:embeddedFont>
      <p:font typeface="AR丸ゴシック体M" panose="020F0609000000000000" pitchFamily="49" charset="-128"/>
      <p:regular r:id="rId19"/>
    </p:embeddedFont>
    <p:embeddedFont>
      <p:font typeface="HG丸ｺﾞｼｯｸM-PRO" panose="020F0600000000000000" pitchFamily="50" charset="-128"/>
      <p:regular r:id="rId20"/>
    </p:embeddedFont>
    <p:embeddedFont>
      <p:font typeface="AR P丸ゴシック体M" panose="020F0600000000000000" pitchFamily="50" charset="-128"/>
      <p:regular r:id="rId21"/>
    </p:embeddedFont>
  </p:embeddedFont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925" userDrawn="1">
          <p15:clr>
            <a:srgbClr val="A4A3A4"/>
          </p15:clr>
        </p15:guide>
        <p15:guide id="3" orient="horz" pos="179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FF"/>
    <a:srgbClr val="FF99FF"/>
    <a:srgbClr val="CCFFFF"/>
    <a:srgbClr val="4BD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424" autoAdjust="0"/>
  </p:normalViewPr>
  <p:slideViewPr>
    <p:cSldViewPr>
      <p:cViewPr varScale="1">
        <p:scale>
          <a:sx n="71" d="100"/>
          <a:sy n="71" d="100"/>
        </p:scale>
        <p:origin x="1176" y="60"/>
      </p:cViewPr>
      <p:guideLst>
        <p:guide pos="2925"/>
        <p:guide orient="horz" pos="179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F11D78-99EB-45F5-BE76-59F7C1EE38A1}" type="datetimeFigureOut">
              <a:rPr kumimoji="1" lang="ja-JP" altLang="en-US" smtClean="0"/>
              <a:pPr/>
              <a:t>2020/9/6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8D5A8-10A7-4DCC-953B-A0DFE8C090F8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41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ja-JP" altLang="en-US" dirty="0" smtClean="0">
              <a:ea typeface="HG丸ｺﾞｼｯｸM-PRO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45671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10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9500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297719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327666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372032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5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835918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5799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7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37917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34885562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endParaRPr lang="ja-JP" altLang="en-US" smtClean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8064883-5AD2-4EB4-BD53-E6BB2761D9DE}" type="slidenum">
              <a:rPr lang="ja-JP" altLang="en-US" smtClean="0"/>
              <a:pPr>
                <a:defRPr/>
              </a:pPr>
              <a:t>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58591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5423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432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381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51555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2059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802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4321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82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28201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3852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939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C2060B-D9AE-4BD5-AEED-56855F7B1BB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フレーム 7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562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slide" Target="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slide" Target="slide5.xml"/><Relationship Id="rId5" Type="http://schemas.openxmlformats.org/officeDocument/2006/relationships/slide" Target="slide4.xml"/><Relationship Id="rId4" Type="http://schemas.openxmlformats.org/officeDocument/2006/relationships/slide" Target="slide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image" Target="../media/image2.png"/><Relationship Id="rId5" Type="http://schemas.openxmlformats.org/officeDocument/2006/relationships/image" Target="../media/image8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notesSlide" Target="../notesSlides/notesSlide7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image" Target="../media/image2.png"/><Relationship Id="rId5" Type="http://schemas.openxmlformats.org/officeDocument/2006/relationships/image" Target="../media/image15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19189" y="932014"/>
            <a:ext cx="8848498" cy="1482737"/>
          </a:xfrm>
          <a:scene3d>
            <a:camera prst="orthographicFront">
              <a:rot lat="0" lon="0" rev="0"/>
            </a:camera>
            <a:lightRig rig="threePt" dir="t"/>
          </a:scene3d>
        </p:spPr>
        <p:txBody>
          <a:bodyPr anchor="t">
            <a:scene3d>
              <a:camera prst="isometricRightUp"/>
              <a:lightRig rig="threePt" dir="t"/>
            </a:scene3d>
          </a:bodyPr>
          <a:lstStyle/>
          <a:p>
            <a:r>
              <a:rPr kumimoji="1" lang="ja-JP" altLang="en-US" sz="6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AR P丸ゴシック体E" panose="020F0900000000000000" pitchFamily="50" charset="-128"/>
                <a:ea typeface="AR P丸ゴシック体E" panose="020F0900000000000000" pitchFamily="50" charset="-128"/>
              </a:rPr>
              <a:t>４年「小数のわり算」①</a:t>
            </a:r>
            <a:endParaRPr kumimoji="1" lang="ja-JP" altLang="en-US" sz="66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AR P丸ゴシック体E" panose="020F0900000000000000" pitchFamily="50" charset="-128"/>
              <a:ea typeface="AR P丸ゴシック体E" panose="020F0900000000000000" pitchFamily="50" charset="-128"/>
            </a:endParaRPr>
          </a:p>
        </p:txBody>
      </p:sp>
      <p:sp>
        <p:nvSpPr>
          <p:cNvPr id="56" name="フレーム 5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3249"/>
            </a:avLst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sp>
        <p:nvSpPr>
          <p:cNvPr id="4" name="角丸四角形吹き出し 3">
            <a:hlinkClick r:id="rId4" action="ppaction://hlinksldjump"/>
          </p:cNvPr>
          <p:cNvSpPr/>
          <p:nvPr/>
        </p:nvSpPr>
        <p:spPr>
          <a:xfrm>
            <a:off x="1187624" y="2564706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" name="角丸四角形吹き出し 4">
            <a:hlinkClick r:id="rId5" action="ppaction://hlinksldjump"/>
          </p:cNvPr>
          <p:cNvSpPr/>
          <p:nvPr/>
        </p:nvSpPr>
        <p:spPr>
          <a:xfrm>
            <a:off x="1187624" y="3504671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" name="角丸四角形吹き出し 5">
            <a:hlinkClick r:id="rId6" action="ppaction://hlinksldjump"/>
          </p:cNvPr>
          <p:cNvSpPr/>
          <p:nvPr/>
        </p:nvSpPr>
        <p:spPr>
          <a:xfrm>
            <a:off x="1187624" y="4444636"/>
            <a:ext cx="3866640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９．４８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7" name="角丸四角形吹き出し 6">
            <a:hlinkClick r:id="rId7" action="ppaction://hlinksldjump"/>
          </p:cNvPr>
          <p:cNvSpPr/>
          <p:nvPr/>
        </p:nvSpPr>
        <p:spPr>
          <a:xfrm>
            <a:off x="1189878" y="5384601"/>
            <a:ext cx="3864386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４６．７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055016" y="3990044"/>
            <a:ext cx="2088232" cy="646331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各スライドへリンクされています。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67002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正方形/長方形 46"/>
          <p:cNvSpPr/>
          <p:nvPr/>
        </p:nvSpPr>
        <p:spPr>
          <a:xfrm>
            <a:off x="2162466" y="5097097"/>
            <a:ext cx="1080001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7277821"/>
              </p:ext>
            </p:extLst>
          </p:nvPr>
        </p:nvGraphicFramePr>
        <p:xfrm>
          <a:off x="1082467" y="1597199"/>
          <a:ext cx="216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５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７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8" name="直線コネクタ 37"/>
          <p:cNvCxnSpPr/>
          <p:nvPr/>
        </p:nvCxnSpPr>
        <p:spPr>
          <a:xfrm flipV="1">
            <a:off x="1588060" y="2295802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2253816"/>
            <a:ext cx="204268" cy="900000"/>
          </a:xfrm>
          <a:prstGeom prst="rect">
            <a:avLst/>
          </a:prstGeom>
        </p:spPr>
      </p:pic>
      <p:sp>
        <p:nvSpPr>
          <p:cNvPr id="41" name="正方形/長方形 40"/>
          <p:cNvSpPr/>
          <p:nvPr/>
        </p:nvSpPr>
        <p:spPr>
          <a:xfrm>
            <a:off x="1680397" y="2984330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594138" y="3700684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/楕円 54"/>
          <p:cNvSpPr/>
          <p:nvPr/>
        </p:nvSpPr>
        <p:spPr>
          <a:xfrm>
            <a:off x="2665663" y="281548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771129" y="2289888"/>
            <a:ext cx="4732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1622467" y="5112551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角丸四角形吹き出し 61"/>
          <p:cNvSpPr/>
          <p:nvPr/>
        </p:nvSpPr>
        <p:spPr>
          <a:xfrm>
            <a:off x="1324280" y="260649"/>
            <a:ext cx="7280168" cy="84463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４６．７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の筆算をして、商は一の位まで求めあまりも出しましょう。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5" name="角丸四角形吹き出し 44"/>
          <p:cNvSpPr/>
          <p:nvPr/>
        </p:nvSpPr>
        <p:spPr>
          <a:xfrm>
            <a:off x="4156180" y="1247528"/>
            <a:ext cx="4426389" cy="882480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いちばん下の１７は、どんな数が１７個あることを表していますか。</a:t>
            </a:r>
            <a:endParaRPr kumimoji="0" lang="en-US" altLang="ja-JP" sz="24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4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5634" y="1265484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正方形/長方形 47"/>
          <p:cNvSpPr/>
          <p:nvPr/>
        </p:nvSpPr>
        <p:spPr>
          <a:xfrm>
            <a:off x="3718038" y="2348880"/>
            <a:ext cx="357020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小数点の位置をそろえて</a:t>
            </a:r>
            <a:endParaRPr lang="en-US" altLang="ja-JP" sz="24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下におろすと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2665663" y="2815483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正方形/長方形 49"/>
          <p:cNvSpPr/>
          <p:nvPr/>
        </p:nvSpPr>
        <p:spPr>
          <a:xfrm>
            <a:off x="3718038" y="3212976"/>
            <a:ext cx="24929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あまりは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です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3718038" y="3861048"/>
            <a:ext cx="3416320" cy="523220"/>
          </a:xfrm>
          <a:prstGeom prst="rect">
            <a:avLst/>
          </a:prstGeom>
          <a:ln w="28575">
            <a:noFill/>
          </a:ln>
        </p:spPr>
        <p:txBody>
          <a:bodyPr wrap="none">
            <a:spAutoFit/>
          </a:bodyPr>
          <a:lstStyle/>
          <a:p>
            <a:r>
              <a:rPr lang="en-US" altLang="ja-JP" sz="28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46.7÷</a:t>
            </a:r>
            <a:r>
              <a:rPr lang="ja-JP" altLang="en-US" sz="28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３＝</a:t>
            </a:r>
            <a:r>
              <a:rPr lang="en-US" altLang="ja-JP" sz="28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</a:t>
            </a:r>
            <a:r>
              <a:rPr lang="ja-JP" altLang="en-US" sz="2800" dirty="0" smtClean="0">
                <a:solidFill>
                  <a:srgbClr val="00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あまり</a:t>
            </a:r>
            <a:endParaRPr lang="ja-JP" altLang="en-US" sz="2000" dirty="0"/>
          </a:p>
        </p:txBody>
      </p:sp>
      <p:sp>
        <p:nvSpPr>
          <p:cNvPr id="2" name="正方形/長方形 1"/>
          <p:cNvSpPr/>
          <p:nvPr/>
        </p:nvSpPr>
        <p:spPr>
          <a:xfrm>
            <a:off x="7134358" y="3861048"/>
            <a:ext cx="894026" cy="523220"/>
          </a:xfrm>
          <a:prstGeom prst="rect">
            <a:avLst/>
          </a:prstGeom>
          <a:noFill/>
          <a:ln w="38100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</a:t>
            </a:r>
            <a:endParaRPr kumimoji="1" lang="ja-JP" altLang="en-US" sz="28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718038" y="4509120"/>
            <a:ext cx="5109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1.7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は、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0.1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が</a:t>
            </a:r>
            <a:r>
              <a:rPr lang="en-US" altLang="ja-JP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17</a:t>
            </a:r>
            <a:r>
              <a:rPr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個あつまった数です</a:t>
            </a:r>
            <a:endParaRPr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3" name="角丸四角形 52"/>
          <p:cNvSpPr/>
          <p:nvPr/>
        </p:nvSpPr>
        <p:spPr>
          <a:xfrm>
            <a:off x="3782655" y="5095637"/>
            <a:ext cx="4821793" cy="1388243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小数のわり算であまりを</a:t>
            </a:r>
            <a:r>
              <a:rPr kumimoji="1" lang="ja-JP" altLang="en-US" sz="240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考える</a:t>
            </a:r>
            <a:r>
              <a:rPr kumimoji="1" lang="ja-JP" altLang="en-US" sz="240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とき、あまり</a:t>
            </a:r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の</a:t>
            </a:r>
            <a:r>
              <a:rPr kumimoji="1" lang="ja-JP" altLang="en-US" sz="240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小数点</a:t>
            </a:r>
            <a:r>
              <a:rPr kumimoji="1" lang="ja-JP" altLang="en-US" sz="240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は、わられる</a:t>
            </a:r>
            <a:r>
              <a:rPr kumimoji="1" lang="ja-JP" altLang="en-US" sz="24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数の小数点にそろえてうつ。</a:t>
            </a:r>
            <a:endParaRPr kumimoji="1" lang="ja-JP" altLang="en-US" sz="24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cxnSp>
        <p:nvCxnSpPr>
          <p:cNvPr id="4" name="直線矢印コネクタ 3"/>
          <p:cNvCxnSpPr/>
          <p:nvPr/>
        </p:nvCxnSpPr>
        <p:spPr>
          <a:xfrm>
            <a:off x="2690447" y="2842377"/>
            <a:ext cx="0" cy="2736000"/>
          </a:xfrm>
          <a:prstGeom prst="straightConnector1">
            <a:avLst/>
          </a:prstGeom>
          <a:ln w="28575">
            <a:solidFill>
              <a:srgbClr val="FF0000"/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4811158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33333E-6 L -0.00017 0.40811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203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5" grpId="0" animBg="1"/>
      <p:bldP spid="49" grpId="0" animBg="1"/>
      <p:bldP spid="51" grpId="0"/>
      <p:bldP spid="2" grpId="0" animBg="1"/>
      <p:bldP spid="5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2128713" y="1052736"/>
            <a:ext cx="90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69188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4644008" y="97845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223083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644008" y="317543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44008" y="540208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644008" y="1466701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一の位の７を３でわり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商２を一の位にたてる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44008" y="271908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３と２をかける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44008" y="366368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７から６をひく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45368" y="1960374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4644008" y="5890332"/>
                <a:ext cx="2454518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の位の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２をおろす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890332"/>
                <a:ext cx="2454518" cy="528863"/>
              </a:xfrm>
              <a:prstGeom prst="rect">
                <a:avLst/>
              </a:prstGeom>
              <a:blipFill rotWithShape="0">
                <a:blip r:embed="rId6"/>
                <a:stretch>
                  <a:fillRect r="-1493" b="-68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2999543" y="2743464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4644008" y="4120042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44008" y="4637954"/>
            <a:ext cx="4031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わられる数の小数点にそろえて、</a:t>
            </a:r>
            <a:endParaRPr lang="en-US" altLang="ja-JP" sz="2000" dirty="0" smtClean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商の小数点をうつ</a:t>
            </a:r>
            <a:endParaRPr lang="ja-JP" altLang="en-US" sz="2000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8" name="円/楕円 37"/>
          <p:cNvSpPr/>
          <p:nvPr/>
        </p:nvSpPr>
        <p:spPr>
          <a:xfrm>
            <a:off x="2992605" y="1772816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5" name="メモ 44"/>
          <p:cNvSpPr/>
          <p:nvPr/>
        </p:nvSpPr>
        <p:spPr>
          <a:xfrm>
            <a:off x="5002078" y="1806392"/>
            <a:ext cx="252000" cy="324000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78812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000"/>
                            </p:stCondLst>
                            <p:childTnLst>
                              <p:par>
                                <p:cTn id="86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42" presetClass="pat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7.40741E-7 L 0.0007 0.26898 " pathEditMode="relative" rAng="0" ptsTypes="AA">
                                      <p:cBhvr>
                                        <p:cTn id="102" dur="125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344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33" grpId="0" animBg="1"/>
      <p:bldP spid="35" grpId="0"/>
      <p:bldP spid="39" grpId="0"/>
      <p:bldP spid="41" grpId="0"/>
      <p:bldP spid="42" grpId="1"/>
      <p:bldP spid="44" grpId="0" animBg="1"/>
      <p:bldP spid="26" grpId="0" animBg="1"/>
      <p:bldP spid="38" grpId="0" animBg="1"/>
      <p:bldP spid="45" grpId="0" animBg="1"/>
      <p:bldP spid="4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3023928" y="1052736"/>
            <a:ext cx="900000" cy="900000"/>
          </a:xfrm>
          <a:prstGeom prst="rect">
            <a:avLst/>
          </a:prstGeom>
          <a:solidFill>
            <a:srgbClr val="FFC000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67976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７．２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0969188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２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30" name="正方形/長方形 29"/>
          <p:cNvSpPr/>
          <p:nvPr/>
        </p:nvSpPr>
        <p:spPr>
          <a:xfrm>
            <a:off x="4644008" y="1914558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3252223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644008" y="4196827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4644008" y="2402805"/>
                <a:ext cx="2710999" cy="83663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12÷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３で</a:t>
                </a:r>
                <a:endParaRPr lang="en-US" altLang="ja-JP" sz="2000" dirty="0" smtClean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  <a:p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商４を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にたてる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2402805"/>
                <a:ext cx="2710999" cy="836639"/>
              </a:xfrm>
              <a:prstGeom prst="rect">
                <a:avLst/>
              </a:prstGeom>
              <a:blipFill rotWithShape="0">
                <a:blip r:embed="rId6"/>
                <a:stretch>
                  <a:fillRect l="-2472" t="-3650" r="-1124" b="-438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正方形/長方形 34"/>
          <p:cNvSpPr/>
          <p:nvPr/>
        </p:nvSpPr>
        <p:spPr>
          <a:xfrm>
            <a:off x="2449870" y="1122555"/>
            <a:ext cx="576000" cy="82800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44008" y="374047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３と４をかける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44008" y="468507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2510083" y="3843601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45368" y="3804810"/>
            <a:ext cx="58541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4650420" y="1054086"/>
                <a:ext cx="1973617" cy="616194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400" b="1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の位の計算</a:t>
                </a:r>
                <a:endParaRPr lang="en-US" altLang="ja-JP" sz="2400" b="1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0420" y="1054086"/>
                <a:ext cx="1973617" cy="616194"/>
              </a:xfrm>
              <a:prstGeom prst="rect">
                <a:avLst/>
              </a:prstGeom>
              <a:blipFill rotWithShape="0">
                <a:blip r:embed="rId7"/>
                <a:stretch>
                  <a:fillRect r="-3988" b="-77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2999543" y="2743464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2992605" y="1772816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3319019" y="1072108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2539816" y="4720825"/>
            <a:ext cx="455574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310179" y="4720825"/>
            <a:ext cx="58541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9" name="直線コネクタ 48"/>
          <p:cNvCxnSpPr/>
          <p:nvPr/>
        </p:nvCxnSpPr>
        <p:spPr>
          <a:xfrm>
            <a:off x="2097660" y="5621860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正方形/長方形 49"/>
          <p:cNvSpPr/>
          <p:nvPr/>
        </p:nvSpPr>
        <p:spPr>
          <a:xfrm>
            <a:off x="3251214" y="5701277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角丸四角形吹き出し 50"/>
          <p:cNvSpPr/>
          <p:nvPr/>
        </p:nvSpPr>
        <p:spPr>
          <a:xfrm>
            <a:off x="5036757" y="5320988"/>
            <a:ext cx="3679768" cy="823658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商の小数点をうつ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ところ以外は、整数のわり算と同じだね。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5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5297" y="5320988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351257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500"/>
                            </p:stCondLst>
                            <p:childTnLst>
                              <p:par>
                                <p:cTn id="5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30" grpId="0" animBg="1"/>
      <p:bldP spid="31" grpId="0" animBg="1"/>
      <p:bldP spid="32" grpId="0" animBg="1"/>
      <p:bldP spid="44" grpId="0" animBg="1"/>
      <p:bldP spid="46" grpId="0"/>
      <p:bldP spid="47" grpId="0"/>
      <p:bldP spid="48" grpId="0"/>
      <p:bldP spid="50" grpId="0"/>
      <p:bldP spid="5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正方形/長方形 31"/>
          <p:cNvSpPr/>
          <p:nvPr/>
        </p:nvSpPr>
        <p:spPr>
          <a:xfrm>
            <a:off x="3023928" y="1052736"/>
            <a:ext cx="900000" cy="900000"/>
          </a:xfrm>
          <a:prstGeom prst="rect">
            <a:avLst/>
          </a:prstGeom>
          <a:solidFill>
            <a:srgbClr val="FFC000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1" name="正方形/長方形 30"/>
          <p:cNvSpPr/>
          <p:nvPr/>
        </p:nvSpPr>
        <p:spPr>
          <a:xfrm>
            <a:off x="2128713" y="1052736"/>
            <a:ext cx="900000" cy="900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6488080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６．３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　の筆算のしかたを説明しましょう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graphicFrame>
        <p:nvGraphicFramePr>
          <p:cNvPr id="29" name="表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9992355"/>
              </p:ext>
            </p:extLst>
          </p:nvPr>
        </p:nvGraphicFramePr>
        <p:xfrm>
          <a:off x="1223928" y="1052736"/>
          <a:ext cx="2700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00000"/>
                <a:gridCol w="900000"/>
                <a:gridCol w="900000"/>
              </a:tblGrid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54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54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912000"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54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3" name="直線コネクタ 12"/>
          <p:cNvCxnSpPr/>
          <p:nvPr/>
        </p:nvCxnSpPr>
        <p:spPr>
          <a:xfrm>
            <a:off x="2052424" y="1952867"/>
            <a:ext cx="1872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図 1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2019202" y="1912686"/>
            <a:ext cx="261463" cy="1152000"/>
          </a:xfrm>
          <a:prstGeom prst="rect">
            <a:avLst/>
          </a:prstGeom>
        </p:spPr>
      </p:pic>
      <p:sp>
        <p:nvSpPr>
          <p:cNvPr id="35" name="正方形/長方形 34"/>
          <p:cNvSpPr/>
          <p:nvPr/>
        </p:nvSpPr>
        <p:spPr>
          <a:xfrm>
            <a:off x="2423521" y="1074890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2429131" y="2920271"/>
            <a:ext cx="61747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0" name="直線コネクタ 39"/>
          <p:cNvCxnSpPr/>
          <p:nvPr/>
        </p:nvCxnSpPr>
        <p:spPr>
          <a:xfrm>
            <a:off x="2117788" y="3795936"/>
            <a:ext cx="180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/>
          <p:cNvSpPr/>
          <p:nvPr/>
        </p:nvSpPr>
        <p:spPr>
          <a:xfrm>
            <a:off x="3294700" y="3842772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3300311" y="2895569"/>
            <a:ext cx="617477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円/楕円 1"/>
          <p:cNvSpPr/>
          <p:nvPr/>
        </p:nvSpPr>
        <p:spPr>
          <a:xfrm>
            <a:off x="2999543" y="2743464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8" name="円/楕円 37"/>
          <p:cNvSpPr/>
          <p:nvPr/>
        </p:nvSpPr>
        <p:spPr>
          <a:xfrm>
            <a:off x="2992605" y="1772816"/>
            <a:ext cx="72000" cy="72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3319019" y="1072108"/>
            <a:ext cx="628698" cy="92333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54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</a:t>
            </a:r>
            <a:endParaRPr lang="ja-JP" altLang="en-US" sz="54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4499992" y="1499573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4499992" y="1990907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わられる数の一の位の６は、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わる数７より小さいから、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商の一の位に０をたて、</a:t>
            </a:r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小数をうつ</a:t>
            </a:r>
            <a:endParaRPr lang="ja-JP" altLang="en-US" sz="2000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9" name="メモ 48"/>
          <p:cNvSpPr/>
          <p:nvPr/>
        </p:nvSpPr>
        <p:spPr>
          <a:xfrm>
            <a:off x="7141592" y="2035209"/>
            <a:ext cx="216000" cy="288000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0" name="メモ 49"/>
          <p:cNvSpPr/>
          <p:nvPr/>
        </p:nvSpPr>
        <p:spPr>
          <a:xfrm>
            <a:off x="5388992" y="2348609"/>
            <a:ext cx="216000" cy="288000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1" name="メモ 50"/>
          <p:cNvSpPr/>
          <p:nvPr/>
        </p:nvSpPr>
        <p:spPr>
          <a:xfrm>
            <a:off x="6125592" y="2657938"/>
            <a:ext cx="216000" cy="288000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2" name="正方形/長方形 51"/>
          <p:cNvSpPr/>
          <p:nvPr/>
        </p:nvSpPr>
        <p:spPr>
          <a:xfrm>
            <a:off x="4499992" y="978574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正方形/長方形 52"/>
              <p:cNvSpPr/>
              <p:nvPr/>
            </p:nvSpPr>
            <p:spPr>
              <a:xfrm>
                <a:off x="4499992" y="3065904"/>
                <a:ext cx="1973617" cy="616194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4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400" b="1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の位の計算</a:t>
                </a:r>
                <a:endParaRPr lang="en-US" altLang="ja-JP" sz="2400" b="1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53" name="正方形/長方形 5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3065904"/>
                <a:ext cx="1973617" cy="616194"/>
              </a:xfrm>
              <a:prstGeom prst="rect">
                <a:avLst/>
              </a:prstGeom>
              <a:blipFill rotWithShape="0">
                <a:blip r:embed="rId6"/>
                <a:stretch>
                  <a:fillRect r="-4294" b="-7767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正方形/長方形 53"/>
          <p:cNvSpPr/>
          <p:nvPr/>
        </p:nvSpPr>
        <p:spPr>
          <a:xfrm>
            <a:off x="4499992" y="3741432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正方形/長方形 54"/>
              <p:cNvSpPr/>
              <p:nvPr/>
            </p:nvSpPr>
            <p:spPr>
              <a:xfrm>
                <a:off x="4499992" y="4232766"/>
                <a:ext cx="4029262" cy="52886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ja-JP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63÷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７で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の位に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９をたてる。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55" name="正方形/長方形 5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9992" y="4232766"/>
                <a:ext cx="4029262" cy="528863"/>
              </a:xfrm>
              <a:prstGeom prst="rect">
                <a:avLst/>
              </a:prstGeom>
              <a:blipFill rotWithShape="0">
                <a:blip r:embed="rId7"/>
                <a:stretch>
                  <a:fillRect l="-1513" b="-68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正方形/長方形 55"/>
          <p:cNvSpPr/>
          <p:nvPr/>
        </p:nvSpPr>
        <p:spPr>
          <a:xfrm>
            <a:off x="4499992" y="4820963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7" name="正方形/長方形 56"/>
          <p:cNvSpPr/>
          <p:nvPr/>
        </p:nvSpPr>
        <p:spPr>
          <a:xfrm>
            <a:off x="4499992" y="5771738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4499992" y="5312297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７と９をかける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4499992" y="6263069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63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60" name="角丸四角形吹き出し 59"/>
          <p:cNvSpPr/>
          <p:nvPr/>
        </p:nvSpPr>
        <p:spPr>
          <a:xfrm>
            <a:off x="967188" y="4826271"/>
            <a:ext cx="3213480" cy="1054955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一の位に商をたてたあと、</a:t>
            </a:r>
            <a:r>
              <a:rPr kumimoji="0" lang="ja-JP" altLang="en-US" sz="2000" kern="0" dirty="0" smtClean="0">
                <a:solidFill>
                  <a:srgbClr val="FF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商の小数点をうつこと</a:t>
            </a: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を忘れないでね。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61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98" y="5089647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4578844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1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1" grpId="0" animBg="1"/>
      <p:bldP spid="31" grpId="1" animBg="1"/>
      <p:bldP spid="35" grpId="0"/>
      <p:bldP spid="39" grpId="0"/>
      <p:bldP spid="41" grpId="0"/>
      <p:bldP spid="42" grpId="0"/>
      <p:bldP spid="38" grpId="0" animBg="1"/>
      <p:bldP spid="46" grpId="0"/>
      <p:bldP spid="49" grpId="1" animBg="1"/>
      <p:bldP spid="50" grpId="1" animBg="1"/>
      <p:bldP spid="51" grpId="1" animBg="1"/>
      <p:bldP spid="53" grpId="0" animBg="1"/>
      <p:bldP spid="54" grpId="0" animBg="1"/>
      <p:bldP spid="55" grpId="0"/>
      <p:bldP spid="56" grpId="0" animBg="1"/>
      <p:bldP spid="57" grpId="0" animBg="1"/>
      <p:bldP spid="6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92979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９．４８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644008" y="97845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2230834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644008" y="317543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44008" y="5402087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4644008" y="1466701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一の位の９を４でわり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商２を一の位にたてる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644008" y="271908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４と２をかける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44008" y="366368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９から８をひく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4644008" y="5890332"/>
                <a:ext cx="2454518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の位の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４をおろす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5890332"/>
                <a:ext cx="2454518" cy="528863"/>
              </a:xfrm>
              <a:prstGeom prst="rect">
                <a:avLst/>
              </a:prstGeom>
              <a:blipFill rotWithShape="0">
                <a:blip r:embed="rId5"/>
                <a:stretch>
                  <a:fillRect r="-1493" b="-68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/>
          <p:cNvSpPr/>
          <p:nvPr/>
        </p:nvSpPr>
        <p:spPr>
          <a:xfrm>
            <a:off x="5300053" y="3178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>
          <a:xfrm>
            <a:off x="4644008" y="4120042"/>
            <a:ext cx="1088760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う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つ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644008" y="4637954"/>
            <a:ext cx="403187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わられる数の小数点にそろえて、</a:t>
            </a:r>
            <a:endParaRPr lang="en-US" altLang="ja-JP" sz="2000" dirty="0" smtClean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solidFill>
                  <a:srgbClr val="FF0000"/>
                </a:solidFill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商の小数点をうつ</a:t>
            </a:r>
            <a:endParaRPr lang="ja-JP" altLang="en-US" sz="2000" dirty="0">
              <a:solidFill>
                <a:srgbClr val="FF0000"/>
              </a:solidFill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5" name="メモ 44"/>
          <p:cNvSpPr/>
          <p:nvPr/>
        </p:nvSpPr>
        <p:spPr>
          <a:xfrm>
            <a:off x="5002078" y="1806392"/>
            <a:ext cx="252000" cy="324000"/>
          </a:xfrm>
          <a:prstGeom prst="foldedCorner">
            <a:avLst/>
          </a:prstGeom>
          <a:solidFill>
            <a:srgbClr val="FF99FF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619728" y="920666"/>
            <a:ext cx="540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1901332"/>
              </p:ext>
            </p:extLst>
          </p:nvPr>
        </p:nvGraphicFramePr>
        <p:xfrm>
          <a:off x="1082467" y="921760"/>
          <a:ext cx="2160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" name="直線コネクタ 47"/>
          <p:cNvCxnSpPr/>
          <p:nvPr/>
        </p:nvCxnSpPr>
        <p:spPr>
          <a:xfrm flipV="1">
            <a:off x="1588060" y="16203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1578377"/>
            <a:ext cx="204268" cy="900000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1654998" y="917536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80398" y="2308891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594138" y="30252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1707646" y="3015485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2123728" y="213285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2123728" y="141277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2186869" y="1622666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7828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500"/>
                            </p:stCondLst>
                            <p:childTnLst>
                              <p:par>
                                <p:cTn id="8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000"/>
                            </p:stCondLst>
                            <p:childTnLst>
                              <p:par>
                                <p:cTn id="88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4.44444E-6 L 0.00087 0.2044 " pathEditMode="relative" rAng="0" ptsTypes="AA">
                                      <p:cBhvr>
                                        <p:cTn id="109" dur="1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4" grpId="0" animBg="1"/>
      <p:bldP spid="26" grpId="0" animBg="1"/>
      <p:bldP spid="45" grpId="0" animBg="1"/>
      <p:bldP spid="45" grpId="1" animBg="1"/>
      <p:bldP spid="46" grpId="0" animBg="1"/>
      <p:bldP spid="46" grpId="1" animBg="1"/>
      <p:bldP spid="50" grpId="0"/>
      <p:bldP spid="51" grpId="0"/>
      <p:bldP spid="54" grpId="0"/>
      <p:bldP spid="68" grpId="0" animBg="1"/>
      <p:bldP spid="6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392979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９．４８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644008" y="978454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2230834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644008" y="3175438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4644008" y="4149080"/>
            <a:ext cx="1080000" cy="432000"/>
          </a:xfrm>
          <a:prstGeom prst="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4644008" y="1466701"/>
                <a:ext cx="3736920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14÷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４で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</a:t>
                </a:r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に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３を</a:t>
                </a:r>
                <a:r>
                  <a:rPr lang="ja-JP" altLang="en-US" sz="2000" dirty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たてる。</a:t>
                </a: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466701"/>
                <a:ext cx="3736920" cy="528863"/>
              </a:xfrm>
              <a:prstGeom prst="rect">
                <a:avLst/>
              </a:prstGeom>
              <a:blipFill rotWithShape="0">
                <a:blip r:embed="rId5"/>
                <a:stretch>
                  <a:fillRect l="-1794" r="-653" b="-81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正方形/長方形 35"/>
          <p:cNvSpPr/>
          <p:nvPr/>
        </p:nvSpPr>
        <p:spPr>
          <a:xfrm>
            <a:off x="4644008" y="271908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４と３をかける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44008" y="366368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14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12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4644008" y="4637325"/>
                <a:ext cx="2563522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の位の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８をおろす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4637325"/>
                <a:ext cx="2563522" cy="528863"/>
              </a:xfrm>
              <a:prstGeom prst="rect">
                <a:avLst/>
              </a:prstGeom>
              <a:blipFill rotWithShape="0">
                <a:blip r:embed="rId6"/>
                <a:stretch>
                  <a:fillRect r="-1429" b="-814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300053" y="317847"/>
                <a:ext cx="1931939" cy="528863"/>
              </a:xfrm>
              <a:prstGeom prst="rect">
                <a:avLst/>
              </a:prstGeom>
              <a:solidFill>
                <a:srgbClr val="FFC000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400" b="1" dirty="0" err="1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の位の</a:t>
                </a:r>
                <a:r>
                  <a:rPr lang="ja-JP" altLang="en-US" sz="2400" b="1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計算</a:t>
                </a:r>
                <a:endParaRPr lang="en-US" altLang="ja-JP" sz="2400" b="1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053" y="317847"/>
                <a:ext cx="1931939" cy="528863"/>
              </a:xfrm>
              <a:prstGeom prst="rect">
                <a:avLst/>
              </a:prstGeom>
              <a:blipFill rotWithShape="0">
                <a:blip r:embed="rId7"/>
                <a:stretch>
                  <a:fillRect t="-5618" r="-4389" b="-134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2159792" y="920666"/>
            <a:ext cx="540000" cy="702000"/>
          </a:xfrm>
          <a:prstGeom prst="rect">
            <a:avLst/>
          </a:prstGeom>
          <a:solidFill>
            <a:srgbClr val="FFC000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89646"/>
              </p:ext>
            </p:extLst>
          </p:nvPr>
        </p:nvGraphicFramePr>
        <p:xfrm>
          <a:off x="1082467" y="921760"/>
          <a:ext cx="2160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" name="直線コネクタ 47"/>
          <p:cNvCxnSpPr/>
          <p:nvPr/>
        </p:nvCxnSpPr>
        <p:spPr>
          <a:xfrm flipV="1">
            <a:off x="1588060" y="16203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1578377"/>
            <a:ext cx="204268" cy="900000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2189350" y="931546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80398" y="2308891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594138" y="30252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1703088" y="3729226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2123728" y="213285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2123728" y="141277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9" name="正方形/長方形 68"/>
          <p:cNvSpPr/>
          <p:nvPr/>
        </p:nvSpPr>
        <p:spPr>
          <a:xfrm>
            <a:off x="2737845" y="1614449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2201372" y="3729226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1606838" y="44222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正方形/長方形 37"/>
          <p:cNvSpPr/>
          <p:nvPr/>
        </p:nvSpPr>
        <p:spPr>
          <a:xfrm>
            <a:off x="2201372" y="4439757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19599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96296E-6 L -0.00069 0.40926 " pathEditMode="relative" rAng="0" ptsTypes="AA">
                                      <p:cBhvr>
                                        <p:cTn id="75" dur="1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4" grpId="0" animBg="1"/>
      <p:bldP spid="46" grpId="0" animBg="1"/>
      <p:bldP spid="50" grpId="0"/>
      <p:bldP spid="54" grpId="0"/>
      <p:bldP spid="69" grpId="0"/>
      <p:bldP spid="29" grpId="0"/>
      <p:bldP spid="3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134497" y="260649"/>
            <a:ext cx="3929798" cy="576063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９．４８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　の筆算のしかた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4644008" y="978454"/>
            <a:ext cx="1080000" cy="432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4644008" y="2230834"/>
            <a:ext cx="1080000" cy="432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4644008" y="3175438"/>
            <a:ext cx="1080000" cy="432000"/>
          </a:xfrm>
          <a:prstGeom prst="rect">
            <a:avLst/>
          </a:prstGeom>
          <a:solidFill>
            <a:srgbClr val="66FF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正方形/長方形 33"/>
              <p:cNvSpPr/>
              <p:nvPr/>
            </p:nvSpPr>
            <p:spPr>
              <a:xfrm>
                <a:off x="4644008" y="1466701"/>
                <a:ext cx="3993401" cy="54296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28÷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４で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100</m:t>
                        </m:r>
                      </m:den>
                    </m:f>
                  </m:oMath>
                </a14:m>
                <a:r>
                  <a:rPr lang="ja-JP" altLang="en-US" sz="2000" dirty="0" err="1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</a:t>
                </a:r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に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７を</a:t>
                </a:r>
                <a:r>
                  <a:rPr lang="ja-JP" altLang="en-US" sz="2000" dirty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たてる。</a:t>
                </a:r>
              </a:p>
            </p:txBody>
          </p:sp>
        </mc:Choice>
        <mc:Fallback xmlns="">
          <p:sp>
            <p:nvSpPr>
              <p:cNvPr id="34" name="正方形/長方形 3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008" y="1466701"/>
                <a:ext cx="3993401" cy="542969"/>
              </a:xfrm>
              <a:prstGeom prst="rect">
                <a:avLst/>
              </a:prstGeom>
              <a:blipFill rotWithShape="0">
                <a:blip r:embed="rId5"/>
                <a:stretch>
                  <a:fillRect l="-1679" b="-449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正方形/長方形 35"/>
          <p:cNvSpPr/>
          <p:nvPr/>
        </p:nvSpPr>
        <p:spPr>
          <a:xfrm>
            <a:off x="4644008" y="2719081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４と７をかける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4644008" y="366368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28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28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正方形/長方形 43"/>
              <p:cNvSpPr/>
              <p:nvPr/>
            </p:nvSpPr>
            <p:spPr>
              <a:xfrm>
                <a:off x="5300053" y="317847"/>
                <a:ext cx="2040943" cy="528863"/>
              </a:xfrm>
              <a:prstGeom prst="rect">
                <a:avLst/>
              </a:prstGeom>
              <a:solidFill>
                <a:srgbClr val="66FFFF">
                  <a:alpha val="50000"/>
                </a:srgbClr>
              </a:solidFill>
              <a:ln>
                <a:solidFill>
                  <a:schemeClr val="tx1"/>
                </a:solidFill>
              </a:ln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100</m:t>
                        </m:r>
                      </m:den>
                    </m:f>
                  </m:oMath>
                </a14:m>
                <a:r>
                  <a:rPr lang="ja-JP" altLang="en-US" sz="2400" b="1" dirty="0" err="1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の位の</a:t>
                </a:r>
                <a:r>
                  <a:rPr lang="ja-JP" altLang="en-US" sz="2400" b="1" dirty="0" smtClean="0"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計算</a:t>
                </a:r>
                <a:endParaRPr lang="en-US" altLang="ja-JP" sz="2400" b="1" dirty="0" smtClean="0"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4" name="正方形/長方形 4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0053" y="317847"/>
                <a:ext cx="2040943" cy="528863"/>
              </a:xfrm>
              <a:prstGeom prst="rect">
                <a:avLst/>
              </a:prstGeom>
              <a:blipFill rotWithShape="0">
                <a:blip r:embed="rId6"/>
                <a:stretch>
                  <a:fillRect t="-5618" r="-4154" b="-1348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2697756" y="920666"/>
            <a:ext cx="540000" cy="702000"/>
          </a:xfrm>
          <a:prstGeom prst="rect">
            <a:avLst/>
          </a:prstGeom>
          <a:solidFill>
            <a:srgbClr val="66FF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3572211"/>
              </p:ext>
            </p:extLst>
          </p:nvPr>
        </p:nvGraphicFramePr>
        <p:xfrm>
          <a:off x="1082467" y="921760"/>
          <a:ext cx="2160000" cy="5608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３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９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８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４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２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８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" name="直線コネクタ 47"/>
          <p:cNvCxnSpPr/>
          <p:nvPr/>
        </p:nvCxnSpPr>
        <p:spPr>
          <a:xfrm flipV="1">
            <a:off x="1588060" y="1620363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1578377"/>
            <a:ext cx="204268" cy="900000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2739204" y="920570"/>
            <a:ext cx="4732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80398" y="2308891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594138" y="30252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2188672" y="5111359"/>
            <a:ext cx="48122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２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2123728" y="213285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8" name="円/楕円 67"/>
          <p:cNvSpPr/>
          <p:nvPr/>
        </p:nvSpPr>
        <p:spPr>
          <a:xfrm>
            <a:off x="2123728" y="1412776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720893" y="5116047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８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35" name="直線コネクタ 34"/>
          <p:cNvCxnSpPr/>
          <p:nvPr/>
        </p:nvCxnSpPr>
        <p:spPr>
          <a:xfrm>
            <a:off x="1606838" y="4422245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コネクタ 38"/>
          <p:cNvCxnSpPr/>
          <p:nvPr/>
        </p:nvCxnSpPr>
        <p:spPr>
          <a:xfrm>
            <a:off x="1603962" y="5851354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/>
          <p:cNvSpPr/>
          <p:nvPr/>
        </p:nvSpPr>
        <p:spPr>
          <a:xfrm>
            <a:off x="2698249" y="5835905"/>
            <a:ext cx="51328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０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角丸四角形吹き出し 40"/>
              <p:cNvSpPr/>
              <p:nvPr/>
            </p:nvSpPr>
            <p:spPr>
              <a:xfrm>
                <a:off x="4849957" y="4583881"/>
                <a:ext cx="3213480" cy="1251708"/>
              </a:xfrm>
              <a:prstGeom prst="wedgeRoundRectCallout">
                <a:avLst>
                  <a:gd name="adj1" fmla="val -53330"/>
                  <a:gd name="adj2" fmla="val 20435"/>
                  <a:gd name="adj3" fmla="val 16667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anchor="t"/>
              <a:lstStyle/>
              <a:p>
                <a:pPr lvl="0">
                  <a:defRPr/>
                </a:pP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わられる数が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100</m:t>
                        </m:r>
                      </m:den>
                    </m:f>
                  </m:oMath>
                </a14:m>
                <a:r>
                  <a:rPr kumimoji="0" lang="ja-JP" altLang="en-US" sz="2000" kern="0" dirty="0" err="1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の位ま</a:t>
                </a:r>
                <a:r>
                  <a:rPr kumimoji="0" lang="ja-JP" altLang="en-US" sz="2000" kern="0" dirty="0" smtClean="0">
                    <a:solidFill>
                      <a:prstClr val="black"/>
                    </a:solidFill>
                    <a:latin typeface="AR P丸ゴシック体M" panose="020F0600000000000000" pitchFamily="50" charset="-128"/>
                    <a:ea typeface="AR P丸ゴシック体M" panose="020F0600000000000000" pitchFamily="50" charset="-128"/>
                  </a:rPr>
                  <a:t>であっても、筆算のしかたは同じだね。</a:t>
                </a:r>
                <a:endParaRPr kumimoji="0" lang="en-US" altLang="ja-JP" sz="2000" kern="0" dirty="0" smtClean="0">
                  <a:solidFill>
                    <a:prstClr val="black"/>
                  </a:solidFill>
                  <a:latin typeface="AR P丸ゴシック体M" panose="020F0600000000000000" pitchFamily="50" charset="-128"/>
                  <a:ea typeface="AR P丸ゴシック体M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41" name="角丸四角形吹き出し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9957" y="4583881"/>
                <a:ext cx="3213480" cy="1251708"/>
              </a:xfrm>
              <a:prstGeom prst="wedgeRoundRectCallout">
                <a:avLst>
                  <a:gd name="adj1" fmla="val -53330"/>
                  <a:gd name="adj2" fmla="val 20435"/>
                  <a:gd name="adj3" fmla="val 16667"/>
                </a:avLst>
              </a:prstGeom>
              <a:blipFill rotWithShape="0">
                <a:blip r:embed="rId8"/>
                <a:stretch>
                  <a:fillRect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6067" y="4847257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9162375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44" grpId="0" animBg="1"/>
      <p:bldP spid="46" grpId="0" animBg="1"/>
      <p:bldP spid="50" grpId="0"/>
      <p:bldP spid="54" grpId="0"/>
      <p:bldP spid="29" grpId="0"/>
      <p:bldP spid="40" grpId="0"/>
      <p:bldP spid="4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角丸四角形吹き出し 8"/>
          <p:cNvSpPr/>
          <p:nvPr/>
        </p:nvSpPr>
        <p:spPr>
          <a:xfrm>
            <a:off x="1324280" y="260649"/>
            <a:ext cx="7280168" cy="84463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４６．７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の筆算をして、商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は一の位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まで求めあまりも出しましょう。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839957" y="1909588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839957" y="3161968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839957" y="4106572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839957" y="5080214"/>
            <a:ext cx="1080000" cy="432000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839957" y="2397835"/>
            <a:ext cx="274947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十の位の４を３でわり</a:t>
            </a:r>
            <a:endParaRPr lang="en-US" altLang="ja-JP" sz="2000" dirty="0" smtClean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商１を一の位にたてる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39957" y="3650215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３と１をかける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839957" y="4594819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４から３をひく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839957" y="5568459"/>
            <a:ext cx="249299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一の位の６をおろす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861661" y="1248981"/>
            <a:ext cx="2021707" cy="461665"/>
          </a:xfrm>
          <a:prstGeom prst="rect">
            <a:avLst/>
          </a:prstGeom>
          <a:solidFill>
            <a:srgbClr val="FFFF99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十の位の計算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6" name="正方形/長方形 45"/>
          <p:cNvSpPr/>
          <p:nvPr/>
        </p:nvSpPr>
        <p:spPr>
          <a:xfrm>
            <a:off x="1619728" y="1597930"/>
            <a:ext cx="540000" cy="702000"/>
          </a:xfrm>
          <a:prstGeom prst="rect">
            <a:avLst/>
          </a:prstGeom>
          <a:solidFill>
            <a:srgbClr val="FFFF99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47" name="表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819309"/>
              </p:ext>
            </p:extLst>
          </p:nvPr>
        </p:nvGraphicFramePr>
        <p:xfrm>
          <a:off x="1082467" y="1599024"/>
          <a:ext cx="216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48" name="直線コネクタ 47"/>
          <p:cNvCxnSpPr/>
          <p:nvPr/>
        </p:nvCxnSpPr>
        <p:spPr>
          <a:xfrm flipV="1">
            <a:off x="1588060" y="2297627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" name="図 48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2255641"/>
            <a:ext cx="204268" cy="900000"/>
          </a:xfrm>
          <a:prstGeom prst="rect">
            <a:avLst/>
          </a:prstGeom>
        </p:spPr>
      </p:pic>
      <p:sp>
        <p:nvSpPr>
          <p:cNvPr id="50" name="正方形/長方形 49"/>
          <p:cNvSpPr/>
          <p:nvPr/>
        </p:nvSpPr>
        <p:spPr>
          <a:xfrm>
            <a:off x="1703088" y="1594800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680397" y="2986155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3" name="直線コネクタ 52"/>
          <p:cNvCxnSpPr/>
          <p:nvPr/>
        </p:nvCxnSpPr>
        <p:spPr>
          <a:xfrm>
            <a:off x="1594138" y="3702509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/>
          <p:cNvSpPr/>
          <p:nvPr/>
        </p:nvSpPr>
        <p:spPr>
          <a:xfrm>
            <a:off x="1707646" y="3692749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7" name="円/楕円 66"/>
          <p:cNvSpPr/>
          <p:nvPr/>
        </p:nvSpPr>
        <p:spPr>
          <a:xfrm>
            <a:off x="2666041" y="2810120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190876" y="2299930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６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389079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96296E-6 L 0.00087 0.2044 " pathEditMode="relative" rAng="0" ptsTypes="AA">
                                      <p:cBhvr>
                                        <p:cTn id="80" dur="1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10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4" grpId="0" animBg="1"/>
      <p:bldP spid="46" grpId="0" animBg="1"/>
      <p:bldP spid="46" grpId="1" animBg="1"/>
      <p:bldP spid="50" grpId="0"/>
      <p:bldP spid="51" grpId="0"/>
      <p:bldP spid="54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9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正方形/長方形 29"/>
          <p:cNvSpPr/>
          <p:nvPr/>
        </p:nvSpPr>
        <p:spPr>
          <a:xfrm>
            <a:off x="3795327" y="1743230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たてる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3795327" y="2722576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かける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3795327" y="3701922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ひ　</a:t>
            </a:r>
            <a:r>
              <a:rPr lang="ja-JP" altLang="en-US" sz="2400" b="1" dirty="0" err="1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く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795327" y="4681268"/>
            <a:ext cx="1080000" cy="432000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 anchor="ctr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おろす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3795327" y="2248848"/>
            <a:ext cx="4377073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を３でわり商５を一の位にたてる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795327" y="3228194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３と５をかける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3795327" y="4207540"/>
            <a:ext cx="19800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16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から</a:t>
            </a:r>
            <a:r>
              <a:rPr lang="en-US" altLang="ja-JP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15</a:t>
            </a:r>
            <a:r>
              <a:rPr lang="ja-JP" altLang="en-US" sz="2000" dirty="0" smtClean="0">
                <a:latin typeface="AR丸ゴシック体M" panose="020F0609000000000000" pitchFamily="49" charset="-128"/>
                <a:ea typeface="AR丸ゴシック体M" panose="020F0609000000000000" pitchFamily="49" charset="-128"/>
              </a:rPr>
              <a:t>をひく</a:t>
            </a:r>
            <a:endParaRPr lang="ja-JP" altLang="en-US" sz="2000" dirty="0">
              <a:latin typeface="AR丸ゴシック体M" panose="020F0609000000000000" pitchFamily="49" charset="-128"/>
              <a:ea typeface="AR丸ゴシック体M" panose="020F0609000000000000" pitchFamily="49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正方形/長方形 42"/>
              <p:cNvSpPr/>
              <p:nvPr/>
            </p:nvSpPr>
            <p:spPr>
              <a:xfrm>
                <a:off x="3795327" y="5186889"/>
                <a:ext cx="2454518" cy="5288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2000" i="1" smtClean="0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</m:ctrlPr>
                      </m:fPr>
                      <m:num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</m:t>
                        </m:r>
                      </m:num>
                      <m:den>
                        <m:r>
                          <a:rPr lang="en-US" altLang="ja-JP" sz="2000" i="1">
                            <a:latin typeface="Cambria Math" panose="02040503050406030204" pitchFamily="18" charset="0"/>
                            <a:ea typeface="AR丸ゴシック体M" panose="020F0609000000000000" pitchFamily="49" charset="-128"/>
                          </a:rPr>
                          <m:t>10</m:t>
                        </m:r>
                      </m:den>
                    </m:f>
                  </m:oMath>
                </a14:m>
                <a:r>
                  <a:rPr lang="ja-JP" altLang="en-US" sz="2000" dirty="0" err="1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の位の</a:t>
                </a:r>
                <a:r>
                  <a:rPr lang="ja-JP" altLang="en-US" sz="2000" dirty="0" smtClean="0">
                    <a:latin typeface="AR丸ゴシック体M" panose="020F0609000000000000" pitchFamily="49" charset="-128"/>
                    <a:ea typeface="AR丸ゴシック体M" panose="020F0609000000000000" pitchFamily="49" charset="-128"/>
                  </a:rPr>
                  <a:t>７をおろす</a:t>
                </a:r>
                <a:endParaRPr lang="ja-JP" altLang="en-US" sz="2000" dirty="0">
                  <a:latin typeface="AR丸ゴシック体M" panose="020F0609000000000000" pitchFamily="49" charset="-128"/>
                  <a:ea typeface="AR丸ゴシック体M" panose="020F0609000000000000" pitchFamily="49" charset="-128"/>
                </a:endParaRPr>
              </a:p>
            </p:txBody>
          </p:sp>
        </mc:Choice>
        <mc:Fallback xmlns="">
          <p:sp>
            <p:nvSpPr>
              <p:cNvPr id="43" name="正方形/長方形 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5327" y="5186889"/>
                <a:ext cx="2454518" cy="528863"/>
              </a:xfrm>
              <a:prstGeom prst="rect">
                <a:avLst/>
              </a:prstGeom>
              <a:blipFill rotWithShape="0">
                <a:blip r:embed="rId5"/>
                <a:stretch>
                  <a:fillRect r="-1493" b="-689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正方形/長方形 43"/>
          <p:cNvSpPr/>
          <p:nvPr/>
        </p:nvSpPr>
        <p:spPr>
          <a:xfrm>
            <a:off x="3795327" y="1207947"/>
            <a:ext cx="2021707" cy="461665"/>
          </a:xfrm>
          <a:prstGeom prst="rect">
            <a:avLst/>
          </a:prstGeom>
          <a:solidFill>
            <a:srgbClr val="FF99FF">
              <a:alpha val="50000"/>
            </a:srgbClr>
          </a:solidFill>
          <a:ln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ja-JP" altLang="en-US" sz="2400" b="1" dirty="0" smtClean="0"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一の位の計算</a:t>
            </a:r>
            <a:endParaRPr lang="en-US" altLang="ja-JP" sz="2400" b="1" dirty="0" smtClean="0"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28" name="動作設定ボタン: 最初 27">
            <a:hlinkClick r:id="" action="ppaction://hlinkshowjump?jump=firstslide" highlightClick="1"/>
          </p:cNvPr>
          <p:cNvSpPr/>
          <p:nvPr/>
        </p:nvSpPr>
        <p:spPr>
          <a:xfrm>
            <a:off x="8172400" y="6530080"/>
            <a:ext cx="720080" cy="281690"/>
          </a:xfrm>
          <a:prstGeom prst="actionButtonBeginning">
            <a:avLst/>
          </a:prstGeom>
          <a:noFill/>
          <a:ln w="28575">
            <a:solidFill>
              <a:srgbClr val="FF99FF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9" name="正方形/長方形 28"/>
          <p:cNvSpPr/>
          <p:nvPr/>
        </p:nvSpPr>
        <p:spPr>
          <a:xfrm>
            <a:off x="2163029" y="1596105"/>
            <a:ext cx="540000" cy="702000"/>
          </a:xfrm>
          <a:prstGeom prst="rect">
            <a:avLst/>
          </a:prstGeom>
          <a:solidFill>
            <a:srgbClr val="FF99FF">
              <a:alpha val="50000"/>
            </a:srgbClr>
          </a:solidFill>
          <a:ln w="28575"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35" name="表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5493797"/>
              </p:ext>
            </p:extLst>
          </p:nvPr>
        </p:nvGraphicFramePr>
        <p:xfrm>
          <a:off x="1082467" y="1597199"/>
          <a:ext cx="21600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0000"/>
                <a:gridCol w="540000"/>
                <a:gridCol w="540000"/>
                <a:gridCol w="540000"/>
              </a:tblGrid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b="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b="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３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４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６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kumimoji="1" lang="ja-JP" altLang="en-US" sz="4000" b="0" kern="12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  <a:cs typeface="+mn-cs"/>
                        </a:rPr>
                        <a:t>７</a:t>
                      </a:r>
                      <a:endParaRPr kumimoji="1" lang="ja-JP" altLang="en-US" sz="4000" b="0" kern="12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  <a:cs typeface="+mn-cs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１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000" dirty="0" smtClean="0">
                          <a:solidFill>
                            <a:schemeClr val="tx1"/>
                          </a:solidFill>
                          <a:latin typeface="AR P丸ゴシック体M" panose="020F0600000000000000" pitchFamily="50" charset="-128"/>
                          <a:ea typeface="AR P丸ゴシック体M" panose="020F0600000000000000" pitchFamily="50" charset="-128"/>
                        </a:rPr>
                        <a:t>６</a:t>
                      </a:r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4000"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000" dirty="0">
                        <a:solidFill>
                          <a:schemeClr val="tx1"/>
                        </a:solidFill>
                        <a:latin typeface="AR P丸ゴシック体M" panose="020F0600000000000000" pitchFamily="50" charset="-128"/>
                        <a:ea typeface="AR P丸ゴシック体M" panose="020F0600000000000000" pitchFamily="50" charset="-128"/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38" name="直線コネクタ 37"/>
          <p:cNvCxnSpPr/>
          <p:nvPr/>
        </p:nvCxnSpPr>
        <p:spPr>
          <a:xfrm flipV="1">
            <a:off x="1588060" y="2295802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図 38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334" t="22260" r="40000" b="24316"/>
          <a:stretch/>
        </p:blipFill>
        <p:spPr>
          <a:xfrm>
            <a:off x="1547681" y="2253816"/>
            <a:ext cx="204268" cy="900000"/>
          </a:xfrm>
          <a:prstGeom prst="rect">
            <a:avLst/>
          </a:prstGeom>
        </p:spPr>
      </p:pic>
      <p:sp>
        <p:nvSpPr>
          <p:cNvPr id="40" name="正方形/長方形 39"/>
          <p:cNvSpPr/>
          <p:nvPr/>
        </p:nvSpPr>
        <p:spPr>
          <a:xfrm>
            <a:off x="2185665" y="1596105"/>
            <a:ext cx="50526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1680397" y="2984330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42" name="直線コネクタ 41"/>
          <p:cNvCxnSpPr/>
          <p:nvPr/>
        </p:nvCxnSpPr>
        <p:spPr>
          <a:xfrm>
            <a:off x="1594138" y="3700684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円/楕円 54"/>
          <p:cNvSpPr/>
          <p:nvPr/>
        </p:nvSpPr>
        <p:spPr>
          <a:xfrm>
            <a:off x="2666041" y="2808295"/>
            <a:ext cx="54000" cy="54000"/>
          </a:xfrm>
          <a:prstGeom prst="ellipse">
            <a:avLst/>
          </a:prstGeom>
          <a:solidFill>
            <a:schemeClr val="accent2"/>
          </a:solidFill>
          <a:ln w="28575">
            <a:solidFill>
              <a:schemeClr val="tx1"/>
            </a:solidFill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7" name="正方形/長方形 56"/>
          <p:cNvSpPr/>
          <p:nvPr/>
        </p:nvSpPr>
        <p:spPr>
          <a:xfrm>
            <a:off x="2771129" y="2289888"/>
            <a:ext cx="473207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７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cxnSp>
        <p:nvCxnSpPr>
          <p:cNvPr id="58" name="直線コネクタ 57"/>
          <p:cNvCxnSpPr/>
          <p:nvPr/>
        </p:nvCxnSpPr>
        <p:spPr>
          <a:xfrm>
            <a:off x="1622467" y="5112551"/>
            <a:ext cx="1620000" cy="0"/>
          </a:xfrm>
          <a:prstGeom prst="line">
            <a:avLst/>
          </a:prstGeom>
          <a:ln w="3810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正方形/長方形 58"/>
          <p:cNvSpPr/>
          <p:nvPr/>
        </p:nvSpPr>
        <p:spPr>
          <a:xfrm>
            <a:off x="1703088" y="4404665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189349" y="4404665"/>
            <a:ext cx="505268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５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1" name="正方形/長方形 60"/>
          <p:cNvSpPr/>
          <p:nvPr/>
        </p:nvSpPr>
        <p:spPr>
          <a:xfrm>
            <a:off x="2228590" y="5097378"/>
            <a:ext cx="385042" cy="707886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lvl="0" algn="ctr"/>
            <a:r>
              <a:rPr lang="ja-JP" altLang="en-US" sz="4000" dirty="0" smtClean="0">
                <a:solidFill>
                  <a:srgbClr val="000000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１</a:t>
            </a:r>
            <a:endParaRPr lang="ja-JP" altLang="en-US" sz="4000" dirty="0">
              <a:solidFill>
                <a:srgbClr val="000000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2" name="角丸四角形吹き出し 61"/>
          <p:cNvSpPr/>
          <p:nvPr/>
        </p:nvSpPr>
        <p:spPr>
          <a:xfrm>
            <a:off x="1324280" y="260649"/>
            <a:ext cx="7280168" cy="844636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４６．７</a:t>
            </a:r>
            <a:r>
              <a:rPr kumimoji="0" lang="en-US" altLang="ja-JP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÷</a:t>
            </a:r>
            <a:r>
              <a:rPr kumimoji="0" lang="ja-JP" altLang="en-US" sz="2400" b="1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３　の筆算をして、商は一の位まで求めあまりも出しましょう。</a:t>
            </a:r>
            <a:endParaRPr kumimoji="0" lang="en-US" altLang="ja-JP" sz="2400" b="1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sp>
        <p:nvSpPr>
          <p:cNvPr id="63" name="角丸四角形吹き出し 62"/>
          <p:cNvSpPr/>
          <p:nvPr/>
        </p:nvSpPr>
        <p:spPr>
          <a:xfrm>
            <a:off x="4335327" y="5654088"/>
            <a:ext cx="3962106" cy="882480"/>
          </a:xfrm>
          <a:prstGeom prst="wedgeRoundRectCallout">
            <a:avLst>
              <a:gd name="adj1" fmla="val -53330"/>
              <a:gd name="adj2" fmla="val 20435"/>
              <a:gd name="adj3" fmla="val 16667"/>
            </a:avLst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t"/>
          <a:lstStyle/>
          <a:p>
            <a:pPr lvl="0">
              <a:defRPr/>
            </a:pPr>
            <a:r>
              <a:rPr kumimoji="0" lang="ja-JP" altLang="en-US" sz="2000" kern="0" dirty="0" smtClean="0">
                <a:solidFill>
                  <a:prstClr val="black"/>
                </a:solidFill>
                <a:latin typeface="AR P丸ゴシック体M" panose="020F0600000000000000" pitchFamily="50" charset="-128"/>
                <a:ea typeface="AR P丸ゴシック体M" panose="020F0600000000000000" pitchFamily="50" charset="-128"/>
              </a:rPr>
              <a:t>商は一の位まで求めればいいので、筆算はここで終わりです。</a:t>
            </a:r>
            <a:endParaRPr kumimoji="0" lang="en-US" altLang="ja-JP" sz="2000" kern="0" dirty="0" smtClean="0">
              <a:solidFill>
                <a:prstClr val="black"/>
              </a:solidFill>
              <a:latin typeface="AR P丸ゴシック体M" panose="020F0600000000000000" pitchFamily="50" charset="-128"/>
              <a:ea typeface="AR P丸ゴシック体M" panose="020F0600000000000000" pitchFamily="50" charset="-128"/>
            </a:endParaRPr>
          </a:p>
        </p:txBody>
      </p:sp>
      <p:pic>
        <p:nvPicPr>
          <p:cNvPr id="65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935" y="5654088"/>
            <a:ext cx="707379" cy="988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2092650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42" presetClass="pat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3.33333E-6 L -0.00069 0.40926 " pathEditMode="relative" rAng="0" ptsTypes="AA">
                                      <p:cBhvr>
                                        <p:cTn id="79" dur="125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204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  <p:bldP spid="44" grpId="0" animBg="1"/>
      <p:bldP spid="29" grpId="0" animBg="1"/>
      <p:bldP spid="29" grpId="1" animBg="1"/>
      <p:bldP spid="40" grpId="0"/>
      <p:bldP spid="57" grpId="0"/>
      <p:bldP spid="59" grpId="0"/>
      <p:bldP spid="60" grpId="0"/>
      <p:bldP spid="61" grpId="0"/>
      <p:bldP spid="6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6.8|2.2|4.2|3.6|4.8|5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.9|4|1.7|2.1|3.1|2|1.7|1.6|1.7|3.9|1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2.3|3|1.9|1.9|2.3|1.2|1.9|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3|1.6|3|4.1|1.2|2.4|1.6|3.1|2.6|1.9|2|1.4|3.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3|1.4|1.2|3.4|1.5|1.4|1.9|1.4|1.6|1.9|1.9|1.8|5.1|1.5|1.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1.8|1.5|3.7|1.5|1.9|2.1|1.2|1.7|1.8|1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3|2.2|1.8|2.2|2|2|1.6|3.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7|1.4|2.4|1.4|2|1.3|1.5|1.7|1.6|1.3|1.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1.9|3.5|1.8|2.3|2.2|1.8|2.3|2|1.6|2.2|6.2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28575">
          <a:solidFill>
            <a:srgbClr val="FF99FF"/>
          </a:solidFill>
          <a:prstDash val="solid"/>
        </a:ln>
      </a:spPr>
      <a:bodyPr rtlCol="0" anchor="ctr"/>
      <a:lstStyle>
        <a:defPPr algn="ctr">
          <a:defRPr kumimoji="1" dirty="0"/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381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19528</TotalTime>
  <Words>560</Words>
  <Application>Microsoft Office PowerPoint</Application>
  <PresentationFormat>画面に合わせる (4:3)</PresentationFormat>
  <Paragraphs>216</Paragraphs>
  <Slides>10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9" baseType="lpstr">
      <vt:lpstr>Arial</vt:lpstr>
      <vt:lpstr>AR P丸ゴシック体E</vt:lpstr>
      <vt:lpstr>Calibri</vt:lpstr>
      <vt:lpstr>Cambria Math</vt:lpstr>
      <vt:lpstr>AR丸ゴシック体M</vt:lpstr>
      <vt:lpstr>ＭＳ Ｐゴシック</vt:lpstr>
      <vt:lpstr>HG丸ｺﾞｼｯｸM-PRO</vt:lpstr>
      <vt:lpstr>AR P丸ゴシック体M</vt:lpstr>
      <vt:lpstr>フラッシュ１</vt:lpstr>
      <vt:lpstr>４年「小数のわり算」①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仕事算</dc:title>
  <dc:creator>小泉 浩</dc:creator>
  <cp:lastModifiedBy>小泉 浩</cp:lastModifiedBy>
  <cp:revision>557</cp:revision>
  <dcterms:created xsi:type="dcterms:W3CDTF">2015-06-25T04:58:05Z</dcterms:created>
  <dcterms:modified xsi:type="dcterms:W3CDTF">2020-09-06T02:31:52Z</dcterms:modified>
</cp:coreProperties>
</file>