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88" r:id="rId2"/>
    <p:sldId id="325" r:id="rId3"/>
    <p:sldId id="326" r:id="rId4"/>
    <p:sldId id="328" r:id="rId5"/>
    <p:sldId id="329" r:id="rId6"/>
    <p:sldId id="330" r:id="rId7"/>
    <p:sldId id="331" r:id="rId8"/>
  </p:sldIdLst>
  <p:sldSz cx="9144000" cy="6858000" type="screen4x3"/>
  <p:notesSz cx="6858000" cy="9144000"/>
  <p:embeddedFontLst>
    <p:embeddedFont>
      <p:font typeface="AR P丸ゴシック体M" panose="020F0600000000000000" pitchFamily="50" charset="-128"/>
      <p:regular r:id="rId10"/>
    </p:embeddedFont>
    <p:embeddedFont>
      <p:font typeface="AR P丸ゴシック体E" panose="020F0900000000000000" pitchFamily="50" charset="-128"/>
      <p:regular r:id="rId11"/>
    </p:embeddedFont>
    <p:embeddedFont>
      <p:font typeface="Cambria Math" panose="02040503050406030204" pitchFamily="18" charset="0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  <p:embeddedFont>
      <p:font typeface="AR丸ゴシック体M" panose="020F0609000000000000" pitchFamily="49" charset="-128"/>
      <p:regular r:id="rId1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66FFFF"/>
    <a:srgbClr val="CC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24" autoAdjust="0"/>
  </p:normalViewPr>
  <p:slideViewPr>
    <p:cSldViewPr>
      <p:cViewPr>
        <p:scale>
          <a:sx n="75" d="100"/>
          <a:sy n="75" d="100"/>
        </p:scale>
        <p:origin x="198" y="-84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31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5284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0086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2837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3406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258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４年「小数のわり算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」②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角丸四角形吹き出し 3">
            <a:hlinkClick r:id="rId4" action="ppaction://hlinksldjump"/>
          </p:cNvPr>
          <p:cNvSpPr/>
          <p:nvPr/>
        </p:nvSpPr>
        <p:spPr>
          <a:xfrm>
            <a:off x="1187624" y="256470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>
            <a:hlinkClick r:id="rId5" action="ppaction://hlinksldjump"/>
          </p:cNvPr>
          <p:cNvSpPr/>
          <p:nvPr/>
        </p:nvSpPr>
        <p:spPr>
          <a:xfrm>
            <a:off x="1187624" y="3504671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" name="角丸四角形吹き出し 5">
            <a:hlinkClick r:id="rId6" action="ppaction://hlinksldjump"/>
          </p:cNvPr>
          <p:cNvSpPr/>
          <p:nvPr/>
        </p:nvSpPr>
        <p:spPr>
          <a:xfrm>
            <a:off x="1187624" y="4444636"/>
            <a:ext cx="3866640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１．７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角丸四角形吹き出し 6">
            <a:hlinkClick r:id="rId7" action="ppaction://hlinksldjump"/>
          </p:cNvPr>
          <p:cNvSpPr/>
          <p:nvPr/>
        </p:nvSpPr>
        <p:spPr>
          <a:xfrm>
            <a:off x="1189878" y="5384601"/>
            <a:ext cx="386438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16" y="3990044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7424184" cy="5040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６Ｌの飲み物を４人で等分すると、１人分は何Ｌになりますか。</a:t>
            </a:r>
            <a:endParaRPr kumimoji="0" lang="en-US" altLang="ja-JP" sz="20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475656" y="895038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式　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174154" y="895038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r>
              <a:rPr lang="en-US" altLang="ja-JP" sz="20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0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1324280" y="1248981"/>
            <a:ext cx="21676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角丸四角形吹き出し 46"/>
          <p:cNvSpPr/>
          <p:nvPr/>
        </p:nvSpPr>
        <p:spPr>
          <a:xfrm>
            <a:off x="3557462" y="2075142"/>
            <a:ext cx="4274677" cy="504055"/>
          </a:xfrm>
          <a:prstGeom prst="wedgeRoundRectCallout">
            <a:avLst>
              <a:gd name="adj1" fmla="val 53625"/>
              <a:gd name="adj2" fmla="val 1509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あまりの２Ｌも４等分できないかな？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角丸四角形吹き出し 47"/>
          <p:cNvSpPr/>
          <p:nvPr/>
        </p:nvSpPr>
        <p:spPr>
          <a:xfrm>
            <a:off x="1354541" y="2697608"/>
            <a:ext cx="4274677" cy="5040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６Ｌは、０．１Ｌの６０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分の大きさだから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0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89" y="1261547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32139" y="1496110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角丸四角形吹き出し 51"/>
          <p:cNvSpPr/>
          <p:nvPr/>
        </p:nvSpPr>
        <p:spPr>
          <a:xfrm>
            <a:off x="1349886" y="1452390"/>
            <a:ext cx="3819728" cy="5040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r>
              <a:rPr kumimoji="0" lang="en-US" altLang="ja-JP" sz="2000" kern="0" dirty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kumimoji="0" lang="ja-JP" altLang="en-US" sz="2000" kern="0" dirty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４＝１あまり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２だけど･･･。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pic>
        <p:nvPicPr>
          <p:cNvPr id="53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89" y="2506765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32139" y="2754517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角丸四角形吹き出し 54"/>
          <p:cNvSpPr/>
          <p:nvPr/>
        </p:nvSpPr>
        <p:spPr>
          <a:xfrm>
            <a:off x="3563142" y="3320074"/>
            <a:ext cx="4274677" cy="504055"/>
          </a:xfrm>
          <a:prstGeom prst="wedgeRoundRectCallout">
            <a:avLst>
              <a:gd name="adj1" fmla="val 53625"/>
              <a:gd name="adj2" fmla="val 1509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６０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４＝１５　０．１Ｌの１５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分だから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6" name="Picture 5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89" y="3824129"/>
            <a:ext cx="779903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" name="角丸四角形吹き出し 56"/>
          <p:cNvSpPr/>
          <p:nvPr/>
        </p:nvSpPr>
        <p:spPr>
          <a:xfrm>
            <a:off x="1350634" y="3942540"/>
            <a:ext cx="2952328" cy="5040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１人分は、０．１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１５＝１．５Ｌ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353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7" grpId="0" animBg="1"/>
      <p:bldP spid="48" grpId="0" animBg="1"/>
      <p:bldP spid="52" grpId="0" animBg="1"/>
      <p:bldP spid="55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1632342" y="3147742"/>
            <a:ext cx="540000" cy="707886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 anchor="ctr">
            <a:spAutoFit/>
          </a:bodyPr>
          <a:lstStyle/>
          <a:p>
            <a:pPr lvl="0" algn="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41508"/>
            <a:ext cx="7208160" cy="432048"/>
          </a:xfrm>
          <a:prstGeom prst="wedgeRoundRectCallout">
            <a:avLst>
              <a:gd name="adj1" fmla="val -53330"/>
              <a:gd name="adj2" fmla="val 2830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わり算の筆算で、あまりを出さずに計算を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続けるしかたを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考えよう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688272"/>
              </p:ext>
            </p:extLst>
          </p:nvPr>
        </p:nvGraphicFramePr>
        <p:xfrm>
          <a:off x="1099993" y="1056960"/>
          <a:ext cx="162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>
            <a:off x="1619033" y="1755563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65207" y="1713577"/>
            <a:ext cx="204268" cy="900000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1720614" y="1052736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642158" y="2461344"/>
            <a:ext cx="540000" cy="702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1646170" y="3142250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5494937" y="105972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494937" y="231210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5494937" y="325671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5494937" y="1547976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の６を４で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商１を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5494937" y="2800356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４と１を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5494937" y="374496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６から４を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6" name="角丸四角形吹き出し 75"/>
          <p:cNvSpPr/>
          <p:nvPr/>
        </p:nvSpPr>
        <p:spPr>
          <a:xfrm>
            <a:off x="1329111" y="3917851"/>
            <a:ext cx="2501019" cy="744551"/>
          </a:xfrm>
          <a:prstGeom prst="wedgeRoundRectCallout">
            <a:avLst>
              <a:gd name="adj1" fmla="val -57469"/>
              <a:gd name="adj2" fmla="val 1811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２は、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0.1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の何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分の大きさですか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87339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28335" y="4367565"/>
            <a:ext cx="1086604" cy="130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67135" y="4975513"/>
            <a:ext cx="2833503" cy="504055"/>
          </a:xfrm>
          <a:prstGeom prst="wedgeRoundRectCallout">
            <a:avLst>
              <a:gd name="adj1" fmla="val 56669"/>
              <a:gd name="adj2" fmla="val 2194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２は、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0.1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の２０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分です。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332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6" grpId="0"/>
      <p:bldP spid="37" grpId="0"/>
      <p:bldP spid="65" grpId="0" animBg="1"/>
      <p:bldP spid="66" grpId="0" animBg="1"/>
      <p:bldP spid="67" grpId="0" animBg="1"/>
      <p:bldP spid="76" grpId="0" animBg="1"/>
      <p:bldP spid="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1632342" y="3831028"/>
            <a:ext cx="540000" cy="707886"/>
          </a:xfrm>
          <a:prstGeom prst="rect">
            <a:avLst/>
          </a:prstGeom>
          <a:solidFill>
            <a:srgbClr val="FF99FF">
              <a:alpha val="50000"/>
            </a:srgbClr>
          </a:solidFill>
        </p:spPr>
        <p:txBody>
          <a:bodyPr wrap="none" anchor="ctr">
            <a:spAutoFit/>
          </a:bodyPr>
          <a:lstStyle/>
          <a:p>
            <a:pPr lvl="0" algn="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41508"/>
            <a:ext cx="7208160" cy="432048"/>
          </a:xfrm>
          <a:prstGeom prst="wedgeRoundRectCallout">
            <a:avLst>
              <a:gd name="adj1" fmla="val -53330"/>
              <a:gd name="adj2" fmla="val 2830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わり算の筆算で、あまりを出さずに計算を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続けるしかたを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考えよう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8541"/>
              </p:ext>
            </p:extLst>
          </p:nvPr>
        </p:nvGraphicFramePr>
        <p:xfrm>
          <a:off x="1099993" y="1740246"/>
          <a:ext cx="162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>
            <a:off x="1619033" y="2438849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65207" y="2396863"/>
            <a:ext cx="204268" cy="900000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1720614" y="1736022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642158" y="3144630"/>
            <a:ext cx="540000" cy="702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1646170" y="3825536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6037465" y="1059729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6037465" y="2312109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037465" y="3256713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正方形/長方形 68"/>
              <p:cNvSpPr/>
              <p:nvPr/>
            </p:nvSpPr>
            <p:spPr>
              <a:xfrm>
                <a:off x="6037465" y="1491729"/>
                <a:ext cx="2710999" cy="8366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20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を４で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わり</a:t>
                </a:r>
                <a:endParaRPr lang="en-US" altLang="ja-JP" sz="20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  <a:p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商５を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</a:t>
                </a:r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位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にたてる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>
          <p:sp>
            <p:nvSpPr>
              <p:cNvPr id="69" name="正方形/長方形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465" y="1491729"/>
                <a:ext cx="2710999" cy="836639"/>
              </a:xfrm>
              <a:prstGeom prst="rect">
                <a:avLst/>
              </a:prstGeom>
              <a:blipFill rotWithShape="0">
                <a:blip r:embed="rId6"/>
                <a:stretch>
                  <a:fillRect l="-2247" t="-4380" r="-1348" b="-438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正方形/長方形 69"/>
          <p:cNvSpPr/>
          <p:nvPr/>
        </p:nvSpPr>
        <p:spPr>
          <a:xfrm>
            <a:off x="6037465" y="2800356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４と５を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6037465" y="3744960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pic>
        <p:nvPicPr>
          <p:cNvPr id="8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14" y="-1106863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18283"/>
              </p:ext>
            </p:extLst>
          </p:nvPr>
        </p:nvGraphicFramePr>
        <p:xfrm>
          <a:off x="3203335" y="1740246"/>
          <a:ext cx="162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5" name="直線コネクタ 24"/>
          <p:cNvCxnSpPr/>
          <p:nvPr/>
        </p:nvCxnSpPr>
        <p:spPr>
          <a:xfrm>
            <a:off x="3722375" y="2438849"/>
            <a:ext cx="108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図 2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3668549" y="2396863"/>
            <a:ext cx="204268" cy="900000"/>
          </a:xfrm>
          <a:prstGeom prst="rect">
            <a:avLst/>
          </a:prstGeom>
        </p:spPr>
      </p:pic>
      <p:cxnSp>
        <p:nvCxnSpPr>
          <p:cNvPr id="27" name="直線コネクタ 26"/>
          <p:cNvCxnSpPr/>
          <p:nvPr/>
        </p:nvCxnSpPr>
        <p:spPr>
          <a:xfrm flipV="1">
            <a:off x="3732259" y="3843366"/>
            <a:ext cx="108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円/楕円 28"/>
          <p:cNvSpPr/>
          <p:nvPr/>
        </p:nvSpPr>
        <p:spPr>
          <a:xfrm>
            <a:off x="4244596" y="2951342"/>
            <a:ext cx="54000" cy="54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4244596" y="2231262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4307737" y="244115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2767957" y="3399882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5494937" y="5483362"/>
            <a:ext cx="1080000" cy="43200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正方形/長方形 40"/>
              <p:cNvSpPr/>
              <p:nvPr/>
            </p:nvSpPr>
            <p:spPr>
              <a:xfrm>
                <a:off x="5494937" y="5971607"/>
                <a:ext cx="2454518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 smtClean="0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  <a:ea typeface="AR丸ゴシック体M" panose="020F0609000000000000" pitchFamily="49" charset="-128"/>
                          </a:rPr>
                          <m:t>10</m:t>
                        </m:r>
                      </m:den>
                    </m:f>
                  </m:oMath>
                </a14:m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の位</a:t>
                </a:r>
                <a:r>
                  <a:rPr lang="ja-JP" altLang="en-US" sz="2000" dirty="0" err="1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の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０を</a:t>
                </a:r>
                <a:r>
                  <a:rPr lang="ja-JP" altLang="en-US" sz="2000" dirty="0" smtClean="0">
                    <a:latin typeface="AR丸ゴシック体M" panose="020F0609000000000000" pitchFamily="49" charset="-128"/>
                    <a:ea typeface="AR丸ゴシック体M" panose="020F0609000000000000" pitchFamily="49" charset="-128"/>
                  </a:rPr>
                  <a:t>おろす</a:t>
                </a:r>
                <a:endParaRPr lang="ja-JP" altLang="en-US" sz="20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endParaRPr>
              </a:p>
            </p:txBody>
          </p:sp>
        </mc:Choice>
        <mc:Fallback>
          <p:sp>
            <p:nvSpPr>
              <p:cNvPr id="41" name="正方形/長方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937" y="5971607"/>
                <a:ext cx="2454518" cy="528863"/>
              </a:xfrm>
              <a:prstGeom prst="rect">
                <a:avLst/>
              </a:prstGeom>
              <a:blipFill rotWithShape="0">
                <a:blip r:embed="rId7"/>
                <a:stretch>
                  <a:fillRect r="-1489" b="-81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正方形/長方形 41"/>
          <p:cNvSpPr/>
          <p:nvPr/>
        </p:nvSpPr>
        <p:spPr>
          <a:xfrm>
            <a:off x="5494937" y="4201317"/>
            <a:ext cx="1088760" cy="46166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322212" y="4719231"/>
            <a:ext cx="40318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わられる数の小数点にそろえて、</a:t>
            </a:r>
            <a:endParaRPr lang="en-US" altLang="ja-JP" sz="2000" dirty="0" smtClean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商の小数点をうつ</a:t>
            </a:r>
            <a:endParaRPr lang="ja-JP" altLang="en-US" sz="2000" dirty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335562" y="1734453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778616" y="453630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308960" y="4536301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 flipV="1">
            <a:off x="3732259" y="5242635"/>
            <a:ext cx="108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4306285" y="5241394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305031" y="2438359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1248115" y="934856"/>
            <a:ext cx="4707603" cy="445224"/>
          </a:xfrm>
          <a:prstGeom prst="wedgeRoundRectCallout">
            <a:avLst>
              <a:gd name="adj1" fmla="val -53071"/>
              <a:gd name="adj2" fmla="val 261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6.0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と考えてわり算を続けましょう。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84796" y="6075819"/>
            <a:ext cx="449353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1.5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　答え　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1.5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Ｌ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9294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1111E-6 L 0.00087 0.2044 " pathEditMode="relative" rAng="0" ptsTypes="AA">
                                      <p:cBhvr>
                                        <p:cTn id="69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0208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  <p:bldP spid="70" grpId="0"/>
      <p:bldP spid="71" grpId="0"/>
      <p:bldP spid="29" grpId="0" animBg="1"/>
      <p:bldP spid="30" grpId="0" animBg="1"/>
      <p:bldP spid="31" grpId="0"/>
      <p:bldP spid="31" grpId="1"/>
      <p:bldP spid="32" grpId="0" animBg="1"/>
      <p:bldP spid="40" grpId="0" animBg="1"/>
      <p:bldP spid="42" grpId="0" animBg="1"/>
      <p:bldP spid="44" grpId="0"/>
      <p:bldP spid="45" grpId="0"/>
      <p:bldP spid="46" grpId="0"/>
      <p:bldP spid="48" grpId="0"/>
      <p:bldP spid="49" grpId="1"/>
      <p:bldP spid="50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1640489" y="3009519"/>
            <a:ext cx="540000" cy="707886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41508"/>
            <a:ext cx="7208160" cy="432048"/>
          </a:xfrm>
          <a:prstGeom prst="wedgeRoundRectCallout">
            <a:avLst>
              <a:gd name="adj1" fmla="val -53330"/>
              <a:gd name="adj2" fmla="val 2830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４の筆算で、あまりを出さずに計算を続けるしかたを考えよう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555272"/>
              </p:ext>
            </p:extLst>
          </p:nvPr>
        </p:nvGraphicFramePr>
        <p:xfrm>
          <a:off x="1099993" y="918737"/>
          <a:ext cx="108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>
            <a:off x="1619033" y="1617340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65207" y="1575354"/>
            <a:ext cx="204268" cy="900000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1720614" y="914513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642158" y="2323121"/>
            <a:ext cx="540000" cy="702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1646170" y="3004027"/>
            <a:ext cx="54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右矢印 21"/>
          <p:cNvSpPr/>
          <p:nvPr/>
        </p:nvSpPr>
        <p:spPr>
          <a:xfrm>
            <a:off x="2249079" y="2189352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026777"/>
              </p:ext>
            </p:extLst>
          </p:nvPr>
        </p:nvGraphicFramePr>
        <p:xfrm>
          <a:off x="2697970" y="921350"/>
          <a:ext cx="162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>
            <a:off x="3217010" y="1619953"/>
            <a:ext cx="108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3163184" y="1577967"/>
            <a:ext cx="204268" cy="900000"/>
          </a:xfrm>
          <a:prstGeom prst="rect">
            <a:avLst/>
          </a:prstGeom>
        </p:spPr>
      </p:pic>
      <p:cxnSp>
        <p:nvCxnSpPr>
          <p:cNvPr id="26" name="直線コネクタ 25"/>
          <p:cNvCxnSpPr/>
          <p:nvPr/>
        </p:nvCxnSpPr>
        <p:spPr>
          <a:xfrm flipV="1">
            <a:off x="3226894" y="3024470"/>
            <a:ext cx="108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26"/>
          <p:cNvSpPr/>
          <p:nvPr/>
        </p:nvSpPr>
        <p:spPr>
          <a:xfrm>
            <a:off x="3739231" y="2132446"/>
            <a:ext cx="54000" cy="54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3739231" y="141236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3802372" y="162225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842219" y="915557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3807602" y="3717405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1" name="直線コネクタ 40"/>
          <p:cNvCxnSpPr/>
          <p:nvPr/>
        </p:nvCxnSpPr>
        <p:spPr>
          <a:xfrm flipV="1">
            <a:off x="3226894" y="4423739"/>
            <a:ext cx="108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3816950" y="4422498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799666" y="1619463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405867"/>
              </p:ext>
            </p:extLst>
          </p:nvPr>
        </p:nvGraphicFramePr>
        <p:xfrm>
          <a:off x="4845392" y="914513"/>
          <a:ext cx="2160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０</a:t>
                      </a:r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８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5" name="直線コネクタ 44"/>
          <p:cNvCxnSpPr/>
          <p:nvPr/>
        </p:nvCxnSpPr>
        <p:spPr>
          <a:xfrm>
            <a:off x="5364432" y="1613116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図 4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5310606" y="1571130"/>
            <a:ext cx="204268" cy="900000"/>
          </a:xfrm>
          <a:prstGeom prst="rect">
            <a:avLst/>
          </a:prstGeom>
        </p:spPr>
      </p:pic>
      <p:cxnSp>
        <p:nvCxnSpPr>
          <p:cNvPr id="47" name="直線コネクタ 46"/>
          <p:cNvCxnSpPr/>
          <p:nvPr/>
        </p:nvCxnSpPr>
        <p:spPr>
          <a:xfrm flipV="1">
            <a:off x="5374316" y="3017633"/>
            <a:ext cx="162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5886653" y="2125609"/>
            <a:ext cx="54000" cy="54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円/楕円 48"/>
          <p:cNvSpPr/>
          <p:nvPr/>
        </p:nvSpPr>
        <p:spPr>
          <a:xfrm>
            <a:off x="5886653" y="1405529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6475558" y="160325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504737" y="926742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4" name="直線コネクタ 53"/>
          <p:cNvCxnSpPr/>
          <p:nvPr/>
        </p:nvCxnSpPr>
        <p:spPr>
          <a:xfrm flipV="1">
            <a:off x="5374316" y="4416902"/>
            <a:ext cx="162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6474341" y="160551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右矢印 56"/>
          <p:cNvSpPr/>
          <p:nvPr/>
        </p:nvSpPr>
        <p:spPr>
          <a:xfrm>
            <a:off x="4387211" y="218644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5971721" y="509626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70167" y="5096261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 flipV="1">
            <a:off x="5380292" y="5830246"/>
            <a:ext cx="1620000" cy="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6489560" y="580018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7497738" y="119061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7497738" y="228910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7497738" y="33875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7497738" y="561424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7497738" y="4486089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角丸四角形吹き出し 72"/>
          <p:cNvSpPr/>
          <p:nvPr/>
        </p:nvSpPr>
        <p:spPr>
          <a:xfrm>
            <a:off x="595469" y="3865199"/>
            <a:ext cx="2470006" cy="788378"/>
          </a:xfrm>
          <a:prstGeom prst="wedgeRoundRectCallout">
            <a:avLst>
              <a:gd name="adj1" fmla="val 40251"/>
              <a:gd name="adj2" fmla="val -7953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５を５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.0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と考えてわり算を続けます。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74" name="角丸四角形吹き出し 73"/>
          <p:cNvSpPr/>
          <p:nvPr/>
        </p:nvSpPr>
        <p:spPr>
          <a:xfrm>
            <a:off x="2690594" y="5273991"/>
            <a:ext cx="2620012" cy="788378"/>
          </a:xfrm>
          <a:prstGeom prst="wedgeRoundRectCallout">
            <a:avLst>
              <a:gd name="adj1" fmla="val 40251"/>
              <a:gd name="adj2" fmla="val -7953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５を５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.0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０と考えてわり算を続けます。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1639993" y="6158592"/>
            <a:ext cx="2339102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２５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6475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44444E-6 L 0.00087 0.2044 " pathEditMode="relative" rAng="0" ptsTypes="AA">
                                      <p:cBhvr>
                                        <p:cTn id="55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0208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0035 0.40787 " pathEditMode="relative" rAng="0" ptsTypes="AA">
                                      <p:cBhvr>
                                        <p:cTn id="135" dur="1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0394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  <p:bldP spid="29" grpId="0" animBg="1"/>
      <p:bldP spid="30" grpId="0"/>
      <p:bldP spid="30" grpId="1"/>
      <p:bldP spid="31" grpId="0"/>
      <p:bldP spid="40" grpId="0"/>
      <p:bldP spid="42" grpId="0"/>
      <p:bldP spid="43" grpId="0"/>
      <p:bldP spid="48" grpId="0" animBg="1"/>
      <p:bldP spid="49" grpId="0" animBg="1"/>
      <p:bldP spid="50" grpId="0"/>
      <p:bldP spid="50" grpId="1"/>
      <p:bldP spid="51" grpId="0"/>
      <p:bldP spid="56" grpId="0"/>
      <p:bldP spid="57" grpId="0" animBg="1"/>
      <p:bldP spid="58" grpId="0"/>
      <p:bldP spid="59" grpId="0"/>
      <p:bldP spid="61" grpId="0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8" grpId="0" animBg="1"/>
      <p:bldP spid="68" grpId="1" animBg="1"/>
      <p:bldP spid="72" grpId="1" animBg="1"/>
      <p:bldP spid="73" grpId="0" animBg="1"/>
      <p:bldP spid="74" grpId="0" animBg="1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41508"/>
            <a:ext cx="7208160" cy="432048"/>
          </a:xfrm>
          <a:prstGeom prst="wedgeRoundRectCallout">
            <a:avLst>
              <a:gd name="adj1" fmla="val -53330"/>
              <a:gd name="adj2" fmla="val 2830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５の筆算を、わりきれるまでしましょう。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548035"/>
              </p:ext>
            </p:extLst>
          </p:nvPr>
        </p:nvGraphicFramePr>
        <p:xfrm>
          <a:off x="1339016" y="921350"/>
          <a:ext cx="162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4" name="直線コネクタ 23"/>
          <p:cNvCxnSpPr/>
          <p:nvPr/>
        </p:nvCxnSpPr>
        <p:spPr>
          <a:xfrm>
            <a:off x="1858056" y="1619953"/>
            <a:ext cx="108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804230" y="1577967"/>
            <a:ext cx="204268" cy="900000"/>
          </a:xfrm>
          <a:prstGeom prst="rect">
            <a:avLst/>
          </a:prstGeom>
        </p:spPr>
      </p:pic>
      <p:cxnSp>
        <p:nvCxnSpPr>
          <p:cNvPr id="26" name="直線コネクタ 25"/>
          <p:cNvCxnSpPr/>
          <p:nvPr/>
        </p:nvCxnSpPr>
        <p:spPr>
          <a:xfrm flipV="1">
            <a:off x="1867940" y="3024470"/>
            <a:ext cx="108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/楕円 26"/>
          <p:cNvSpPr/>
          <p:nvPr/>
        </p:nvSpPr>
        <p:spPr>
          <a:xfrm>
            <a:off x="2380277" y="2132446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2380277" y="141236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471242" y="915557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228781"/>
              </p:ext>
            </p:extLst>
          </p:nvPr>
        </p:nvGraphicFramePr>
        <p:xfrm>
          <a:off x="3486438" y="914513"/>
          <a:ext cx="216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５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5" name="直線コネクタ 44"/>
          <p:cNvCxnSpPr/>
          <p:nvPr/>
        </p:nvCxnSpPr>
        <p:spPr>
          <a:xfrm>
            <a:off x="4005478" y="1613116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図 4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3951652" y="1571130"/>
            <a:ext cx="204268" cy="900000"/>
          </a:xfrm>
          <a:prstGeom prst="rect">
            <a:avLst/>
          </a:prstGeom>
        </p:spPr>
      </p:pic>
      <p:cxnSp>
        <p:nvCxnSpPr>
          <p:cNvPr id="47" name="直線コネクタ 46"/>
          <p:cNvCxnSpPr/>
          <p:nvPr/>
        </p:nvCxnSpPr>
        <p:spPr>
          <a:xfrm flipV="1">
            <a:off x="4015362" y="3017633"/>
            <a:ext cx="162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4527699" y="2125609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円/楕円 48"/>
          <p:cNvSpPr/>
          <p:nvPr/>
        </p:nvSpPr>
        <p:spPr>
          <a:xfrm>
            <a:off x="4527699" y="1405529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5116604" y="160325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141775" y="92674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4" name="直線コネクタ 53"/>
          <p:cNvCxnSpPr/>
          <p:nvPr/>
        </p:nvCxnSpPr>
        <p:spPr>
          <a:xfrm flipV="1">
            <a:off x="4015362" y="4416902"/>
            <a:ext cx="162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5115387" y="160551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6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chemeClr val="bg1">
                  <a:lumMod val="6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右矢印 56"/>
          <p:cNvSpPr/>
          <p:nvPr/>
        </p:nvSpPr>
        <p:spPr>
          <a:xfrm>
            <a:off x="3028257" y="218644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4627185" y="3711237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141775" y="3699109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128916" y="441690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6516216" y="119061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516216" y="228910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6516216" y="33875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6516216" y="561424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6516216" y="4486089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角丸四角形吹き出し 72"/>
          <p:cNvSpPr/>
          <p:nvPr/>
        </p:nvSpPr>
        <p:spPr>
          <a:xfrm>
            <a:off x="947190" y="3928543"/>
            <a:ext cx="2470006" cy="788378"/>
          </a:xfrm>
          <a:prstGeom prst="wedgeRoundRectCallout">
            <a:avLst>
              <a:gd name="adj1" fmla="val 40251"/>
              <a:gd name="adj2" fmla="val -7953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と考えてわり算を続けます。</a:t>
            </a:r>
            <a:endParaRPr kumimoji="0" lang="en-US" altLang="ja-JP" sz="2000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1956495" y="5859855"/>
            <a:ext cx="2686943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1.7÷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５＝０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.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３４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1892375" y="91993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956495" y="2316584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450044" y="230506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2440804" y="3006235"/>
            <a:ext cx="48122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226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 0.20625 " pathEditMode="relative" rAng="0" ptsTypes="AA">
                                      <p:cBhvr>
                                        <p:cTn id="101" dur="1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01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/>
      <p:bldP spid="48" grpId="0" animBg="1"/>
      <p:bldP spid="49" grpId="0" animBg="1"/>
      <p:bldP spid="50" grpId="0"/>
      <p:bldP spid="50" grpId="1"/>
      <p:bldP spid="51" grpId="0"/>
      <p:bldP spid="56" grpId="0"/>
      <p:bldP spid="57" grpId="0" animBg="1"/>
      <p:bldP spid="58" grpId="0"/>
      <p:bldP spid="59" grpId="0"/>
      <p:bldP spid="61" grpId="0"/>
      <p:bldP spid="62" grpId="0" animBg="1"/>
      <p:bldP spid="62" grpId="1" animBg="1"/>
      <p:bldP spid="62" grpId="2" animBg="1"/>
      <p:bldP spid="63" grpId="0" animBg="1"/>
      <p:bldP spid="63" grpId="1" animBg="1"/>
      <p:bldP spid="64" grpId="0" animBg="1"/>
      <p:bldP spid="64" grpId="1" animBg="1"/>
      <p:bldP spid="68" grpId="1" animBg="1"/>
      <p:bldP spid="72" grpId="0" animBg="1"/>
      <p:bldP spid="73" grpId="0" animBg="1"/>
      <p:bldP spid="81" grpId="0" animBg="1"/>
      <p:bldP spid="52" grpId="0"/>
      <p:bldP spid="53" grpId="0"/>
      <p:bldP spid="55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41508"/>
            <a:ext cx="7208160" cy="432048"/>
          </a:xfrm>
          <a:prstGeom prst="wedgeRoundRectCallout">
            <a:avLst>
              <a:gd name="adj1" fmla="val -53330"/>
              <a:gd name="adj2" fmla="val 2830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１３ｄＬのスープを３人で等分すると、１人分は何ｄＬですか。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003276"/>
              </p:ext>
            </p:extLst>
          </p:nvPr>
        </p:nvGraphicFramePr>
        <p:xfrm>
          <a:off x="1043608" y="921760"/>
          <a:ext cx="2700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４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b="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３</a:t>
                      </a:r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4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２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０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９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１</a:t>
                      </a:r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5" name="直線コネクタ 44"/>
          <p:cNvCxnSpPr/>
          <p:nvPr/>
        </p:nvCxnSpPr>
        <p:spPr>
          <a:xfrm>
            <a:off x="1562648" y="1620363"/>
            <a:ext cx="216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図 4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08822" y="1578377"/>
            <a:ext cx="204268" cy="900000"/>
          </a:xfrm>
          <a:prstGeom prst="rect">
            <a:avLst/>
          </a:prstGeom>
        </p:spPr>
      </p:pic>
      <p:cxnSp>
        <p:nvCxnSpPr>
          <p:cNvPr id="47" name="直線コネクタ 46"/>
          <p:cNvCxnSpPr/>
          <p:nvPr/>
        </p:nvCxnSpPr>
        <p:spPr>
          <a:xfrm flipV="1">
            <a:off x="1572532" y="3024880"/>
            <a:ext cx="216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1572532" y="4424149"/>
            <a:ext cx="216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吹き出し 72"/>
          <p:cNvSpPr/>
          <p:nvPr/>
        </p:nvSpPr>
        <p:spPr>
          <a:xfrm>
            <a:off x="5580112" y="1704576"/>
            <a:ext cx="3132245" cy="432000"/>
          </a:xfrm>
          <a:prstGeom prst="wedgeRoundRectCallout">
            <a:avLst>
              <a:gd name="adj1" fmla="val 26489"/>
              <a:gd name="adj2" fmla="val -82960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商は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4.33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･･･でわりきれない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5578307" y="1088192"/>
            <a:ext cx="3098149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３＝４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.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３３･･</a:t>
            </a:r>
            <a:endParaRPr lang="ja-JP" altLang="en-US" dirty="0"/>
          </a:p>
        </p:txBody>
      </p:sp>
      <p:cxnSp>
        <p:nvCxnSpPr>
          <p:cNvPr id="40" name="直線コネクタ 39"/>
          <p:cNvCxnSpPr/>
          <p:nvPr/>
        </p:nvCxnSpPr>
        <p:spPr>
          <a:xfrm flipV="1">
            <a:off x="1572532" y="5824144"/>
            <a:ext cx="2160000" cy="365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3923928" y="116565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923928" y="226414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3923928" y="336263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923928" y="558928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161232" y="963866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3923928" y="4461131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610956" y="2350329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2159608" y="2364178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1" name="正方形/長方形 70"/>
          <p:cNvSpPr/>
          <p:nvPr/>
        </p:nvSpPr>
        <p:spPr>
          <a:xfrm>
            <a:off x="2145594" y="3078068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正方形/長方形 73"/>
          <p:cNvSpPr/>
          <p:nvPr/>
        </p:nvSpPr>
        <p:spPr>
          <a:xfrm>
            <a:off x="2696243" y="3087700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5" name="正方形/長方形 74"/>
          <p:cNvSpPr/>
          <p:nvPr/>
        </p:nvSpPr>
        <p:spPr>
          <a:xfrm>
            <a:off x="2696243" y="964436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円/楕円 48"/>
          <p:cNvSpPr/>
          <p:nvPr/>
        </p:nvSpPr>
        <p:spPr>
          <a:xfrm>
            <a:off x="2632086" y="143659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2708069" y="3787515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正方形/長方形 76"/>
          <p:cNvSpPr/>
          <p:nvPr/>
        </p:nvSpPr>
        <p:spPr>
          <a:xfrm>
            <a:off x="2685904" y="4486488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正方形/長方形 77"/>
          <p:cNvSpPr/>
          <p:nvPr/>
        </p:nvSpPr>
        <p:spPr>
          <a:xfrm>
            <a:off x="3253120" y="4486488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3232222" y="945980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3227590" y="5153853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3" name="正方形/長方形 82"/>
          <p:cNvSpPr/>
          <p:nvPr/>
        </p:nvSpPr>
        <p:spPr>
          <a:xfrm>
            <a:off x="3235608" y="5903436"/>
            <a:ext cx="468000" cy="61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4" name="角丸四角形吹き出し 83"/>
          <p:cNvSpPr/>
          <p:nvPr/>
        </p:nvSpPr>
        <p:spPr>
          <a:xfrm>
            <a:off x="5367767" y="2311804"/>
            <a:ext cx="3420484" cy="432000"/>
          </a:xfrm>
          <a:prstGeom prst="wedgeRoundRectCallout">
            <a:avLst>
              <a:gd name="adj1" fmla="val -53050"/>
              <a:gd name="adj2" fmla="val 18728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en-US" altLang="ja-JP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人分は何ｄＬといえばいい？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5" name="角丸四角形吹き出し 84"/>
          <p:cNvSpPr/>
          <p:nvPr/>
        </p:nvSpPr>
        <p:spPr>
          <a:xfrm>
            <a:off x="5325894" y="2983982"/>
            <a:ext cx="3524713" cy="432000"/>
          </a:xfrm>
          <a:prstGeom prst="wedgeRoundRectCallout">
            <a:avLst>
              <a:gd name="adj1" fmla="val -43682"/>
              <a:gd name="adj2" fmla="val 36367"/>
              <a:gd name="adj3" fmla="val 16667"/>
            </a:avLst>
          </a:prstGeom>
          <a:solidFill>
            <a:srgbClr val="FF99FF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わりきれないときの商の表し方</a:t>
            </a:r>
            <a:endParaRPr kumimoji="0" lang="en-US" altLang="ja-JP" kern="0" dirty="0">
              <a:solidFill>
                <a:prstClr val="black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5396243" y="3508727"/>
            <a:ext cx="3518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商を上から２けたの</a:t>
            </a:r>
            <a:r>
              <a:rPr lang="ja-JP" altLang="en-US" sz="2000" dirty="0" err="1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がい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数で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表します。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702231" y="4692188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r>
              <a:rPr lang="en-US" altLang="ja-JP" sz="24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.</a:t>
            </a:r>
            <a:r>
              <a:rPr lang="ja-JP" altLang="en-US" sz="2400" dirty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３３</a:t>
            </a:r>
            <a:endParaRPr lang="ja-JP" altLang="en-US" dirty="0"/>
          </a:p>
        </p:txBody>
      </p:sp>
      <p:sp>
        <p:nvSpPr>
          <p:cNvPr id="5" name="角丸四角形吹き出し 4"/>
          <p:cNvSpPr/>
          <p:nvPr/>
        </p:nvSpPr>
        <p:spPr>
          <a:xfrm>
            <a:off x="5559315" y="5321410"/>
            <a:ext cx="3136131" cy="368288"/>
          </a:xfrm>
          <a:prstGeom prst="wedgeRoundRectCallout">
            <a:avLst>
              <a:gd name="adj1" fmla="val -12329"/>
              <a:gd name="adj2" fmla="val -106471"/>
              <a:gd name="adj3" fmla="val 16667"/>
            </a:avLst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上から３つめの位で四捨五入</a:t>
            </a:r>
            <a:endParaRPr kumimoji="1" lang="ja-JP" altLang="en-US" dirty="0"/>
          </a:p>
        </p:txBody>
      </p:sp>
      <p:sp>
        <p:nvSpPr>
          <p:cNvPr id="87" name="角丸四角形吹き出し 86"/>
          <p:cNvSpPr/>
          <p:nvPr/>
        </p:nvSpPr>
        <p:spPr>
          <a:xfrm>
            <a:off x="5122627" y="4393929"/>
            <a:ext cx="1969653" cy="368288"/>
          </a:xfrm>
          <a:prstGeom prst="wedgeRoundRectCallout">
            <a:avLst>
              <a:gd name="adj1" fmla="val -32854"/>
              <a:gd name="adj2" fmla="val -34055"/>
              <a:gd name="adj3" fmla="val 16667"/>
            </a:avLst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上から①　②　③</a:t>
            </a:r>
            <a:endParaRPr kumimoji="1"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6574321" y="4792488"/>
            <a:ext cx="237158" cy="31211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5840787" y="5986047"/>
            <a:ext cx="2108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u="sng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答え　約</a:t>
            </a:r>
            <a:r>
              <a:rPr lang="en-US" altLang="ja-JP" sz="2000" u="sng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4.3</a:t>
            </a:r>
            <a:r>
              <a:rPr lang="ja-JP" altLang="en-US" sz="2000" u="sng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ｄＬ</a:t>
            </a:r>
            <a:endParaRPr lang="ja-JP" altLang="en-US" u="sn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5017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81" grpId="0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60" grpId="0" animBg="1"/>
      <p:bldP spid="60" grpId="1" animBg="1"/>
      <p:bldP spid="60" grpId="2" animBg="1"/>
      <p:bldP spid="66" grpId="0" animBg="1"/>
      <p:bldP spid="66" grpId="1" animBg="1"/>
      <p:bldP spid="2" grpId="0" animBg="1"/>
      <p:bldP spid="67" grpId="0" animBg="1"/>
      <p:bldP spid="69" grpId="0" animBg="1"/>
      <p:bldP spid="70" grpId="0" animBg="1"/>
      <p:bldP spid="71" grpId="0" animBg="1"/>
      <p:bldP spid="74" grpId="0" animBg="1"/>
      <p:bldP spid="75" grpId="0" animBg="1"/>
      <p:bldP spid="49" grpId="0" animBg="1"/>
      <p:bldP spid="76" grpId="0" animBg="1"/>
      <p:bldP spid="77" grpId="0" animBg="1"/>
      <p:bldP spid="78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4" grpId="0"/>
      <p:bldP spid="5" grpId="0" animBg="1"/>
      <p:bldP spid="87" grpId="0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.6|4|3.8|5.1|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2|2|1.7|1.5|1.4|1.8|2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7|1.7|2.5|1.6|1.8|1.7|1.6|1.7|2.2|1.7|3.3|2.2|1.7|2.3|2|1.8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.3|3.7|2.6|2.7|2|2.4|2.1|2.2|2|2.4|2|4.1|3.7|3.8|2.3|2.6|2.4|2.2|1.9|3.1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9|3.1|5.2|4.5|3.4|4|3.4|2.8|2.6|3.2|4|3.2|4.4|3.5|5.5|3.2|5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.5|1.7|2.6|2.3|2.5|2.5|2.7|1.9|3.6|3.3|3.3|2.3|2.6|3|3.3|2.9|3.1|3.3|3.4|5.3|4.1|6.9|4.2|3.4|3.8|2.9|2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19862</TotalTime>
  <Words>484</Words>
  <Application>Microsoft Office PowerPoint</Application>
  <PresentationFormat>画面に合わせる (4:3)</PresentationFormat>
  <Paragraphs>167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Arial</vt:lpstr>
      <vt:lpstr>AR P丸ゴシック体M</vt:lpstr>
      <vt:lpstr>AR P丸ゴシック体E</vt:lpstr>
      <vt:lpstr>Cambria Math</vt:lpstr>
      <vt:lpstr>Calibri</vt:lpstr>
      <vt:lpstr>ＭＳ Ｐゴシック</vt:lpstr>
      <vt:lpstr>HG丸ｺﾞｼｯｸM-PRO</vt:lpstr>
      <vt:lpstr>AR丸ゴシック体M</vt:lpstr>
      <vt:lpstr>フラッシュ１</vt:lpstr>
      <vt:lpstr>４年「小数のわり算」②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581</cp:revision>
  <dcterms:created xsi:type="dcterms:W3CDTF">2015-06-25T04:58:05Z</dcterms:created>
  <dcterms:modified xsi:type="dcterms:W3CDTF">2020-09-07T03:59:03Z</dcterms:modified>
</cp:coreProperties>
</file>