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1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FFFF"/>
    <a:srgbClr val="FFCCFF"/>
    <a:srgbClr val="FFFF99"/>
    <a:srgbClr val="FF99FF"/>
    <a:srgbClr val="B2B2B2"/>
    <a:srgbClr val="0000FF"/>
    <a:srgbClr val="FF3300"/>
    <a:srgbClr val="FF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4660"/>
  </p:normalViewPr>
  <p:slideViewPr>
    <p:cSldViewPr showGuides="1">
      <p:cViewPr>
        <p:scale>
          <a:sx n="50" d="100"/>
          <a:sy n="50" d="100"/>
        </p:scale>
        <p:origin x="546" y="4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EDA5-39FF-4F89-A23A-DF0140B6088C}" type="datetimeFigureOut">
              <a:rPr kumimoji="1" lang="ja-JP" altLang="en-US" smtClean="0"/>
              <a:t>2020/10/17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DF537-AF3A-493A-95F9-C73783F5D4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30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67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AB10C-C3B5-4F00-8CB9-3BD955A68C5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846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5DCFC-77EA-47B2-8CAA-40737A6EC6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434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D288F6-085D-4D24-AC4E-ED52C335111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20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74D47-E27F-4132-8E0F-FA894E9BBE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9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1FEE3-0D00-4C29-95F6-9815B4FE799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720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6357B8-CF0E-40EC-99FE-92F1858EBE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829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BBFE2-4A86-41DF-A473-95C45F8978D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743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7F2871-53C4-4CEB-AC8C-FD155D74EC9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279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B1BB2-7848-4A80-82C4-C1CF967448D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3319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47A3F-E484-4255-985A-A7AF095831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612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AE1BF-7395-4372-B310-A326208C346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276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DF73E1-06F0-485D-A900-54429339D71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08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408" y="932015"/>
            <a:ext cx="10945215" cy="20649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normAutofit fontScale="90000"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５年</a:t>
            </a:r>
            <a: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「ならした大きさを考えよう」</a:t>
            </a:r>
            <a:endParaRPr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1806352" y="3407973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平均</a:t>
            </a:r>
            <a:endParaRPr lang="en-US" altLang="ja-JP" sz="6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66" y="5070702"/>
            <a:ext cx="1394774" cy="122484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344" y="5039072"/>
            <a:ext cx="1434811" cy="126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459" y="5013607"/>
            <a:ext cx="1516800" cy="1332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069" y="5047396"/>
            <a:ext cx="1352821" cy="11880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190" y="5053078"/>
            <a:ext cx="1475806" cy="129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774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2071588" y="437692"/>
            <a:ext cx="8950796" cy="999799"/>
          </a:xfrm>
          <a:prstGeom prst="wedgeRoundRectCallout">
            <a:avLst>
              <a:gd name="adj1" fmla="val -53204"/>
              <a:gd name="adj2" fmla="val 17599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dirty="0">
                <a:latin typeface="Arial" panose="020B0604020202020204" pitchFamily="34" charset="0"/>
              </a:rPr>
              <a:t>５個のオレンジをしぼったら、次のような量のジュースがとれました。</a:t>
            </a:r>
          </a:p>
          <a:p>
            <a:pPr algn="l" eaLnBrk="1" hangingPunct="1"/>
            <a:r>
              <a:rPr lang="ja-JP" altLang="en-US" dirty="0">
                <a:latin typeface="Arial" panose="020B0604020202020204" pitchFamily="34" charset="0"/>
              </a:rPr>
              <a:t>１個からしぼることができるジュースの量は何ｍＬと考えられますか。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7680326" y="5126483"/>
            <a:ext cx="1204913" cy="469900"/>
          </a:xfrm>
          <a:prstGeom prst="rect">
            <a:avLst/>
          </a:prstGeom>
          <a:solidFill>
            <a:schemeClr val="bg1"/>
          </a:solidFill>
          <a:ln w="25400" cmpd="sng">
            <a:noFill/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grpSp>
        <p:nvGrpSpPr>
          <p:cNvPr id="23583" name="Group 31"/>
          <p:cNvGrpSpPr>
            <a:grpSpLocks/>
          </p:cNvGrpSpPr>
          <p:nvPr/>
        </p:nvGrpSpPr>
        <p:grpSpPr bwMode="auto">
          <a:xfrm>
            <a:off x="1847528" y="4406359"/>
            <a:ext cx="1236664" cy="1336682"/>
            <a:chOff x="1469" y="2951"/>
            <a:chExt cx="779" cy="935"/>
          </a:xfrm>
        </p:grpSpPr>
        <p:sp>
          <p:nvSpPr>
            <p:cNvPr id="2" name="正方形/長方形 67"/>
            <p:cNvSpPr>
              <a:spLocks noChangeArrowheads="1"/>
            </p:cNvSpPr>
            <p:nvPr/>
          </p:nvSpPr>
          <p:spPr bwMode="auto">
            <a:xfrm>
              <a:off x="1469" y="3107"/>
              <a:ext cx="779" cy="635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  <p:sp>
          <p:nvSpPr>
            <p:cNvPr id="2111" name="Oval 26"/>
            <p:cNvSpPr>
              <a:spLocks noChangeArrowheads="1"/>
            </p:cNvSpPr>
            <p:nvPr/>
          </p:nvSpPr>
          <p:spPr bwMode="auto">
            <a:xfrm>
              <a:off x="1477" y="3581"/>
              <a:ext cx="771" cy="305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12" name="Oval 27"/>
            <p:cNvSpPr>
              <a:spLocks noChangeArrowheads="1"/>
            </p:cNvSpPr>
            <p:nvPr/>
          </p:nvSpPr>
          <p:spPr bwMode="auto">
            <a:xfrm>
              <a:off x="1477" y="2951"/>
              <a:ext cx="771" cy="294"/>
            </a:xfrm>
            <a:prstGeom prst="ellipse">
              <a:avLst/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4" name="Group 32"/>
          <p:cNvGrpSpPr>
            <a:grpSpLocks/>
          </p:cNvGrpSpPr>
          <p:nvPr/>
        </p:nvGrpSpPr>
        <p:grpSpPr bwMode="auto">
          <a:xfrm>
            <a:off x="1855465" y="3922017"/>
            <a:ext cx="1236663" cy="1800000"/>
            <a:chOff x="476" y="2568"/>
            <a:chExt cx="779" cy="1070"/>
          </a:xfrm>
        </p:grpSpPr>
        <p:grpSp>
          <p:nvGrpSpPr>
            <p:cNvPr id="2104" name="グループ化 35"/>
            <p:cNvGrpSpPr>
              <a:grpSpLocks/>
            </p:cNvGrpSpPr>
            <p:nvPr/>
          </p:nvGrpSpPr>
          <p:grpSpPr bwMode="auto">
            <a:xfrm>
              <a:off x="476" y="3363"/>
              <a:ext cx="778" cy="275"/>
              <a:chOff x="857224" y="3500438"/>
              <a:chExt cx="1214446" cy="436247"/>
            </a:xfrm>
          </p:grpSpPr>
          <p:sp>
            <p:nvSpPr>
              <p:cNvPr id="3" name="円弧 33"/>
              <p:cNvSpPr>
                <a:spLocks noChangeArrowheads="1"/>
              </p:cNvSpPr>
              <p:nvPr/>
            </p:nvSpPr>
            <p:spPr bwMode="auto">
              <a:xfrm>
                <a:off x="857224" y="3500438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  <p:sp>
            <p:nvSpPr>
              <p:cNvPr id="4" name="円弧 34"/>
              <p:cNvSpPr>
                <a:spLocks noChangeArrowheads="1"/>
              </p:cNvSpPr>
              <p:nvPr/>
            </p:nvSpPr>
            <p:spPr bwMode="auto">
              <a:xfrm rot="10800000">
                <a:off x="857224" y="3508369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</p:grpSp>
        <p:cxnSp>
          <p:nvCxnSpPr>
            <p:cNvPr id="2105" name="直線コネクタ 37"/>
            <p:cNvCxnSpPr>
              <a:cxnSpLocks noChangeShapeType="1"/>
            </p:cNvCxnSpPr>
            <p:nvPr/>
          </p:nvCxnSpPr>
          <p:spPr bwMode="auto">
            <a:xfrm rot="10800000" flipV="1">
              <a:off x="476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06" name="直線コネクタ 38"/>
            <p:cNvCxnSpPr>
              <a:cxnSpLocks noChangeShapeType="1"/>
            </p:cNvCxnSpPr>
            <p:nvPr/>
          </p:nvCxnSpPr>
          <p:spPr bwMode="auto">
            <a:xfrm rot="10800000" flipV="1">
              <a:off x="1254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07" name="Oval 30"/>
            <p:cNvSpPr>
              <a:spLocks noChangeArrowheads="1"/>
            </p:cNvSpPr>
            <p:nvPr/>
          </p:nvSpPr>
          <p:spPr bwMode="auto">
            <a:xfrm>
              <a:off x="479" y="2568"/>
              <a:ext cx="771" cy="272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2071588" y="5991671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70m</a:t>
            </a:r>
            <a:r>
              <a:rPr lang="en-US" altLang="ja-JP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grpSp>
        <p:nvGrpSpPr>
          <p:cNvPr id="23635" name="Group 83"/>
          <p:cNvGrpSpPr>
            <a:grpSpLocks/>
          </p:cNvGrpSpPr>
          <p:nvPr/>
        </p:nvGrpSpPr>
        <p:grpSpPr bwMode="auto">
          <a:xfrm>
            <a:off x="3639938" y="4275527"/>
            <a:ext cx="1239838" cy="1498200"/>
            <a:chOff x="1464" y="2322"/>
            <a:chExt cx="781" cy="840"/>
          </a:xfrm>
        </p:grpSpPr>
        <p:sp>
          <p:nvSpPr>
            <p:cNvPr id="7" name="正方形/長方形 67"/>
            <p:cNvSpPr>
              <a:spLocks noChangeArrowheads="1"/>
            </p:cNvSpPr>
            <p:nvPr/>
          </p:nvSpPr>
          <p:spPr bwMode="auto">
            <a:xfrm>
              <a:off x="1464" y="2445"/>
              <a:ext cx="779" cy="58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  <p:sp>
          <p:nvSpPr>
            <p:cNvPr id="2102" name="Oval 37"/>
            <p:cNvSpPr>
              <a:spLocks noChangeArrowheads="1"/>
            </p:cNvSpPr>
            <p:nvPr/>
          </p:nvSpPr>
          <p:spPr bwMode="auto">
            <a:xfrm>
              <a:off x="1474" y="2890"/>
              <a:ext cx="771" cy="272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103" name="Oval 38"/>
            <p:cNvSpPr>
              <a:spLocks noChangeArrowheads="1"/>
            </p:cNvSpPr>
            <p:nvPr/>
          </p:nvSpPr>
          <p:spPr bwMode="auto">
            <a:xfrm>
              <a:off x="1467" y="2322"/>
              <a:ext cx="771" cy="246"/>
            </a:xfrm>
            <a:prstGeom prst="ellipse">
              <a:avLst/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57" name="Group 39"/>
          <p:cNvGrpSpPr>
            <a:grpSpLocks/>
          </p:cNvGrpSpPr>
          <p:nvPr/>
        </p:nvGrpSpPr>
        <p:grpSpPr bwMode="auto">
          <a:xfrm>
            <a:off x="3643833" y="3962275"/>
            <a:ext cx="1236663" cy="1800000"/>
            <a:chOff x="476" y="2568"/>
            <a:chExt cx="779" cy="1070"/>
          </a:xfrm>
        </p:grpSpPr>
        <p:grpSp>
          <p:nvGrpSpPr>
            <p:cNvPr id="2095" name="グループ化 35"/>
            <p:cNvGrpSpPr>
              <a:grpSpLocks/>
            </p:cNvGrpSpPr>
            <p:nvPr/>
          </p:nvGrpSpPr>
          <p:grpSpPr bwMode="auto">
            <a:xfrm>
              <a:off x="476" y="3363"/>
              <a:ext cx="778" cy="275"/>
              <a:chOff x="857224" y="3500438"/>
              <a:chExt cx="1214446" cy="436247"/>
            </a:xfrm>
          </p:grpSpPr>
          <p:sp>
            <p:nvSpPr>
              <p:cNvPr id="8" name="円弧 33"/>
              <p:cNvSpPr>
                <a:spLocks noChangeArrowheads="1"/>
              </p:cNvSpPr>
              <p:nvPr/>
            </p:nvSpPr>
            <p:spPr bwMode="auto">
              <a:xfrm>
                <a:off x="857224" y="3500438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  <p:sp>
            <p:nvSpPr>
              <p:cNvPr id="9" name="円弧 34"/>
              <p:cNvSpPr>
                <a:spLocks noChangeArrowheads="1"/>
              </p:cNvSpPr>
              <p:nvPr/>
            </p:nvSpPr>
            <p:spPr bwMode="auto">
              <a:xfrm rot="10800000">
                <a:off x="857224" y="3508369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</p:grpSp>
        <p:cxnSp>
          <p:nvCxnSpPr>
            <p:cNvPr id="2096" name="直線コネクタ 37"/>
            <p:cNvCxnSpPr>
              <a:cxnSpLocks noChangeShapeType="1"/>
            </p:cNvCxnSpPr>
            <p:nvPr/>
          </p:nvCxnSpPr>
          <p:spPr bwMode="auto">
            <a:xfrm rot="10800000" flipV="1">
              <a:off x="476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97" name="直線コネクタ 38"/>
            <p:cNvCxnSpPr>
              <a:cxnSpLocks noChangeShapeType="1"/>
            </p:cNvCxnSpPr>
            <p:nvPr/>
          </p:nvCxnSpPr>
          <p:spPr bwMode="auto">
            <a:xfrm rot="10800000" flipV="1">
              <a:off x="1254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98" name="Oval 45"/>
            <p:cNvSpPr>
              <a:spLocks noChangeArrowheads="1"/>
            </p:cNvSpPr>
            <p:nvPr/>
          </p:nvSpPr>
          <p:spPr bwMode="auto">
            <a:xfrm>
              <a:off x="479" y="2568"/>
              <a:ext cx="771" cy="272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3799780" y="5991671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grpSp>
        <p:nvGrpSpPr>
          <p:cNvPr id="23636" name="Group 84"/>
          <p:cNvGrpSpPr>
            <a:grpSpLocks/>
          </p:cNvGrpSpPr>
          <p:nvPr/>
        </p:nvGrpSpPr>
        <p:grpSpPr bwMode="auto">
          <a:xfrm>
            <a:off x="5438776" y="4080321"/>
            <a:ext cx="1236663" cy="1676400"/>
            <a:chOff x="2466" y="2181"/>
            <a:chExt cx="779" cy="1056"/>
          </a:xfrm>
        </p:grpSpPr>
        <p:sp>
          <p:nvSpPr>
            <p:cNvPr id="12" name="正方形/長方形 67"/>
            <p:cNvSpPr>
              <a:spLocks noChangeArrowheads="1"/>
            </p:cNvSpPr>
            <p:nvPr/>
          </p:nvSpPr>
          <p:spPr bwMode="auto">
            <a:xfrm>
              <a:off x="2466" y="2321"/>
              <a:ext cx="779" cy="776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  <p:sp>
          <p:nvSpPr>
            <p:cNvPr id="2093" name="Oval 49"/>
            <p:cNvSpPr>
              <a:spLocks noChangeArrowheads="1"/>
            </p:cNvSpPr>
            <p:nvPr/>
          </p:nvSpPr>
          <p:spPr bwMode="auto">
            <a:xfrm>
              <a:off x="2467" y="2965"/>
              <a:ext cx="771" cy="272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94" name="Oval 50"/>
            <p:cNvSpPr>
              <a:spLocks noChangeArrowheads="1"/>
            </p:cNvSpPr>
            <p:nvPr/>
          </p:nvSpPr>
          <p:spPr bwMode="auto">
            <a:xfrm>
              <a:off x="2470" y="2181"/>
              <a:ext cx="771" cy="272"/>
            </a:xfrm>
            <a:prstGeom prst="ellipse">
              <a:avLst/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0" name="Group 51"/>
          <p:cNvGrpSpPr>
            <a:grpSpLocks/>
          </p:cNvGrpSpPr>
          <p:nvPr/>
        </p:nvGrpSpPr>
        <p:grpSpPr bwMode="auto">
          <a:xfrm>
            <a:off x="5435601" y="3958082"/>
            <a:ext cx="1236663" cy="1800000"/>
            <a:chOff x="476" y="2568"/>
            <a:chExt cx="779" cy="1070"/>
          </a:xfrm>
        </p:grpSpPr>
        <p:grpSp>
          <p:nvGrpSpPr>
            <p:cNvPr id="2086" name="グループ化 35"/>
            <p:cNvGrpSpPr>
              <a:grpSpLocks/>
            </p:cNvGrpSpPr>
            <p:nvPr/>
          </p:nvGrpSpPr>
          <p:grpSpPr bwMode="auto">
            <a:xfrm>
              <a:off x="476" y="3363"/>
              <a:ext cx="778" cy="275"/>
              <a:chOff x="857224" y="3500438"/>
              <a:chExt cx="1214446" cy="436247"/>
            </a:xfrm>
          </p:grpSpPr>
          <p:sp>
            <p:nvSpPr>
              <p:cNvPr id="13" name="円弧 33"/>
              <p:cNvSpPr>
                <a:spLocks noChangeArrowheads="1"/>
              </p:cNvSpPr>
              <p:nvPr/>
            </p:nvSpPr>
            <p:spPr bwMode="auto">
              <a:xfrm>
                <a:off x="857224" y="3500438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  <p:sp>
            <p:nvSpPr>
              <p:cNvPr id="14" name="円弧 34"/>
              <p:cNvSpPr>
                <a:spLocks noChangeArrowheads="1"/>
              </p:cNvSpPr>
              <p:nvPr/>
            </p:nvSpPr>
            <p:spPr bwMode="auto">
              <a:xfrm rot="10800000">
                <a:off x="857224" y="3508369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</p:grpSp>
        <p:cxnSp>
          <p:nvCxnSpPr>
            <p:cNvPr id="2087" name="直線コネクタ 37"/>
            <p:cNvCxnSpPr>
              <a:cxnSpLocks noChangeShapeType="1"/>
            </p:cNvCxnSpPr>
            <p:nvPr/>
          </p:nvCxnSpPr>
          <p:spPr bwMode="auto">
            <a:xfrm rot="10800000" flipV="1">
              <a:off x="476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8" name="直線コネクタ 38"/>
            <p:cNvCxnSpPr>
              <a:cxnSpLocks noChangeShapeType="1"/>
            </p:cNvCxnSpPr>
            <p:nvPr/>
          </p:nvCxnSpPr>
          <p:spPr bwMode="auto">
            <a:xfrm rot="10800000" flipV="1">
              <a:off x="1254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89" name="Oval 57"/>
            <p:cNvSpPr>
              <a:spLocks noChangeArrowheads="1"/>
            </p:cNvSpPr>
            <p:nvPr/>
          </p:nvSpPr>
          <p:spPr bwMode="auto">
            <a:xfrm>
              <a:off x="479" y="2568"/>
              <a:ext cx="771" cy="272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5592118" y="5991671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95m</a:t>
            </a:r>
            <a:r>
              <a:rPr lang="en-US" altLang="ja-JP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grpSp>
        <p:nvGrpSpPr>
          <p:cNvPr id="23637" name="Group 85"/>
          <p:cNvGrpSpPr>
            <a:grpSpLocks/>
          </p:cNvGrpSpPr>
          <p:nvPr/>
        </p:nvGrpSpPr>
        <p:grpSpPr bwMode="auto">
          <a:xfrm>
            <a:off x="7239130" y="4520059"/>
            <a:ext cx="1239839" cy="1236663"/>
            <a:chOff x="3464" y="2458"/>
            <a:chExt cx="781" cy="779"/>
          </a:xfrm>
        </p:grpSpPr>
        <p:sp>
          <p:nvSpPr>
            <p:cNvPr id="17" name="正方形/長方形 67"/>
            <p:cNvSpPr>
              <a:spLocks noChangeArrowheads="1"/>
            </p:cNvSpPr>
            <p:nvPr/>
          </p:nvSpPr>
          <p:spPr bwMode="auto">
            <a:xfrm>
              <a:off x="3466" y="2613"/>
              <a:ext cx="779" cy="49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  <p:sp>
          <p:nvSpPr>
            <p:cNvPr id="2084" name="Oval 61"/>
            <p:cNvSpPr>
              <a:spLocks noChangeArrowheads="1"/>
            </p:cNvSpPr>
            <p:nvPr/>
          </p:nvSpPr>
          <p:spPr bwMode="auto">
            <a:xfrm>
              <a:off x="3465" y="2965"/>
              <a:ext cx="771" cy="272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85" name="Oval 62"/>
            <p:cNvSpPr>
              <a:spLocks noChangeArrowheads="1"/>
            </p:cNvSpPr>
            <p:nvPr/>
          </p:nvSpPr>
          <p:spPr bwMode="auto">
            <a:xfrm>
              <a:off x="3464" y="2458"/>
              <a:ext cx="771" cy="272"/>
            </a:xfrm>
            <a:prstGeom prst="ellipse">
              <a:avLst/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2063" name="Group 63"/>
          <p:cNvGrpSpPr>
            <a:grpSpLocks/>
          </p:cNvGrpSpPr>
          <p:nvPr/>
        </p:nvGrpSpPr>
        <p:grpSpPr bwMode="auto">
          <a:xfrm>
            <a:off x="7235950" y="3962275"/>
            <a:ext cx="1236663" cy="1800000"/>
            <a:chOff x="476" y="2568"/>
            <a:chExt cx="779" cy="1070"/>
          </a:xfrm>
        </p:grpSpPr>
        <p:grpSp>
          <p:nvGrpSpPr>
            <p:cNvPr id="2077" name="グループ化 35"/>
            <p:cNvGrpSpPr>
              <a:grpSpLocks/>
            </p:cNvGrpSpPr>
            <p:nvPr/>
          </p:nvGrpSpPr>
          <p:grpSpPr bwMode="auto">
            <a:xfrm>
              <a:off x="476" y="3363"/>
              <a:ext cx="778" cy="275"/>
              <a:chOff x="857224" y="3500438"/>
              <a:chExt cx="1214446" cy="436247"/>
            </a:xfrm>
          </p:grpSpPr>
          <p:sp>
            <p:nvSpPr>
              <p:cNvPr id="18" name="円弧 33"/>
              <p:cNvSpPr>
                <a:spLocks noChangeArrowheads="1"/>
              </p:cNvSpPr>
              <p:nvPr/>
            </p:nvSpPr>
            <p:spPr bwMode="auto">
              <a:xfrm>
                <a:off x="857224" y="3500438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  <p:sp>
            <p:nvSpPr>
              <p:cNvPr id="19" name="円弧 34"/>
              <p:cNvSpPr>
                <a:spLocks noChangeArrowheads="1"/>
              </p:cNvSpPr>
              <p:nvPr/>
            </p:nvSpPr>
            <p:spPr bwMode="auto">
              <a:xfrm rot="10800000">
                <a:off x="857224" y="3508369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</p:grpSp>
        <p:cxnSp>
          <p:nvCxnSpPr>
            <p:cNvPr id="2078" name="直線コネクタ 37"/>
            <p:cNvCxnSpPr>
              <a:cxnSpLocks noChangeShapeType="1"/>
            </p:cNvCxnSpPr>
            <p:nvPr/>
          </p:nvCxnSpPr>
          <p:spPr bwMode="auto">
            <a:xfrm rot="10800000" flipV="1">
              <a:off x="476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9" name="直線コネクタ 38"/>
            <p:cNvCxnSpPr>
              <a:cxnSpLocks noChangeShapeType="1"/>
            </p:cNvCxnSpPr>
            <p:nvPr/>
          </p:nvCxnSpPr>
          <p:spPr bwMode="auto">
            <a:xfrm rot="10800000" flipV="1">
              <a:off x="1254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80" name="Oval 69"/>
            <p:cNvSpPr>
              <a:spLocks noChangeArrowheads="1"/>
            </p:cNvSpPr>
            <p:nvPr/>
          </p:nvSpPr>
          <p:spPr bwMode="auto">
            <a:xfrm>
              <a:off x="479" y="2568"/>
              <a:ext cx="771" cy="272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3622" name="Text Box 70"/>
          <p:cNvSpPr txBox="1">
            <a:spLocks noChangeArrowheads="1"/>
          </p:cNvSpPr>
          <p:nvPr/>
        </p:nvSpPr>
        <p:spPr bwMode="auto">
          <a:xfrm>
            <a:off x="7392318" y="5991671"/>
            <a:ext cx="1223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65m</a:t>
            </a:r>
            <a:r>
              <a:rPr lang="en-US" altLang="ja-JP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grpSp>
        <p:nvGrpSpPr>
          <p:cNvPr id="23638" name="Group 86"/>
          <p:cNvGrpSpPr>
            <a:grpSpLocks/>
          </p:cNvGrpSpPr>
          <p:nvPr/>
        </p:nvGrpSpPr>
        <p:grpSpPr bwMode="auto">
          <a:xfrm>
            <a:off x="9031536" y="4189861"/>
            <a:ext cx="1236663" cy="1566863"/>
            <a:chOff x="4457" y="2250"/>
            <a:chExt cx="779" cy="987"/>
          </a:xfrm>
        </p:grpSpPr>
        <p:sp>
          <p:nvSpPr>
            <p:cNvPr id="68" name="正方形/長方形 67"/>
            <p:cNvSpPr>
              <a:spLocks noChangeArrowheads="1"/>
            </p:cNvSpPr>
            <p:nvPr/>
          </p:nvSpPr>
          <p:spPr bwMode="auto">
            <a:xfrm>
              <a:off x="4457" y="2370"/>
              <a:ext cx="779" cy="735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  <p:sp>
          <p:nvSpPr>
            <p:cNvPr id="2075" name="Oval 73"/>
            <p:cNvSpPr>
              <a:spLocks noChangeArrowheads="1"/>
            </p:cNvSpPr>
            <p:nvPr/>
          </p:nvSpPr>
          <p:spPr bwMode="auto">
            <a:xfrm>
              <a:off x="4463" y="2965"/>
              <a:ext cx="771" cy="272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2076" name="Oval 74"/>
            <p:cNvSpPr>
              <a:spLocks noChangeArrowheads="1"/>
            </p:cNvSpPr>
            <p:nvPr/>
          </p:nvSpPr>
          <p:spPr bwMode="auto">
            <a:xfrm>
              <a:off x="4462" y="2250"/>
              <a:ext cx="771" cy="272"/>
            </a:xfrm>
            <a:prstGeom prst="ellipse">
              <a:avLst/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dirty="0"/>
            </a:p>
          </p:txBody>
        </p:sp>
      </p:grpSp>
      <p:grpSp>
        <p:nvGrpSpPr>
          <p:cNvPr id="2066" name="Group 75"/>
          <p:cNvGrpSpPr>
            <a:grpSpLocks/>
          </p:cNvGrpSpPr>
          <p:nvPr/>
        </p:nvGrpSpPr>
        <p:grpSpPr bwMode="auto">
          <a:xfrm>
            <a:off x="9036299" y="3968625"/>
            <a:ext cx="1236663" cy="1800000"/>
            <a:chOff x="476" y="2568"/>
            <a:chExt cx="779" cy="1070"/>
          </a:xfrm>
        </p:grpSpPr>
        <p:grpSp>
          <p:nvGrpSpPr>
            <p:cNvPr id="2068" name="グループ化 35"/>
            <p:cNvGrpSpPr>
              <a:grpSpLocks/>
            </p:cNvGrpSpPr>
            <p:nvPr/>
          </p:nvGrpSpPr>
          <p:grpSpPr bwMode="auto">
            <a:xfrm>
              <a:off x="476" y="3363"/>
              <a:ext cx="778" cy="275"/>
              <a:chOff x="857224" y="3500438"/>
              <a:chExt cx="1214446" cy="436247"/>
            </a:xfrm>
          </p:grpSpPr>
          <p:sp>
            <p:nvSpPr>
              <p:cNvPr id="34" name="円弧 33"/>
              <p:cNvSpPr>
                <a:spLocks noChangeArrowheads="1"/>
              </p:cNvSpPr>
              <p:nvPr/>
            </p:nvSpPr>
            <p:spPr bwMode="auto">
              <a:xfrm>
                <a:off x="857224" y="3500438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  <p:sp>
            <p:nvSpPr>
              <p:cNvPr id="35" name="円弧 34"/>
              <p:cNvSpPr>
                <a:spLocks noChangeArrowheads="1"/>
              </p:cNvSpPr>
              <p:nvPr/>
            </p:nvSpPr>
            <p:spPr bwMode="auto">
              <a:xfrm rot="10800000">
                <a:off x="857224" y="3508369"/>
                <a:ext cx="1214446" cy="428315"/>
              </a:xfrm>
              <a:custGeom>
                <a:avLst/>
                <a:gdLst>
                  <a:gd name="T0" fmla="*/ 71 w 1214473"/>
                  <a:gd name="T1" fmla="*/ 211027 h 428628"/>
                  <a:gd name="T2" fmla="*/ 607237 w 1214473"/>
                  <a:gd name="T3" fmla="*/ 214314 h 428628"/>
                  <a:gd name="T4" fmla="*/ 1214350 w 1214473"/>
                  <a:gd name="T5" fmla="*/ 210009 h 428628"/>
                  <a:gd name="T6" fmla="*/ 5898240 60000 65536"/>
                  <a:gd name="T7" fmla="*/ 17694720 60000 65536"/>
                  <a:gd name="T8" fmla="*/ 5898240 60000 65536"/>
                  <a:gd name="T9" fmla="*/ 71 w 1214473"/>
                  <a:gd name="T10" fmla="*/ 0 h 428628"/>
                  <a:gd name="T11" fmla="*/ 1214350 w 1214473"/>
                  <a:gd name="T12" fmla="*/ 211027 h 4286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214473" h="428628" stroke="0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  <a:lnTo>
                      <a:pt x="607237" y="214314"/>
                    </a:lnTo>
                    <a:close/>
                  </a:path>
                  <a:path w="1214473" h="428628" fill="none">
                    <a:moveTo>
                      <a:pt x="71" y="211027"/>
                    </a:moveTo>
                    <a:lnTo>
                      <a:pt x="71" y="211027"/>
                    </a:lnTo>
                    <a:cubicBezTo>
                      <a:pt x="5159" y="93960"/>
                      <a:pt x="275500" y="0"/>
                      <a:pt x="607237" y="0"/>
                    </a:cubicBezTo>
                    <a:cubicBezTo>
                      <a:pt x="937850" y="0"/>
                      <a:pt x="1207710" y="93348"/>
                      <a:pt x="1214351" y="210008"/>
                    </a:cubicBezTo>
                  </a:path>
                </a:pathLst>
              </a:cu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anchor="ctr"/>
              <a:lstStyle/>
              <a:p>
                <a:pPr algn="ctr" eaLnBrk="1" hangingPunct="1">
                  <a:defRPr/>
                </a:pPr>
                <a:endParaRPr lang="ja-JP" altLang="en-US">
                  <a:latin typeface="+mn-lt"/>
                  <a:ea typeface="+mn-ea"/>
                </a:endParaRPr>
              </a:p>
            </p:txBody>
          </p:sp>
        </p:grpSp>
        <p:cxnSp>
          <p:nvCxnSpPr>
            <p:cNvPr id="2069" name="直線コネクタ 37"/>
            <p:cNvCxnSpPr>
              <a:cxnSpLocks noChangeShapeType="1"/>
            </p:cNvCxnSpPr>
            <p:nvPr/>
          </p:nvCxnSpPr>
          <p:spPr bwMode="auto">
            <a:xfrm rot="10800000" flipV="1">
              <a:off x="476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0" name="直線コネクタ 38"/>
            <p:cNvCxnSpPr>
              <a:cxnSpLocks noChangeShapeType="1"/>
            </p:cNvCxnSpPr>
            <p:nvPr/>
          </p:nvCxnSpPr>
          <p:spPr bwMode="auto">
            <a:xfrm rot="10800000" flipV="1">
              <a:off x="1254" y="2698"/>
              <a:ext cx="1" cy="81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71" name="Oval 81"/>
            <p:cNvSpPr>
              <a:spLocks noChangeArrowheads="1"/>
            </p:cNvSpPr>
            <p:nvPr/>
          </p:nvSpPr>
          <p:spPr bwMode="auto">
            <a:xfrm>
              <a:off x="479" y="2568"/>
              <a:ext cx="771" cy="272"/>
            </a:xfrm>
            <a:prstGeom prst="ellips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algn="ctr"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3634" name="Text Box 82"/>
          <p:cNvSpPr txBox="1">
            <a:spLocks noChangeArrowheads="1"/>
          </p:cNvSpPr>
          <p:nvPr/>
        </p:nvSpPr>
        <p:spPr bwMode="auto">
          <a:xfrm>
            <a:off x="9192518" y="5991672"/>
            <a:ext cx="12239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90m</a:t>
            </a:r>
            <a:r>
              <a:rPr lang="en-US" altLang="ja-JP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823" y="2221782"/>
            <a:ext cx="1394774" cy="1224841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01" y="2190152"/>
            <a:ext cx="1434811" cy="1260000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616" y="2164687"/>
            <a:ext cx="1516800" cy="1332000"/>
          </a:xfrm>
          <a:prstGeom prst="rect">
            <a:avLst/>
          </a:prstGeom>
        </p:spPr>
      </p:pic>
      <p:pic>
        <p:nvPicPr>
          <p:cNvPr id="69" name="図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226" y="2198476"/>
            <a:ext cx="1352821" cy="1188000"/>
          </a:xfrm>
          <a:prstGeom prst="rect">
            <a:avLst/>
          </a:prstGeom>
        </p:spPr>
      </p:pic>
      <p:pic>
        <p:nvPicPr>
          <p:cNvPr id="70" name="図 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347" y="2204158"/>
            <a:ext cx="1475806" cy="12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5" grpId="0"/>
      <p:bldP spid="23598" grpId="0"/>
      <p:bldP spid="23610" grpId="0"/>
      <p:bldP spid="23622" grpId="0"/>
      <p:bldP spid="236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58" name="Rectangle 74"/>
          <p:cNvSpPr>
            <a:spLocks noChangeArrowheads="1"/>
          </p:cNvSpPr>
          <p:nvPr/>
        </p:nvSpPr>
        <p:spPr bwMode="auto">
          <a:xfrm>
            <a:off x="393541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2057" name="Rectangle 73"/>
          <p:cNvSpPr>
            <a:spLocks noChangeArrowheads="1"/>
          </p:cNvSpPr>
          <p:nvPr/>
        </p:nvSpPr>
        <p:spPr bwMode="auto">
          <a:xfrm>
            <a:off x="2495551" y="2852739"/>
            <a:ext cx="1439863" cy="2016125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991" name="AutoShape 7"/>
          <p:cNvSpPr>
            <a:spLocks noChangeArrowheads="1"/>
          </p:cNvSpPr>
          <p:nvPr/>
        </p:nvSpPr>
        <p:spPr bwMode="auto">
          <a:xfrm>
            <a:off x="2106836" y="325441"/>
            <a:ext cx="6104074" cy="1015327"/>
          </a:xfrm>
          <a:prstGeom prst="wedgeRoundRectCallout">
            <a:avLst>
              <a:gd name="adj1" fmla="val -54537"/>
              <a:gd name="adj2" fmla="val 4398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800" dirty="0" smtClean="0"/>
              <a:t>仕切りのある容器に入れ替えました。</a:t>
            </a:r>
            <a:endParaRPr lang="en-US" altLang="ja-JP" sz="2800" dirty="0" smtClean="0"/>
          </a:p>
          <a:p>
            <a:pPr algn="l" eaLnBrk="1" hangingPunct="1"/>
            <a:r>
              <a:rPr lang="ja-JP" altLang="en-US" sz="2800" dirty="0" smtClean="0"/>
              <a:t>しきり</a:t>
            </a:r>
            <a:r>
              <a:rPr lang="ja-JP" altLang="en-US" sz="2800" dirty="0"/>
              <a:t>をはずすとどうなる？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2567608" y="5229200"/>
            <a:ext cx="1223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28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70m</a:t>
            </a:r>
            <a:r>
              <a:rPr lang="en-US" altLang="ja-JP" sz="28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4040721" y="5229200"/>
            <a:ext cx="1223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28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28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42024" name="Text Box 40"/>
          <p:cNvSpPr txBox="1">
            <a:spLocks noChangeArrowheads="1"/>
          </p:cNvSpPr>
          <p:nvPr/>
        </p:nvSpPr>
        <p:spPr bwMode="auto">
          <a:xfrm>
            <a:off x="5513834" y="5229200"/>
            <a:ext cx="1223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28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95m</a:t>
            </a:r>
            <a:r>
              <a:rPr lang="en-US" altLang="ja-JP" sz="28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86947" y="5229200"/>
            <a:ext cx="1223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28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65m</a:t>
            </a:r>
            <a:r>
              <a:rPr lang="en-US" altLang="ja-JP" sz="28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42048" name="Text Box 64"/>
          <p:cNvSpPr txBox="1">
            <a:spLocks noChangeArrowheads="1"/>
          </p:cNvSpPr>
          <p:nvPr/>
        </p:nvSpPr>
        <p:spPr bwMode="auto">
          <a:xfrm>
            <a:off x="8460061" y="5229200"/>
            <a:ext cx="12239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28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90m</a:t>
            </a:r>
            <a:r>
              <a:rPr lang="en-US" altLang="ja-JP" sz="28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42059" name="Rectangle 75"/>
          <p:cNvSpPr>
            <a:spLocks noChangeArrowheads="1"/>
          </p:cNvSpPr>
          <p:nvPr/>
        </p:nvSpPr>
        <p:spPr bwMode="auto">
          <a:xfrm>
            <a:off x="5375276" y="2132856"/>
            <a:ext cx="1439863" cy="2736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2060" name="Rectangle 76"/>
          <p:cNvSpPr>
            <a:spLocks noChangeArrowheads="1"/>
          </p:cNvSpPr>
          <p:nvPr/>
        </p:nvSpPr>
        <p:spPr bwMode="auto">
          <a:xfrm>
            <a:off x="6816726" y="2996952"/>
            <a:ext cx="1439863" cy="1872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2061" name="Rectangle 77"/>
          <p:cNvSpPr>
            <a:spLocks noChangeArrowheads="1"/>
          </p:cNvSpPr>
          <p:nvPr/>
        </p:nvSpPr>
        <p:spPr bwMode="auto">
          <a:xfrm>
            <a:off x="8256588" y="2276872"/>
            <a:ext cx="1439862" cy="2592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086" name="Line 66"/>
          <p:cNvSpPr>
            <a:spLocks noChangeShapeType="1"/>
          </p:cNvSpPr>
          <p:nvPr/>
        </p:nvSpPr>
        <p:spPr bwMode="auto">
          <a:xfrm>
            <a:off x="24955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Line 67"/>
          <p:cNvSpPr>
            <a:spLocks noChangeShapeType="1"/>
          </p:cNvSpPr>
          <p:nvPr/>
        </p:nvSpPr>
        <p:spPr bwMode="auto">
          <a:xfrm>
            <a:off x="96964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8" name="Line 68"/>
          <p:cNvSpPr>
            <a:spLocks noChangeShapeType="1"/>
          </p:cNvSpPr>
          <p:nvPr/>
        </p:nvSpPr>
        <p:spPr bwMode="auto">
          <a:xfrm flipH="1">
            <a:off x="2495550" y="4868863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2800"/>
          </a:p>
        </p:txBody>
      </p:sp>
      <p:sp>
        <p:nvSpPr>
          <p:cNvPr id="3089" name="Line 69"/>
          <p:cNvSpPr>
            <a:spLocks noChangeShapeType="1"/>
          </p:cNvSpPr>
          <p:nvPr/>
        </p:nvSpPr>
        <p:spPr bwMode="auto">
          <a:xfrm>
            <a:off x="3935413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0" name="Line 70"/>
          <p:cNvSpPr>
            <a:spLocks noChangeShapeType="1"/>
          </p:cNvSpPr>
          <p:nvPr/>
        </p:nvSpPr>
        <p:spPr bwMode="auto">
          <a:xfrm>
            <a:off x="537527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1" name="Line 71"/>
          <p:cNvSpPr>
            <a:spLocks noChangeShapeType="1"/>
          </p:cNvSpPr>
          <p:nvPr/>
        </p:nvSpPr>
        <p:spPr bwMode="auto">
          <a:xfrm>
            <a:off x="681672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2" name="Line 72"/>
          <p:cNvSpPr>
            <a:spLocks noChangeShapeType="1"/>
          </p:cNvSpPr>
          <p:nvPr/>
        </p:nvSpPr>
        <p:spPr bwMode="auto">
          <a:xfrm>
            <a:off x="8256588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8" grpId="0" animBg="1"/>
      <p:bldP spid="42057" grpId="0" animBg="1"/>
      <p:bldP spid="42000" grpId="0"/>
      <p:bldP spid="42012" grpId="0"/>
      <p:bldP spid="42024" grpId="0"/>
      <p:bldP spid="42036" grpId="0"/>
      <p:bldP spid="42048" grpId="0"/>
      <p:bldP spid="42059" grpId="0" animBg="1"/>
      <p:bldP spid="42060" grpId="0" animBg="1"/>
      <p:bldP spid="420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393541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2063552" y="409080"/>
            <a:ext cx="4932363" cy="765175"/>
          </a:xfrm>
          <a:prstGeom prst="wedgeRoundRectCallout">
            <a:avLst>
              <a:gd name="adj1" fmla="val -54537"/>
              <a:gd name="adj2" fmla="val 4398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合計は</a:t>
            </a:r>
            <a:r>
              <a:rPr lang="en-US" altLang="ja-JP" sz="2800" dirty="0">
                <a:latin typeface="Arial" panose="020B0604020202020204" pitchFamily="34" charset="0"/>
              </a:rPr>
              <a:t>400mL</a:t>
            </a:r>
            <a:r>
              <a:rPr lang="ja-JP" altLang="en-US" sz="2800" dirty="0">
                <a:latin typeface="Arial" panose="020B0604020202020204" pitchFamily="34" charset="0"/>
              </a:rPr>
              <a:t>になります。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927350" y="5443234"/>
            <a:ext cx="6769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70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65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＝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400</a:t>
            </a:r>
            <a:endParaRPr lang="en-US" altLang="ja-JP" sz="3200" dirty="0"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sp>
        <p:nvSpPr>
          <p:cNvPr id="4103" name="Rectangle 11"/>
          <p:cNvSpPr>
            <a:spLocks noChangeArrowheads="1"/>
          </p:cNvSpPr>
          <p:nvPr/>
        </p:nvSpPr>
        <p:spPr bwMode="auto">
          <a:xfrm>
            <a:off x="5375276" y="3429001"/>
            <a:ext cx="1439863" cy="1439863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2495551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537686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6816726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35" name="Rectangle 27"/>
          <p:cNvSpPr>
            <a:spLocks noChangeArrowheads="1"/>
          </p:cNvSpPr>
          <p:nvPr/>
        </p:nvSpPr>
        <p:spPr bwMode="auto">
          <a:xfrm>
            <a:off x="8256588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" name="Rectangle 75"/>
          <p:cNvSpPr>
            <a:spLocks noChangeArrowheads="1"/>
          </p:cNvSpPr>
          <p:nvPr/>
        </p:nvSpPr>
        <p:spPr bwMode="auto">
          <a:xfrm>
            <a:off x="5375276" y="2132856"/>
            <a:ext cx="1439863" cy="2736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2" name="Rectangle 76"/>
          <p:cNvSpPr>
            <a:spLocks noChangeArrowheads="1"/>
          </p:cNvSpPr>
          <p:nvPr/>
        </p:nvSpPr>
        <p:spPr bwMode="auto">
          <a:xfrm>
            <a:off x="6816726" y="2996952"/>
            <a:ext cx="1439863" cy="1872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3" name="Rectangle 77"/>
          <p:cNvSpPr>
            <a:spLocks noChangeArrowheads="1"/>
          </p:cNvSpPr>
          <p:nvPr/>
        </p:nvSpPr>
        <p:spPr bwMode="auto">
          <a:xfrm>
            <a:off x="8256588" y="2276872"/>
            <a:ext cx="1439862" cy="2592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5" name="Rectangle 73"/>
          <p:cNvSpPr>
            <a:spLocks noChangeArrowheads="1"/>
          </p:cNvSpPr>
          <p:nvPr/>
        </p:nvSpPr>
        <p:spPr bwMode="auto">
          <a:xfrm>
            <a:off x="2495551" y="2852739"/>
            <a:ext cx="1439863" cy="2016125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>
            <a:off x="3935413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8" name="Line 14"/>
          <p:cNvSpPr>
            <a:spLocks noChangeShapeType="1"/>
          </p:cNvSpPr>
          <p:nvPr/>
        </p:nvSpPr>
        <p:spPr bwMode="auto">
          <a:xfrm>
            <a:off x="24955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537527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5" name="Line 16"/>
          <p:cNvSpPr>
            <a:spLocks noChangeShapeType="1"/>
          </p:cNvSpPr>
          <p:nvPr/>
        </p:nvSpPr>
        <p:spPr bwMode="auto">
          <a:xfrm flipH="1">
            <a:off x="2495550" y="4868863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6" name="Line 15"/>
          <p:cNvSpPr>
            <a:spLocks noChangeShapeType="1"/>
          </p:cNvSpPr>
          <p:nvPr/>
        </p:nvSpPr>
        <p:spPr bwMode="auto">
          <a:xfrm>
            <a:off x="96964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8256588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>
            <a:off x="681672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build="allAtOnce" animBg="1"/>
      <p:bldP spid="43014" grpId="0"/>
      <p:bldP spid="43032" grpId="0" animBg="1"/>
      <p:bldP spid="43034" grpId="0" animBg="1"/>
      <p:bldP spid="21" grpId="0" animBg="1"/>
      <p:bldP spid="22" grpId="0" animBg="1"/>
      <p:bldP spid="23" grpId="0" animBg="1"/>
      <p:bldP spid="25" grpId="0" animBg="1"/>
      <p:bldP spid="43025" grpId="0" animBg="1"/>
      <p:bldP spid="43026" grpId="0" animBg="1"/>
      <p:bldP spid="43028" grpId="0" animBg="1"/>
      <p:bldP spid="430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393541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2207568" y="295870"/>
            <a:ext cx="8533183" cy="1426071"/>
          </a:xfrm>
          <a:prstGeom prst="wedgeRoundRectCallout">
            <a:avLst>
              <a:gd name="adj1" fmla="val -54537"/>
              <a:gd name="adj2" fmla="val -12468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しきりをもどします。</a:t>
            </a:r>
          </a:p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１個からしぼることができるジュースの量がわかります。</a:t>
            </a:r>
          </a:p>
          <a:p>
            <a:pPr algn="l" eaLnBrk="1" hangingPunct="1"/>
            <a:r>
              <a:rPr lang="ja-JP" altLang="en-US" sz="2800" dirty="0" smtClean="0">
                <a:latin typeface="Arial" panose="020B0604020202020204" pitchFamily="34" charset="0"/>
              </a:rPr>
              <a:t>合計を５個で割ればいい</a:t>
            </a:r>
            <a:r>
              <a:rPr lang="ja-JP" altLang="en-US" sz="2800" dirty="0">
                <a:latin typeface="Arial" panose="020B0604020202020204" pitchFamily="34" charset="0"/>
              </a:rPr>
              <a:t>ね。</a:t>
            </a:r>
          </a:p>
        </p:txBody>
      </p:sp>
      <p:sp>
        <p:nvSpPr>
          <p:cNvPr id="5125" name="Rectangle 11"/>
          <p:cNvSpPr>
            <a:spLocks noChangeArrowheads="1"/>
          </p:cNvSpPr>
          <p:nvPr/>
        </p:nvSpPr>
        <p:spPr bwMode="auto">
          <a:xfrm>
            <a:off x="5375276" y="3429001"/>
            <a:ext cx="1439863" cy="1439863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26" name="Rectangle 12"/>
          <p:cNvSpPr>
            <a:spLocks noChangeArrowheads="1"/>
          </p:cNvSpPr>
          <p:nvPr/>
        </p:nvSpPr>
        <p:spPr bwMode="auto">
          <a:xfrm>
            <a:off x="6816726" y="3573463"/>
            <a:ext cx="1439863" cy="12954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27" name="Rectangle 14"/>
          <p:cNvSpPr>
            <a:spLocks noChangeArrowheads="1"/>
          </p:cNvSpPr>
          <p:nvPr/>
        </p:nvSpPr>
        <p:spPr bwMode="auto">
          <a:xfrm>
            <a:off x="2495551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3935413" y="-293688"/>
            <a:ext cx="0" cy="28797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9" name="Line 16"/>
          <p:cNvSpPr>
            <a:spLocks noChangeShapeType="1"/>
          </p:cNvSpPr>
          <p:nvPr/>
        </p:nvSpPr>
        <p:spPr bwMode="auto">
          <a:xfrm>
            <a:off x="24955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0" name="Rectangle 17"/>
          <p:cNvSpPr>
            <a:spLocks noChangeArrowheads="1"/>
          </p:cNvSpPr>
          <p:nvPr/>
        </p:nvSpPr>
        <p:spPr bwMode="auto">
          <a:xfrm>
            <a:off x="537686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31" name="Rectangle 18"/>
          <p:cNvSpPr>
            <a:spLocks noChangeArrowheads="1"/>
          </p:cNvSpPr>
          <p:nvPr/>
        </p:nvSpPr>
        <p:spPr bwMode="auto">
          <a:xfrm>
            <a:off x="6816726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32" name="Rectangle 19"/>
          <p:cNvSpPr>
            <a:spLocks noChangeArrowheads="1"/>
          </p:cNvSpPr>
          <p:nvPr/>
        </p:nvSpPr>
        <p:spPr bwMode="auto">
          <a:xfrm>
            <a:off x="8256588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8256588" y="-293688"/>
            <a:ext cx="0" cy="28797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6816725" y="-293688"/>
            <a:ext cx="0" cy="28797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>
            <a:off x="5375275" y="-293688"/>
            <a:ext cx="0" cy="28797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6" name="Line 23"/>
          <p:cNvSpPr>
            <a:spLocks noChangeShapeType="1"/>
          </p:cNvSpPr>
          <p:nvPr/>
        </p:nvSpPr>
        <p:spPr bwMode="auto">
          <a:xfrm flipH="1">
            <a:off x="2495550" y="4868863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7" name="Line 24"/>
          <p:cNvSpPr>
            <a:spLocks noChangeShapeType="1"/>
          </p:cNvSpPr>
          <p:nvPr/>
        </p:nvSpPr>
        <p:spPr bwMode="auto">
          <a:xfrm>
            <a:off x="96964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2" dur="2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4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 animBg="1"/>
      <p:bldP spid="44052" grpId="0" animBg="1"/>
      <p:bldP spid="44053" grpId="0" animBg="1"/>
      <p:bldP spid="440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93541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75276" y="3429001"/>
            <a:ext cx="1439863" cy="1439863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816726" y="3573463"/>
            <a:ext cx="1439863" cy="12954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495551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24955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537686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6816726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8256588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6" name="Line 16"/>
          <p:cNvSpPr>
            <a:spLocks noChangeShapeType="1"/>
          </p:cNvSpPr>
          <p:nvPr/>
        </p:nvSpPr>
        <p:spPr bwMode="auto">
          <a:xfrm flipH="1">
            <a:off x="2495550" y="4868863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>
            <a:off x="96964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>
            <a:off x="3935413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9" name="Line 19"/>
          <p:cNvSpPr>
            <a:spLocks noChangeShapeType="1"/>
          </p:cNvSpPr>
          <p:nvPr/>
        </p:nvSpPr>
        <p:spPr bwMode="auto">
          <a:xfrm>
            <a:off x="537527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0" name="Line 20"/>
          <p:cNvSpPr>
            <a:spLocks noChangeShapeType="1"/>
          </p:cNvSpPr>
          <p:nvPr/>
        </p:nvSpPr>
        <p:spPr bwMode="auto">
          <a:xfrm>
            <a:off x="681672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1" name="Line 21"/>
          <p:cNvSpPr>
            <a:spLocks noChangeShapeType="1"/>
          </p:cNvSpPr>
          <p:nvPr/>
        </p:nvSpPr>
        <p:spPr bwMode="auto">
          <a:xfrm>
            <a:off x="8256588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1886744" y="5723951"/>
            <a:ext cx="87484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(70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65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90)÷5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＝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　答え　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sp>
        <p:nvSpPr>
          <p:cNvPr id="2" name="正方形/長方形 1"/>
          <p:cNvSpPr/>
          <p:nvPr/>
        </p:nvSpPr>
        <p:spPr bwMode="auto">
          <a:xfrm>
            <a:off x="7161263" y="5723951"/>
            <a:ext cx="647651" cy="58477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endParaRPr lang="ja-JP" altLang="en-US"/>
          </a:p>
        </p:txBody>
      </p:sp>
      <p:sp>
        <p:nvSpPr>
          <p:cNvPr id="20" name="正方形/長方形 19"/>
          <p:cNvSpPr/>
          <p:nvPr/>
        </p:nvSpPr>
        <p:spPr bwMode="auto">
          <a:xfrm>
            <a:off x="9016008" y="5723910"/>
            <a:ext cx="647651" cy="584775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endParaRPr lang="ja-JP" altLang="en-US"/>
          </a:p>
        </p:txBody>
      </p:sp>
      <p:sp>
        <p:nvSpPr>
          <p:cNvPr id="4" name="角丸四角形吹き出し 3"/>
          <p:cNvSpPr/>
          <p:nvPr/>
        </p:nvSpPr>
        <p:spPr bwMode="auto">
          <a:xfrm>
            <a:off x="2688730" y="5197275"/>
            <a:ext cx="2877319" cy="494709"/>
          </a:xfrm>
          <a:prstGeom prst="wedgeRoundRectCallout">
            <a:avLst>
              <a:gd name="adj1" fmla="val -23923"/>
              <a:gd name="adj2" fmla="val 72769"/>
              <a:gd name="adj3" fmla="val 16667"/>
            </a:avLst>
          </a:prstGeom>
          <a:solidFill>
            <a:srgbClr val="A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ja-JP" altLang="en-US" dirty="0"/>
              <a:t>ジュースの量の合計</a:t>
            </a:r>
          </a:p>
        </p:txBody>
      </p:sp>
      <p:sp>
        <p:nvSpPr>
          <p:cNvPr id="23" name="角丸四角形吹き出し 22"/>
          <p:cNvSpPr/>
          <p:nvPr/>
        </p:nvSpPr>
        <p:spPr bwMode="auto">
          <a:xfrm>
            <a:off x="6104260" y="5221933"/>
            <a:ext cx="846584" cy="494709"/>
          </a:xfrm>
          <a:prstGeom prst="wedgeRoundRectCallout">
            <a:avLst>
              <a:gd name="adj1" fmla="val 13581"/>
              <a:gd name="adj2" fmla="val 70202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ja-JP" altLang="en-US" dirty="0"/>
              <a:t>個数</a:t>
            </a:r>
          </a:p>
        </p:txBody>
      </p:sp>
      <p:sp>
        <p:nvSpPr>
          <p:cNvPr id="24" name="角丸四角形吹き出し 23"/>
          <p:cNvSpPr/>
          <p:nvPr/>
        </p:nvSpPr>
        <p:spPr bwMode="auto">
          <a:xfrm>
            <a:off x="7061794" y="5049053"/>
            <a:ext cx="1698502" cy="494709"/>
          </a:xfrm>
          <a:prstGeom prst="wedgeRoundRectCallout">
            <a:avLst>
              <a:gd name="adj1" fmla="val -22309"/>
              <a:gd name="adj2" fmla="val 77903"/>
              <a:gd name="adj3" fmla="val 16667"/>
            </a:avLst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ja-JP" altLang="en-US" dirty="0"/>
              <a:t>ならした量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AutoShape 5"/>
          <p:cNvSpPr>
            <a:spLocks noChangeArrowheads="1"/>
          </p:cNvSpPr>
          <p:nvPr/>
        </p:nvSpPr>
        <p:spPr bwMode="auto">
          <a:xfrm>
            <a:off x="2207568" y="295870"/>
            <a:ext cx="8533183" cy="1426071"/>
          </a:xfrm>
          <a:prstGeom prst="wedgeRoundRectCallout">
            <a:avLst>
              <a:gd name="adj1" fmla="val -54537"/>
              <a:gd name="adj2" fmla="val -12468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しきりをもどします。</a:t>
            </a:r>
          </a:p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１個からしぼることができるジュースの量がわかります。</a:t>
            </a:r>
          </a:p>
          <a:p>
            <a:pPr algn="l" eaLnBrk="1" hangingPunct="1"/>
            <a:r>
              <a:rPr lang="ja-JP" altLang="en-US" sz="2800" dirty="0" smtClean="0">
                <a:latin typeface="Arial" panose="020B0604020202020204" pitchFamily="34" charset="0"/>
              </a:rPr>
              <a:t>合計を５個で割ればいい</a:t>
            </a:r>
            <a:r>
              <a:rPr lang="ja-JP" altLang="en-US" sz="2800" dirty="0">
                <a:latin typeface="Arial" panose="020B0604020202020204" pitchFamily="34" charset="0"/>
              </a:rPr>
              <a:t>ね。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610989" y="4030544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  <a:endParaRPr lang="en-US" altLang="ja-JP" sz="3200" dirty="0">
              <a:solidFill>
                <a:prstClr val="black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050851" y="4030544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  <a:endParaRPr lang="en-US" altLang="ja-JP" sz="3200" dirty="0">
              <a:solidFill>
                <a:prstClr val="black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566049" y="4030544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  <a:endParaRPr lang="en-US" altLang="ja-JP" sz="3200" dirty="0">
              <a:solidFill>
                <a:prstClr val="black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932164" y="4030544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  <a:endParaRPr lang="en-US" altLang="ja-JP" sz="3200" dirty="0">
              <a:solidFill>
                <a:prstClr val="black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8372027" y="4030544"/>
            <a:ext cx="1208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 smtClean="0">
                <a:solidFill>
                  <a:prstClr val="black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  <a:endParaRPr lang="en-US" altLang="ja-JP" sz="3200" dirty="0">
              <a:solidFill>
                <a:prstClr val="black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8" grpId="0"/>
      <p:bldP spid="2" grpId="0" animBg="1"/>
      <p:bldP spid="2" grpId="1" animBg="1"/>
      <p:bldP spid="20" grpId="0" animBg="1"/>
      <p:bldP spid="20" grpId="1" animBg="1"/>
      <p:bldP spid="4" grpId="0" animBg="1"/>
      <p:bldP spid="23" grpId="0" animBg="1"/>
      <p:bldP spid="24" grpId="0" animBg="1"/>
      <p:bldP spid="6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93541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2135560" y="273347"/>
            <a:ext cx="7381056" cy="1628776"/>
          </a:xfrm>
          <a:prstGeom prst="wedgeRoundRectCallout">
            <a:avLst>
              <a:gd name="adj1" fmla="val -54407"/>
              <a:gd name="adj2" fmla="val 18324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平均は、合計を求めて、それを個数で等分する</a:t>
            </a:r>
            <a:endParaRPr lang="en-US" altLang="ja-JP" sz="2800" dirty="0">
              <a:latin typeface="Arial" panose="020B0604020202020204" pitchFamily="34" charset="0"/>
            </a:endParaRPr>
          </a:p>
          <a:p>
            <a:pPr algn="l" eaLnBrk="1" hangingPunct="1"/>
            <a:r>
              <a:rPr lang="ja-JP" altLang="en-US" sz="2800" dirty="0">
                <a:latin typeface="Arial" panose="020B0604020202020204" pitchFamily="34" charset="0"/>
              </a:rPr>
              <a:t>と考えると、計算で求めることができる。</a:t>
            </a:r>
            <a:endParaRPr lang="en-US" altLang="ja-JP" sz="2800" dirty="0">
              <a:latin typeface="Arial" panose="020B0604020202020204" pitchFamily="34" charset="0"/>
            </a:endParaRPr>
          </a:p>
          <a:p>
            <a:pPr algn="l" eaLnBrk="1" hangingPunct="1">
              <a:lnSpc>
                <a:spcPct val="150000"/>
              </a:lnSpc>
            </a:pPr>
            <a:r>
              <a:rPr lang="ja-JP" altLang="en-US" sz="2800" dirty="0">
                <a:latin typeface="Arial" panose="020B0604020202020204" pitchFamily="34" charset="0"/>
              </a:rPr>
              <a:t>　　　　　　　　平均＝合計</a:t>
            </a:r>
            <a:r>
              <a:rPr lang="en-US" altLang="ja-JP" sz="2800" dirty="0">
                <a:latin typeface="Arial" panose="020B0604020202020204" pitchFamily="34" charset="0"/>
              </a:rPr>
              <a:t>÷</a:t>
            </a:r>
            <a:r>
              <a:rPr lang="ja-JP" altLang="en-US" sz="2800" dirty="0">
                <a:latin typeface="Arial" panose="020B0604020202020204" pitchFamily="34" charset="0"/>
              </a:rPr>
              <a:t>個数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375276" y="3429001"/>
            <a:ext cx="1439863" cy="1439863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816726" y="3573463"/>
            <a:ext cx="1439863" cy="12954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495551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4955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376863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6816726" y="2564904"/>
            <a:ext cx="1439863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8256588" y="2564904"/>
            <a:ext cx="1439862" cy="2304000"/>
          </a:xfrm>
          <a:prstGeom prst="rect">
            <a:avLst/>
          </a:prstGeom>
          <a:solidFill>
            <a:srgbClr val="FFCC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H="1">
            <a:off x="2495550" y="4868863"/>
            <a:ext cx="7200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9696450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935413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537527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6816725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8256588" y="1989139"/>
            <a:ext cx="0" cy="2879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376813" y="5904707"/>
            <a:ext cx="3028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800" dirty="0"/>
              <a:t>合計</a:t>
            </a:r>
            <a:r>
              <a:rPr lang="en-US" altLang="ja-JP" sz="2800" dirty="0"/>
              <a:t>÷</a:t>
            </a:r>
            <a:r>
              <a:rPr lang="ja-JP" altLang="en-US" sz="2800" dirty="0"/>
              <a:t>個数＝平均</a:t>
            </a: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5265812" y="1399759"/>
            <a:ext cx="719709" cy="445065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endParaRPr lang="ja-JP" altLang="en-US"/>
          </a:p>
        </p:txBody>
      </p:sp>
      <p:sp>
        <p:nvSpPr>
          <p:cNvPr id="21" name="正方形/長方形 20"/>
          <p:cNvSpPr/>
          <p:nvPr/>
        </p:nvSpPr>
        <p:spPr bwMode="auto">
          <a:xfrm>
            <a:off x="6313562" y="1399759"/>
            <a:ext cx="719709" cy="445065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endParaRPr lang="ja-JP" altLang="en-US"/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1890564" y="5282626"/>
            <a:ext cx="87484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(70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65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＋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90)÷5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＝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</a:t>
            </a:r>
            <a:r>
              <a:rPr lang="ja-JP" altLang="en-US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　答え　</a:t>
            </a:r>
            <a:r>
              <a:rPr lang="en-US" altLang="ja-JP" sz="3200" dirty="0">
                <a:latin typeface="Arial" panose="020B0604020202020204" pitchFamily="34" charset="0"/>
                <a:ea typeface="HG丸ｺﾞｼｯｸM-PRO" panose="020F0600000000000000" pitchFamily="50" charset="-128"/>
              </a:rPr>
              <a:t>80m</a:t>
            </a:r>
            <a:r>
              <a:rPr lang="en-US" altLang="ja-JP" sz="3200" dirty="0">
                <a:latin typeface="Arial" panose="020B0604020202020204" pitchFamily="34" charset="0"/>
                <a:ea typeface="ＭＳ ゴシック" panose="020B0609070205080204" pitchFamily="49" charset="-128"/>
              </a:rPr>
              <a:t>L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415" y="24956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9" grpId="0"/>
      <p:bldP spid="20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</TotalTime>
  <Words>192</Words>
  <Application>Microsoft Office PowerPoint</Application>
  <PresentationFormat>ワイド画面</PresentationFormat>
  <Paragraphs>38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Calibri</vt:lpstr>
      <vt:lpstr>ＭＳ Ｐゴシック</vt:lpstr>
      <vt:lpstr>Arial</vt:lpstr>
      <vt:lpstr>HG丸ｺﾞｼｯｸM-PRO</vt:lpstr>
      <vt:lpstr>ＭＳ ゴシック</vt:lpstr>
      <vt:lpstr>標準デザイン</vt:lpstr>
      <vt:lpstr>５年 「ならした大きさを考えよう」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小泉浩</dc:creator>
  <cp:lastModifiedBy>小泉 浩</cp:lastModifiedBy>
  <cp:revision>23</cp:revision>
  <dcterms:created xsi:type="dcterms:W3CDTF">2008-03-13T07:56:32Z</dcterms:created>
  <dcterms:modified xsi:type="dcterms:W3CDTF">2020-10-17T00:48:27Z</dcterms:modified>
</cp:coreProperties>
</file>