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84" r:id="rId2"/>
    <p:sldId id="285" r:id="rId3"/>
    <p:sldId id="292" r:id="rId4"/>
    <p:sldId id="293" r:id="rId5"/>
    <p:sldId id="294" r:id="rId6"/>
    <p:sldId id="295" r:id="rId7"/>
    <p:sldId id="290" r:id="rId8"/>
    <p:sldId id="291" r:id="rId9"/>
    <p:sldId id="283" r:id="rId10"/>
  </p:sldIdLst>
  <p:sldSz cx="12192000" cy="6858000"/>
  <p:notesSz cx="6858000" cy="9144000"/>
  <p:defaultTextStyle>
    <a:defPPr>
      <a:defRPr lang="ja-JP"/>
    </a:defPPr>
    <a:lvl1pPr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13" userDrawn="1">
          <p15:clr>
            <a:srgbClr val="A4A3A4"/>
          </p15:clr>
        </p15:guide>
        <p15:guide id="2" pos="3749" userDrawn="1">
          <p15:clr>
            <a:srgbClr val="A4A3A4"/>
          </p15:clr>
        </p15:guide>
        <p15:guide id="3" orient="horz" pos="2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F7FF"/>
    <a:srgbClr val="BDEEFF"/>
    <a:srgbClr val="F29B76"/>
    <a:srgbClr val="EE7B48"/>
    <a:srgbClr val="F08B5E"/>
    <a:srgbClr val="FF0582"/>
    <a:srgbClr val="FF3399"/>
    <a:srgbClr val="F8CAB6"/>
    <a:srgbClr val="99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37" autoAdjust="0"/>
    <p:restoredTop sz="94660"/>
  </p:normalViewPr>
  <p:slideViewPr>
    <p:cSldViewPr showGuides="1">
      <p:cViewPr varScale="1">
        <p:scale>
          <a:sx n="55" d="100"/>
          <a:sy n="55" d="100"/>
        </p:scale>
        <p:origin x="174" y="324"/>
      </p:cViewPr>
      <p:guideLst>
        <p:guide orient="horz" pos="3113"/>
        <p:guide pos="3749"/>
        <p:guide orient="horz" pos="229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65470-C25F-485D-A3C2-68E56EB1C942}" type="datetimeFigureOut">
              <a:rPr kumimoji="1" lang="ja-JP" altLang="en-US" smtClean="0"/>
              <a:t>2020/10/9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E98069-1CE7-45DB-A856-517628005208}" type="slidenum">
              <a:rPr kumimoji="1" lang="ja-JP" altLang="en-US" smtClean="0"/>
              <a:t>‹#›</a:t>
            </a:fld>
            <a:endParaRPr kumimoji="1" lang="ja-JP" altLang="en-US"/>
          </a:p>
        </p:txBody>
      </p:sp>
    </p:spTree>
    <p:extLst>
      <p:ext uri="{BB962C8B-B14F-4D97-AF65-F5344CB8AC3E}">
        <p14:creationId xmlns:p14="http://schemas.microsoft.com/office/powerpoint/2010/main" val="18706404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1055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1565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18262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320788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723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2445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44877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01255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814164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67814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65455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4C2060B-D9AE-4BD5-AEED-56855F7B1BB8}" type="slidenum">
              <a:rPr lang="en-US" altLang="ja-JP">
                <a:solidFill>
                  <a:srgbClr val="000000"/>
                </a:solidFill>
                <a:latin typeface="Arial"/>
                <a:ea typeface="ＭＳ Ｐゴシック"/>
              </a:rPr>
              <a:pPr>
                <a:defRPr/>
              </a:pPr>
              <a:t>‹#›</a:t>
            </a:fld>
            <a:endParaRPr lang="en-US" altLang="ja-JP">
              <a:solidFill>
                <a:srgbClr val="000000"/>
              </a:solidFill>
              <a:latin typeface="Arial"/>
              <a:ea typeface="ＭＳ Ｐゴシック"/>
            </a:endParaRPr>
          </a:p>
        </p:txBody>
      </p:sp>
      <p:sp>
        <p:nvSpPr>
          <p:cNvPr id="8" name="フレーム 7"/>
          <p:cNvSpPr/>
          <p:nvPr userDrawn="1"/>
        </p:nvSpPr>
        <p:spPr>
          <a:xfrm>
            <a:off x="0" y="0"/>
            <a:ext cx="12192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srgbClr val="000000"/>
              </a:solidFill>
            </a:endParaRPr>
          </a:p>
        </p:txBody>
      </p:sp>
    </p:spTree>
    <p:extLst>
      <p:ext uri="{BB962C8B-B14F-4D97-AF65-F5344CB8AC3E}">
        <p14:creationId xmlns:p14="http://schemas.microsoft.com/office/powerpoint/2010/main" val="37612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パワーポイントで円を書く方法</a:t>
            </a:r>
            <a:endParaRPr kumimoji="1" lang="ja-JP" altLang="en-US" dirty="0"/>
          </a:p>
        </p:txBody>
      </p:sp>
      <p:sp>
        <p:nvSpPr>
          <p:cNvPr id="11" name="円/楕円 10"/>
          <p:cNvSpPr>
            <a:spLocks noChangeArrowheads="1"/>
          </p:cNvSpPr>
          <p:nvPr/>
        </p:nvSpPr>
        <p:spPr bwMode="auto">
          <a:xfrm>
            <a:off x="4658608" y="2348901"/>
            <a:ext cx="2592000" cy="2592000"/>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a:p>
        </p:txBody>
      </p:sp>
      <p:sp>
        <p:nvSpPr>
          <p:cNvPr id="12" name="正方形/長方形 11"/>
          <p:cNvSpPr/>
          <p:nvPr/>
        </p:nvSpPr>
        <p:spPr>
          <a:xfrm rot="16200000">
            <a:off x="3875444" y="2893776"/>
            <a:ext cx="2628000" cy="1469112"/>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3" name="正方形/長方形 12"/>
          <p:cNvSpPr/>
          <p:nvPr/>
        </p:nvSpPr>
        <p:spPr>
          <a:xfrm rot="16200000">
            <a:off x="5346811" y="2915942"/>
            <a:ext cx="2628000" cy="1474208"/>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4" name="円/楕円 13"/>
          <p:cNvSpPr>
            <a:spLocks noChangeArrowheads="1"/>
          </p:cNvSpPr>
          <p:nvPr/>
        </p:nvSpPr>
        <p:spPr bwMode="auto">
          <a:xfrm>
            <a:off x="5888920" y="3613972"/>
            <a:ext cx="71437" cy="71437"/>
          </a:xfrm>
          <a:prstGeom prst="ellipse">
            <a:avLst/>
          </a:prstGeom>
          <a:solidFill>
            <a:schemeClr val="tx1">
              <a:alpha val="70195"/>
            </a:schemeClr>
          </a:solidFill>
          <a:ln w="38100" algn="ctr">
            <a:solidFill>
              <a:schemeClr val="tx1"/>
            </a:solidFill>
            <a:round/>
            <a:headEnd/>
            <a:tailEnd/>
          </a:ln>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dirty="0"/>
          </a:p>
        </p:txBody>
      </p:sp>
      <p:grpSp>
        <p:nvGrpSpPr>
          <p:cNvPr id="15" name="グループ化 14"/>
          <p:cNvGrpSpPr/>
          <p:nvPr/>
        </p:nvGrpSpPr>
        <p:grpSpPr>
          <a:xfrm rot="16200000">
            <a:off x="4139475" y="564452"/>
            <a:ext cx="3624125" cy="6160898"/>
            <a:chOff x="3192193" y="789671"/>
            <a:chExt cx="3624125" cy="6160898"/>
          </a:xfrm>
        </p:grpSpPr>
        <p:pic>
          <p:nvPicPr>
            <p:cNvPr id="16" name="図 15"/>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7" name="正方形/長方形 16"/>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spTree>
    <p:custDataLst>
      <p:tags r:id="rId1"/>
    </p:custDataLst>
    <p:extLst>
      <p:ext uri="{BB962C8B-B14F-4D97-AF65-F5344CB8AC3E}">
        <p14:creationId xmlns:p14="http://schemas.microsoft.com/office/powerpoint/2010/main" val="22136928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1500"/>
                                        <p:tgtEl>
                                          <p:spTgt spid="12"/>
                                        </p:tgtEl>
                                      </p:cBhvr>
                                    </p:animEffect>
                                    <p:set>
                                      <p:cBhvr>
                                        <p:cTn id="7" dur="1" fill="hold">
                                          <p:stCondLst>
                                            <p:cond delay="1499"/>
                                          </p:stCondLst>
                                        </p:cTn>
                                        <p:tgtEl>
                                          <p:spTgt spid="12"/>
                                        </p:tgtEl>
                                        <p:attrNameLst>
                                          <p:attrName>style.visibility</p:attrName>
                                        </p:attrNameLst>
                                      </p:cBhvr>
                                      <p:to>
                                        <p:strVal val="hidden"/>
                                      </p:to>
                                    </p:set>
                                  </p:childTnLst>
                                </p:cTn>
                              </p:par>
                              <p:par>
                                <p:cTn id="8" presetID="8" presetClass="emph" presetSubtype="0" fill="hold" nodeType="withEffect">
                                  <p:stCondLst>
                                    <p:cond delay="0"/>
                                  </p:stCondLst>
                                  <p:childTnLst>
                                    <p:animRot by="21600000">
                                      <p:cBhvr>
                                        <p:cTn id="9" dur="3000" fill="hold"/>
                                        <p:tgtEl>
                                          <p:spTgt spid="15"/>
                                        </p:tgtEl>
                                        <p:attrNameLst>
                                          <p:attrName>r</p:attrName>
                                        </p:attrNameLst>
                                      </p:cBhvr>
                                    </p:animRot>
                                  </p:childTnLst>
                                </p:cTn>
                              </p:par>
                              <p:par>
                                <p:cTn id="10" presetID="22" presetClass="exit" presetSubtype="1" fill="hold" grpId="0" nodeType="withEffect">
                                  <p:stCondLst>
                                    <p:cond delay="1400"/>
                                  </p:stCondLst>
                                  <p:childTnLst>
                                    <p:animEffect transition="out" filter="wipe(up)">
                                      <p:cBhvr>
                                        <p:cTn id="11" dur="1500"/>
                                        <p:tgtEl>
                                          <p:spTgt spid="13"/>
                                        </p:tgtEl>
                                      </p:cBhvr>
                                    </p:animEffect>
                                    <p:set>
                                      <p:cBhvr>
                                        <p:cTn id="12" dur="1" fill="hold">
                                          <p:stCondLst>
                                            <p:cond delay="1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パワーポイントで円を書く方法</a:t>
            </a:r>
            <a:endParaRPr kumimoji="1" lang="ja-JP" altLang="en-US" dirty="0"/>
          </a:p>
        </p:txBody>
      </p:sp>
      <p:sp>
        <p:nvSpPr>
          <p:cNvPr id="3" name="コンテンツ プレースホルダー 2"/>
          <p:cNvSpPr>
            <a:spLocks noGrp="1"/>
          </p:cNvSpPr>
          <p:nvPr>
            <p:ph idx="1"/>
          </p:nvPr>
        </p:nvSpPr>
        <p:spPr>
          <a:xfrm>
            <a:off x="609600" y="1600201"/>
            <a:ext cx="10972800" cy="1324743"/>
          </a:xfrm>
        </p:spPr>
        <p:txBody>
          <a:bodyPr/>
          <a:lstStyle/>
          <a:p>
            <a:pPr marL="0" indent="0">
              <a:buNone/>
            </a:pPr>
            <a:r>
              <a:rPr kumimoji="1" lang="ja-JP" altLang="en-US" dirty="0" smtClean="0"/>
              <a:t>円を書くアニメーションは、開始のアニメーションの中にある</a:t>
            </a:r>
            <a:endParaRPr kumimoji="1" lang="en-US" altLang="ja-JP" dirty="0" smtClean="0"/>
          </a:p>
          <a:p>
            <a:pPr marL="0" indent="0">
              <a:buNone/>
            </a:pPr>
            <a:r>
              <a:rPr kumimoji="1" lang="ja-JP" altLang="en-US" dirty="0" smtClean="0"/>
              <a:t>ホイールを使う方法があります。</a:t>
            </a:r>
            <a:endParaRPr kumimoji="1" lang="ja-JP" altLang="en-US" dirty="0"/>
          </a:p>
        </p:txBody>
      </p:sp>
      <p:sp>
        <p:nvSpPr>
          <p:cNvPr id="4" name="円/楕円 3"/>
          <p:cNvSpPr/>
          <p:nvPr/>
        </p:nvSpPr>
        <p:spPr>
          <a:xfrm>
            <a:off x="911424" y="2924944"/>
            <a:ext cx="3168352" cy="3168352"/>
          </a:xfrm>
          <a:prstGeom prst="ellipse">
            <a:avLst/>
          </a:prstGeom>
          <a:noFill/>
          <a:ln w="28575"/>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5" name="テキスト ボックス 4"/>
          <p:cNvSpPr txBox="1"/>
          <p:nvPr/>
        </p:nvSpPr>
        <p:spPr>
          <a:xfrm>
            <a:off x="4655840" y="3429000"/>
            <a:ext cx="6696744" cy="2062103"/>
          </a:xfrm>
          <a:prstGeom prst="rect">
            <a:avLst/>
          </a:prstGeom>
          <a:noFill/>
        </p:spPr>
        <p:txBody>
          <a:bodyPr wrap="square" rtlCol="0">
            <a:spAutoFit/>
          </a:bodyPr>
          <a:lstStyle/>
          <a:p>
            <a:r>
              <a:rPr kumimoji="1" lang="ja-JP" altLang="en-US" sz="3200" dirty="0" smtClean="0"/>
              <a:t>この円は、時計の１２時から書きます。</a:t>
            </a:r>
            <a:endParaRPr kumimoji="1" lang="en-US" altLang="ja-JP" sz="3200" dirty="0" smtClean="0"/>
          </a:p>
          <a:p>
            <a:r>
              <a:rPr kumimoji="1" lang="ja-JP" altLang="en-US" sz="3200" dirty="0" smtClean="0"/>
              <a:t>しかし、ここにコンパスを重ねて書く場</a:t>
            </a:r>
            <a:endParaRPr kumimoji="1" lang="en-US" altLang="ja-JP" sz="3200" dirty="0" smtClean="0"/>
          </a:p>
          <a:p>
            <a:r>
              <a:rPr kumimoji="1" lang="ja-JP" altLang="en-US" sz="3200" dirty="0" smtClean="0"/>
              <a:t>合は、通常は１２時からは書かずに、</a:t>
            </a:r>
            <a:endParaRPr kumimoji="1" lang="en-US" altLang="ja-JP" sz="3200" dirty="0" smtClean="0"/>
          </a:p>
          <a:p>
            <a:r>
              <a:rPr kumimoji="1" lang="ja-JP" altLang="en-US" sz="3200" dirty="0" smtClean="0"/>
              <a:t>９時か６時から書き始めます。</a:t>
            </a:r>
            <a:endParaRPr kumimoji="1" lang="ja-JP" altLang="en-US" sz="3200" dirty="0"/>
          </a:p>
        </p:txBody>
      </p:sp>
    </p:spTree>
    <p:custDataLst>
      <p:tags r:id="rId1"/>
    </p:custDataLst>
    <p:extLst>
      <p:ext uri="{BB962C8B-B14F-4D97-AF65-F5344CB8AC3E}">
        <p14:creationId xmlns:p14="http://schemas.microsoft.com/office/powerpoint/2010/main" val="39982121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heel(1)">
                                      <p:cBhvr>
                                        <p:cTn id="16" dur="2000"/>
                                        <p:tgtEl>
                                          <p:spTgt spid="4"/>
                                        </p:tgtEl>
                                      </p:cBhvr>
                                    </p:animEffect>
                                  </p:childTnLst>
                                </p:cTn>
                              </p:par>
                            </p:childTnLst>
                          </p:cTn>
                        </p:par>
                        <p:par>
                          <p:cTn id="17" fill="hold">
                            <p:stCondLst>
                              <p:cond delay="2000"/>
                            </p:stCondLst>
                            <p:childTnLst>
                              <p:par>
                                <p:cTn id="18" presetID="22" presetClass="entr" presetSubtype="8" fill="hold" nodeType="after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wipe(left)">
                                      <p:cBhvr>
                                        <p:cTn id="20" dur="500"/>
                                        <p:tgtEl>
                                          <p:spTgt spid="5">
                                            <p:txEl>
                                              <p:pRg st="0" end="0"/>
                                            </p:txEl>
                                          </p:spTgt>
                                        </p:tgtEl>
                                      </p:cBhvr>
                                    </p:animEffect>
                                  </p:childTnLst>
                                </p:cTn>
                              </p:par>
                            </p:childTnLst>
                          </p:cTn>
                        </p:par>
                        <p:par>
                          <p:cTn id="21" fill="hold">
                            <p:stCondLst>
                              <p:cond delay="2500"/>
                            </p:stCondLst>
                            <p:childTnLst>
                              <p:par>
                                <p:cTn id="22" presetID="22" presetClass="entr" presetSubtype="8" fill="hold" nodeType="after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wipe(left)">
                                      <p:cBhvr>
                                        <p:cTn id="24" dur="500"/>
                                        <p:tgtEl>
                                          <p:spTgt spid="5">
                                            <p:txEl>
                                              <p:pRg st="1" end="1"/>
                                            </p:txEl>
                                          </p:spTgt>
                                        </p:tgtEl>
                                      </p:cBhvr>
                                    </p:animEffect>
                                  </p:childTnLst>
                                </p:cTn>
                              </p:par>
                            </p:childTnLst>
                          </p:cTn>
                        </p:par>
                        <p:par>
                          <p:cTn id="25" fill="hold">
                            <p:stCondLst>
                              <p:cond delay="3000"/>
                            </p:stCondLst>
                            <p:childTnLst>
                              <p:par>
                                <p:cTn id="26" presetID="22" presetClass="entr" presetSubtype="8" fill="hold" nodeType="after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wipe(left)">
                                      <p:cBhvr>
                                        <p:cTn id="28" dur="500"/>
                                        <p:tgtEl>
                                          <p:spTgt spid="5">
                                            <p:txEl>
                                              <p:pRg st="2" end="2"/>
                                            </p:txEl>
                                          </p:spTgt>
                                        </p:tgtEl>
                                      </p:cBhvr>
                                    </p:animEffect>
                                  </p:childTnLst>
                                </p:cTn>
                              </p:par>
                            </p:childTnLst>
                          </p:cTn>
                        </p:par>
                        <p:par>
                          <p:cTn id="29" fill="hold">
                            <p:stCondLst>
                              <p:cond delay="3500"/>
                            </p:stCondLst>
                            <p:childTnLst>
                              <p:par>
                                <p:cTn id="30" presetID="22" presetClass="entr" presetSubtype="8" fill="hold" nodeType="after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wipe(left)">
                                      <p:cBhvr>
                                        <p:cTn id="3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パワーポイントで円を書く方法</a:t>
            </a:r>
            <a:endParaRPr kumimoji="1" lang="ja-JP" altLang="en-US" dirty="0"/>
          </a:p>
        </p:txBody>
      </p:sp>
      <p:sp>
        <p:nvSpPr>
          <p:cNvPr id="5" name="テキスト ボックス 4"/>
          <p:cNvSpPr txBox="1"/>
          <p:nvPr/>
        </p:nvSpPr>
        <p:spPr>
          <a:xfrm>
            <a:off x="5231904" y="1582797"/>
            <a:ext cx="6696744" cy="4154984"/>
          </a:xfrm>
          <a:prstGeom prst="rect">
            <a:avLst/>
          </a:prstGeom>
          <a:noFill/>
        </p:spPr>
        <p:txBody>
          <a:bodyPr wrap="square" rtlCol="0">
            <a:spAutoFit/>
          </a:bodyPr>
          <a:lstStyle/>
          <a:p>
            <a:r>
              <a:rPr kumimoji="1" lang="ja-JP" altLang="en-US" dirty="0" smtClean="0"/>
              <a:t>６時</a:t>
            </a:r>
            <a:r>
              <a:rPr kumimoji="1" lang="ja-JP" altLang="en-US" dirty="0" smtClean="0"/>
              <a:t>方向から書く方法を説明します。</a:t>
            </a:r>
            <a:endParaRPr kumimoji="1" lang="en-US" altLang="ja-JP" dirty="0" smtClean="0"/>
          </a:p>
          <a:p>
            <a:r>
              <a:rPr kumimoji="1" lang="ja-JP" altLang="en-US" dirty="0" smtClean="0"/>
              <a:t>①円を書きます。</a:t>
            </a:r>
            <a:endParaRPr kumimoji="1" lang="en-US" altLang="ja-JP" dirty="0" smtClean="0"/>
          </a:p>
          <a:p>
            <a:r>
              <a:rPr lang="ja-JP" altLang="en-US" dirty="0" smtClean="0"/>
              <a:t>②コンパス</a:t>
            </a:r>
            <a:r>
              <a:rPr lang="ja-JP" altLang="en-US" dirty="0"/>
              <a:t>をのせます。</a:t>
            </a:r>
          </a:p>
          <a:p>
            <a:r>
              <a:rPr kumimoji="1" lang="ja-JP" altLang="en-US" dirty="0" smtClean="0"/>
              <a:t>③白で塗りつぶした長方形を２枚書きます。</a:t>
            </a:r>
            <a:endParaRPr kumimoji="1" lang="en-US" altLang="ja-JP" dirty="0" smtClean="0"/>
          </a:p>
          <a:p>
            <a:r>
              <a:rPr kumimoji="1" lang="ja-JP" altLang="en-US" dirty="0" smtClean="0"/>
              <a:t>わかりやすくするため、枠線を黒にします。</a:t>
            </a:r>
            <a:endParaRPr kumimoji="1" lang="en-US" altLang="ja-JP" dirty="0" smtClean="0"/>
          </a:p>
          <a:p>
            <a:r>
              <a:rPr kumimoji="1" lang="ja-JP" altLang="en-US" dirty="0" smtClean="0"/>
              <a:t>④長方形に、終了のアニメーションからワイ</a:t>
            </a:r>
            <a:endParaRPr kumimoji="1" lang="en-US" altLang="ja-JP" dirty="0" smtClean="0"/>
          </a:p>
          <a:p>
            <a:r>
              <a:rPr kumimoji="1" lang="ja-JP" altLang="en-US" dirty="0" smtClean="0"/>
              <a:t>プ</a:t>
            </a:r>
            <a:r>
              <a:rPr kumimoji="1" lang="ja-JP" altLang="en-US" dirty="0" smtClean="0"/>
              <a:t>、下から</a:t>
            </a:r>
            <a:r>
              <a:rPr kumimoji="1" lang="ja-JP" altLang="en-US" dirty="0" smtClean="0"/>
              <a:t>をつけます。下の長方形には、ワ</a:t>
            </a:r>
            <a:endParaRPr kumimoji="1" lang="en-US" altLang="ja-JP" dirty="0" smtClean="0"/>
          </a:p>
          <a:p>
            <a:r>
              <a:rPr kumimoji="1" lang="ja-JP" altLang="en-US" dirty="0" smtClean="0"/>
              <a:t>イプ上からを</a:t>
            </a:r>
            <a:r>
              <a:rPr kumimoji="1" lang="ja-JP" altLang="en-US" dirty="0" smtClean="0"/>
              <a:t>つけます。</a:t>
            </a:r>
            <a:endParaRPr kumimoji="1" lang="en-US" altLang="ja-JP" dirty="0" smtClean="0"/>
          </a:p>
          <a:p>
            <a:r>
              <a:rPr kumimoji="1" lang="ja-JP" altLang="en-US" dirty="0" smtClean="0"/>
              <a:t>⑤長方形を最前面にします。</a:t>
            </a:r>
            <a:endParaRPr kumimoji="1" lang="en-US" altLang="ja-JP" dirty="0" smtClean="0"/>
          </a:p>
          <a:p>
            <a:r>
              <a:rPr kumimoji="1" lang="ja-JP" altLang="en-US" dirty="0" smtClean="0"/>
              <a:t>⑥コンパスを最前面にします。</a:t>
            </a:r>
            <a:endParaRPr kumimoji="1" lang="en-US" altLang="ja-JP" dirty="0" smtClean="0"/>
          </a:p>
          <a:p>
            <a:endParaRPr kumimoji="1" lang="ja-JP" altLang="en-US" dirty="0"/>
          </a:p>
        </p:txBody>
      </p:sp>
      <p:sp>
        <p:nvSpPr>
          <p:cNvPr id="13" name="円/楕円 12"/>
          <p:cNvSpPr>
            <a:spLocks noChangeArrowheads="1"/>
          </p:cNvSpPr>
          <p:nvPr/>
        </p:nvSpPr>
        <p:spPr bwMode="auto">
          <a:xfrm>
            <a:off x="1866637" y="2956588"/>
            <a:ext cx="2592000" cy="2592000"/>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a:p>
        </p:txBody>
      </p:sp>
      <p:grpSp>
        <p:nvGrpSpPr>
          <p:cNvPr id="14" name="グループ化 13"/>
          <p:cNvGrpSpPr/>
          <p:nvPr/>
        </p:nvGrpSpPr>
        <p:grpSpPr>
          <a:xfrm rot="16200000">
            <a:off x="1347504" y="1172139"/>
            <a:ext cx="3624125" cy="6160898"/>
            <a:chOff x="3192193" y="789671"/>
            <a:chExt cx="3624125" cy="6160898"/>
          </a:xfrm>
        </p:grpSpPr>
        <p:pic>
          <p:nvPicPr>
            <p:cNvPr id="15" name="図 1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6" name="正方形/長方形 15"/>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sp>
        <p:nvSpPr>
          <p:cNvPr id="8" name="正方形/長方形 7"/>
          <p:cNvSpPr/>
          <p:nvPr/>
        </p:nvSpPr>
        <p:spPr>
          <a:xfrm rot="16200000">
            <a:off x="1047473" y="3478894"/>
            <a:ext cx="2700000" cy="1469112"/>
          </a:xfrm>
          <a:prstGeom prst="rect">
            <a:avLst/>
          </a:prstGeom>
          <a:solidFill>
            <a:schemeClr val="bg1"/>
          </a:solidFill>
          <a:ln>
            <a:solidFill>
              <a:schemeClr val="tx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9" name="正方形/長方形 8"/>
          <p:cNvSpPr/>
          <p:nvPr/>
        </p:nvSpPr>
        <p:spPr>
          <a:xfrm rot="16200000">
            <a:off x="2519133" y="3476346"/>
            <a:ext cx="2700000" cy="1474208"/>
          </a:xfrm>
          <a:prstGeom prst="rect">
            <a:avLst/>
          </a:prstGeom>
          <a:solidFill>
            <a:schemeClr val="bg1"/>
          </a:solidFill>
          <a:ln>
            <a:solidFill>
              <a:schemeClr val="tx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nvGrpSpPr>
          <p:cNvPr id="10" name="グループ化 9"/>
          <p:cNvGrpSpPr/>
          <p:nvPr/>
        </p:nvGrpSpPr>
        <p:grpSpPr>
          <a:xfrm rot="16200000">
            <a:off x="1341659" y="1163401"/>
            <a:ext cx="3624125" cy="6160898"/>
            <a:chOff x="3192193" y="789671"/>
            <a:chExt cx="3624125" cy="6160898"/>
          </a:xfrm>
        </p:grpSpPr>
        <p:pic>
          <p:nvPicPr>
            <p:cNvPr id="11" name="図 10"/>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2" name="正方形/長方形 11"/>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spTree>
    <p:custDataLst>
      <p:tags r:id="rId1"/>
    </p:custDataLst>
    <p:extLst>
      <p:ext uri="{BB962C8B-B14F-4D97-AF65-F5344CB8AC3E}">
        <p14:creationId xmlns:p14="http://schemas.microsoft.com/office/powerpoint/2010/main" val="25402214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wipe(left)">
                                      <p:cBhvr>
                                        <p:cTn id="21" dur="500"/>
                                        <p:tgtEl>
                                          <p:spTgt spid="5">
                                            <p:txEl>
                                              <p:pRg st="2" end="2"/>
                                            </p:txEl>
                                          </p:spTgt>
                                        </p:tgtEl>
                                      </p:cBhvr>
                                    </p:animEffect>
                                  </p:childTnLst>
                                </p:cTn>
                              </p:par>
                            </p:childTnLst>
                          </p:cTn>
                        </p:par>
                        <p:par>
                          <p:cTn id="22" fill="hold">
                            <p:stCondLst>
                              <p:cond delay="500"/>
                            </p:stCondLst>
                            <p:childTnLst>
                              <p:par>
                                <p:cTn id="23" presetID="47" presetClass="entr" presetSubtype="0"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1000"/>
                                        <p:tgtEl>
                                          <p:spTgt spid="14"/>
                                        </p:tgtEl>
                                      </p:cBhvr>
                                    </p:animEffect>
                                    <p:anim calcmode="lin" valueType="num">
                                      <p:cBhvr>
                                        <p:cTn id="26" dur="1000" fill="hold"/>
                                        <p:tgtEl>
                                          <p:spTgt spid="14"/>
                                        </p:tgtEl>
                                        <p:attrNameLst>
                                          <p:attrName>ppt_x</p:attrName>
                                        </p:attrNameLst>
                                      </p:cBhvr>
                                      <p:tavLst>
                                        <p:tav tm="0">
                                          <p:val>
                                            <p:strVal val="#ppt_x"/>
                                          </p:val>
                                        </p:tav>
                                        <p:tav tm="100000">
                                          <p:val>
                                            <p:strVal val="#ppt_x"/>
                                          </p:val>
                                        </p:tav>
                                      </p:tavLst>
                                    </p:anim>
                                    <p:anim calcmode="lin" valueType="num">
                                      <p:cBhvr>
                                        <p:cTn id="2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wipe(left)">
                                      <p:cBhvr>
                                        <p:cTn id="32" dur="5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00"/>
                                        <p:tgtEl>
                                          <p:spTgt spid="8"/>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up)">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animEffect transition="in" filter="wipe(left)">
                                      <p:cBhvr>
                                        <p:cTn id="45" dur="500"/>
                                        <p:tgtEl>
                                          <p:spTgt spid="5">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5">
                                            <p:txEl>
                                              <p:pRg st="5" end="5"/>
                                            </p:txEl>
                                          </p:spTgt>
                                        </p:tgtEl>
                                        <p:attrNameLst>
                                          <p:attrName>style.visibility</p:attrName>
                                        </p:attrNameLst>
                                      </p:cBhvr>
                                      <p:to>
                                        <p:strVal val="visible"/>
                                      </p:to>
                                    </p:set>
                                    <p:animEffect transition="in" filter="wipe(left)">
                                      <p:cBhvr>
                                        <p:cTn id="50" dur="500"/>
                                        <p:tgtEl>
                                          <p:spTgt spid="5">
                                            <p:txEl>
                                              <p:pRg st="5" end="5"/>
                                            </p:txEl>
                                          </p:spTgt>
                                        </p:tgtEl>
                                      </p:cBhvr>
                                    </p:animEffect>
                                  </p:childTnLst>
                                </p:cTn>
                              </p:par>
                            </p:childTnLst>
                          </p:cTn>
                        </p:par>
                        <p:par>
                          <p:cTn id="51" fill="hold">
                            <p:stCondLst>
                              <p:cond delay="500"/>
                            </p:stCondLst>
                            <p:childTnLst>
                              <p:par>
                                <p:cTn id="52" presetID="22" presetClass="entr" presetSubtype="8" fill="hold" nodeType="afterEffect">
                                  <p:stCondLst>
                                    <p:cond delay="0"/>
                                  </p:stCondLst>
                                  <p:childTnLst>
                                    <p:set>
                                      <p:cBhvr>
                                        <p:cTn id="53" dur="1" fill="hold">
                                          <p:stCondLst>
                                            <p:cond delay="0"/>
                                          </p:stCondLst>
                                        </p:cTn>
                                        <p:tgtEl>
                                          <p:spTgt spid="5">
                                            <p:txEl>
                                              <p:pRg st="6" end="6"/>
                                            </p:txEl>
                                          </p:spTgt>
                                        </p:tgtEl>
                                        <p:attrNameLst>
                                          <p:attrName>style.visibility</p:attrName>
                                        </p:attrNameLst>
                                      </p:cBhvr>
                                      <p:to>
                                        <p:strVal val="visible"/>
                                      </p:to>
                                    </p:set>
                                    <p:animEffect transition="in" filter="wipe(left)">
                                      <p:cBhvr>
                                        <p:cTn id="54" dur="500"/>
                                        <p:tgtEl>
                                          <p:spTgt spid="5">
                                            <p:txEl>
                                              <p:pRg st="6" end="6"/>
                                            </p:txEl>
                                          </p:spTgt>
                                        </p:tgtEl>
                                      </p:cBhvr>
                                    </p:animEffect>
                                  </p:childTnLst>
                                </p:cTn>
                              </p:par>
                            </p:childTnLst>
                          </p:cTn>
                        </p:par>
                        <p:par>
                          <p:cTn id="55" fill="hold">
                            <p:stCondLst>
                              <p:cond delay="1000"/>
                            </p:stCondLst>
                            <p:childTnLst>
                              <p:par>
                                <p:cTn id="56" presetID="22" presetClass="entr" presetSubtype="8" fill="hold" nodeType="afterEffect">
                                  <p:stCondLst>
                                    <p:cond delay="0"/>
                                  </p:stCondLst>
                                  <p:childTnLst>
                                    <p:set>
                                      <p:cBhvr>
                                        <p:cTn id="57" dur="1" fill="hold">
                                          <p:stCondLst>
                                            <p:cond delay="0"/>
                                          </p:stCondLst>
                                        </p:cTn>
                                        <p:tgtEl>
                                          <p:spTgt spid="5">
                                            <p:txEl>
                                              <p:pRg st="7" end="7"/>
                                            </p:txEl>
                                          </p:spTgt>
                                        </p:tgtEl>
                                        <p:attrNameLst>
                                          <p:attrName>style.visibility</p:attrName>
                                        </p:attrNameLst>
                                      </p:cBhvr>
                                      <p:to>
                                        <p:strVal val="visible"/>
                                      </p:to>
                                    </p:set>
                                    <p:animEffect transition="in" filter="wipe(left)">
                                      <p:cBhvr>
                                        <p:cTn id="58" dur="5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Effect transition="in" filter="wipe(left)">
                                      <p:cBhvr>
                                        <p:cTn id="63" dur="500"/>
                                        <p:tgtEl>
                                          <p:spTgt spid="5">
                                            <p:txEl>
                                              <p:pRg st="8" end="8"/>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5">
                                            <p:txEl>
                                              <p:pRg st="9" end="9"/>
                                            </p:txEl>
                                          </p:spTgt>
                                        </p:tgtEl>
                                        <p:attrNameLst>
                                          <p:attrName>style.visibility</p:attrName>
                                        </p:attrNameLst>
                                      </p:cBhvr>
                                      <p:to>
                                        <p:strVal val="visible"/>
                                      </p:to>
                                    </p:set>
                                    <p:animEffect transition="in" filter="wipe(left)">
                                      <p:cBhvr>
                                        <p:cTn id="68" dur="500"/>
                                        <p:tgtEl>
                                          <p:spTgt spid="5">
                                            <p:txEl>
                                              <p:pRg st="9" end="9"/>
                                            </p:txEl>
                                          </p:spTgt>
                                        </p:tgtEl>
                                      </p:cBhvr>
                                    </p:animEffect>
                                  </p:childTnLst>
                                </p:cTn>
                              </p:par>
                            </p:childTnLst>
                          </p:cTn>
                        </p:par>
                        <p:par>
                          <p:cTn id="69" fill="hold">
                            <p:stCondLst>
                              <p:cond delay="500"/>
                            </p:stCondLst>
                            <p:childTnLst>
                              <p:par>
                                <p:cTn id="70" presetID="10" presetClass="entr" presetSubtype="0" fill="hold" nodeType="after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fade">
                                      <p:cBhvr>
                                        <p:cTn id="7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パワーポイントで円を書く方法</a:t>
            </a:r>
            <a:endParaRPr kumimoji="1" lang="ja-JP" altLang="en-US" dirty="0"/>
          </a:p>
        </p:txBody>
      </p:sp>
      <p:sp>
        <p:nvSpPr>
          <p:cNvPr id="5" name="テキスト ボックス 4"/>
          <p:cNvSpPr txBox="1"/>
          <p:nvPr/>
        </p:nvSpPr>
        <p:spPr>
          <a:xfrm>
            <a:off x="4957664" y="1172139"/>
            <a:ext cx="7042992" cy="5632311"/>
          </a:xfrm>
          <a:prstGeom prst="rect">
            <a:avLst/>
          </a:prstGeom>
          <a:noFill/>
        </p:spPr>
        <p:txBody>
          <a:bodyPr wrap="square" rtlCol="0">
            <a:spAutoFit/>
          </a:bodyPr>
          <a:lstStyle/>
          <a:p>
            <a:r>
              <a:rPr kumimoji="1" lang="ja-JP" altLang="en-US" dirty="0" smtClean="0"/>
              <a:t>６時</a:t>
            </a:r>
            <a:r>
              <a:rPr kumimoji="1" lang="ja-JP" altLang="en-US" dirty="0" smtClean="0"/>
              <a:t>方向から書く方法を説明します。</a:t>
            </a:r>
            <a:endParaRPr kumimoji="1" lang="en-US" altLang="ja-JP" dirty="0" smtClean="0"/>
          </a:p>
          <a:p>
            <a:r>
              <a:rPr kumimoji="1" lang="ja-JP" altLang="en-US" dirty="0" smtClean="0"/>
              <a:t>⑦アニメーションウィンドウで下のように設定します。</a:t>
            </a:r>
            <a:endParaRPr kumimoji="1" lang="en-US" altLang="ja-JP" dirty="0" smtClean="0"/>
          </a:p>
          <a:p>
            <a:endParaRPr kumimoji="1" lang="en-US" altLang="ja-JP" dirty="0" smtClean="0"/>
          </a:p>
          <a:p>
            <a:endParaRPr lang="en-US" altLang="ja-JP" dirty="0" smtClean="0"/>
          </a:p>
          <a:p>
            <a:endParaRPr lang="en-US" altLang="ja-JP" dirty="0"/>
          </a:p>
          <a:p>
            <a:endParaRPr kumimoji="1" lang="en-US" altLang="ja-JP" dirty="0" smtClean="0"/>
          </a:p>
          <a:p>
            <a:r>
              <a:rPr kumimoji="1" lang="ja-JP" altLang="en-US" dirty="0" smtClean="0"/>
              <a:t>⑧長方形上　継続時間１．５秒</a:t>
            </a:r>
            <a:endParaRPr kumimoji="1" lang="en-US" altLang="ja-JP" dirty="0" smtClean="0"/>
          </a:p>
          <a:p>
            <a:r>
              <a:rPr kumimoji="1" lang="ja-JP" altLang="en-US" dirty="0" smtClean="0"/>
              <a:t>　　コンパス　スピン　継続時間３秒</a:t>
            </a:r>
            <a:endParaRPr kumimoji="1" lang="en-US" altLang="ja-JP" dirty="0" smtClean="0"/>
          </a:p>
          <a:p>
            <a:r>
              <a:rPr kumimoji="1" lang="ja-JP" altLang="en-US" dirty="0" smtClean="0"/>
              <a:t>　　長方形下　継続時間１．５秒</a:t>
            </a:r>
            <a:endParaRPr kumimoji="1" lang="en-US" altLang="ja-JP" dirty="0" smtClean="0"/>
          </a:p>
          <a:p>
            <a:r>
              <a:rPr kumimoji="1" lang="ja-JP" altLang="en-US" dirty="0" smtClean="0"/>
              <a:t>　　　　　　　　　遅延１．４秒</a:t>
            </a:r>
            <a:endParaRPr kumimoji="1" lang="en-US" altLang="ja-JP" dirty="0" smtClean="0"/>
          </a:p>
          <a:p>
            <a:r>
              <a:rPr kumimoji="1" lang="ja-JP" altLang="en-US" dirty="0" smtClean="0"/>
              <a:t>コンパスが３秒で１回転中に、長方形が１．５秒で消えていくので下にある円が同時に見えてくるのでコンパスが円を書いているように見えます。</a:t>
            </a:r>
            <a:endParaRPr kumimoji="1" lang="en-US" altLang="ja-JP" dirty="0" smtClean="0"/>
          </a:p>
          <a:p>
            <a:r>
              <a:rPr kumimoji="1" lang="ja-JP" altLang="en-US" dirty="0" smtClean="0"/>
              <a:t>動かします。</a:t>
            </a:r>
            <a:endParaRPr kumimoji="1" lang="en-US" altLang="ja-JP" dirty="0" smtClean="0"/>
          </a:p>
          <a:p>
            <a:endParaRPr kumimoji="1" lang="ja-JP" altLang="en-US" dirty="0"/>
          </a:p>
        </p:txBody>
      </p:sp>
      <p:sp>
        <p:nvSpPr>
          <p:cNvPr id="13" name="円/楕円 12"/>
          <p:cNvSpPr>
            <a:spLocks noChangeArrowheads="1"/>
          </p:cNvSpPr>
          <p:nvPr/>
        </p:nvSpPr>
        <p:spPr bwMode="auto">
          <a:xfrm>
            <a:off x="1866637" y="2956588"/>
            <a:ext cx="2592000" cy="2592000"/>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a:p>
        </p:txBody>
      </p:sp>
      <p:sp>
        <p:nvSpPr>
          <p:cNvPr id="8" name="正方形/長方形 7"/>
          <p:cNvSpPr/>
          <p:nvPr/>
        </p:nvSpPr>
        <p:spPr>
          <a:xfrm rot="16200000">
            <a:off x="1091965" y="3509955"/>
            <a:ext cx="2611016" cy="1469112"/>
          </a:xfrm>
          <a:prstGeom prst="rect">
            <a:avLst/>
          </a:prstGeom>
          <a:solidFill>
            <a:schemeClr val="bg1"/>
          </a:solidFill>
          <a:ln>
            <a:solidFill>
              <a:schemeClr val="tx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9" name="正方形/長方形 8"/>
          <p:cNvSpPr/>
          <p:nvPr/>
        </p:nvSpPr>
        <p:spPr>
          <a:xfrm rot="16200000">
            <a:off x="2563333" y="3507407"/>
            <a:ext cx="2611015" cy="1474208"/>
          </a:xfrm>
          <a:prstGeom prst="rect">
            <a:avLst/>
          </a:prstGeom>
          <a:solidFill>
            <a:schemeClr val="bg1"/>
          </a:solidFill>
          <a:ln>
            <a:solidFill>
              <a:schemeClr val="tx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nvGrpSpPr>
          <p:cNvPr id="14" name="グループ化 13"/>
          <p:cNvGrpSpPr/>
          <p:nvPr/>
        </p:nvGrpSpPr>
        <p:grpSpPr>
          <a:xfrm rot="16200000">
            <a:off x="1347504" y="1172139"/>
            <a:ext cx="3624125" cy="6160898"/>
            <a:chOff x="3192193" y="789671"/>
            <a:chExt cx="3624125" cy="6160898"/>
          </a:xfrm>
        </p:grpSpPr>
        <p:pic>
          <p:nvPicPr>
            <p:cNvPr id="15" name="図 1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6" name="正方形/長方形 15"/>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pic>
        <p:nvPicPr>
          <p:cNvPr id="3" name="図 2"/>
          <p:cNvPicPr>
            <a:picLocks noChangeAspect="1"/>
          </p:cNvPicPr>
          <p:nvPr/>
        </p:nvPicPr>
        <p:blipFill>
          <a:blip r:embed="rId4"/>
          <a:stretch>
            <a:fillRect/>
          </a:stretch>
        </p:blipFill>
        <p:spPr>
          <a:xfrm>
            <a:off x="5447928" y="2069587"/>
            <a:ext cx="3306709" cy="1283003"/>
          </a:xfrm>
          <a:prstGeom prst="rect">
            <a:avLst/>
          </a:prstGeom>
        </p:spPr>
      </p:pic>
    </p:spTree>
    <p:custDataLst>
      <p:tags r:id="rId1"/>
    </p:custDataLst>
    <p:extLst>
      <p:ext uri="{BB962C8B-B14F-4D97-AF65-F5344CB8AC3E}">
        <p14:creationId xmlns:p14="http://schemas.microsoft.com/office/powerpoint/2010/main" val="15552473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left)">
                                      <p:cBhvr>
                                        <p:cTn id="7" dur="500"/>
                                        <p:tgtEl>
                                          <p:spTgt spid="5">
                                            <p:txEl>
                                              <p:pRg st="1" end="1"/>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wipe(left)">
                                      <p:cBhvr>
                                        <p:cTn id="16" dur="500"/>
                                        <p:tgtEl>
                                          <p:spTgt spid="5">
                                            <p:txEl>
                                              <p:pRg st="6" end="6"/>
                                            </p:txEl>
                                          </p:spTgt>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animEffect transition="in" filter="wipe(left)">
                                      <p:cBhvr>
                                        <p:cTn id="20" dur="500"/>
                                        <p:tgtEl>
                                          <p:spTgt spid="5">
                                            <p:txEl>
                                              <p:pRg st="7" end="7"/>
                                            </p:txEl>
                                          </p:spTgt>
                                        </p:tgtEl>
                                      </p:cBhvr>
                                    </p:animEffect>
                                  </p:childTnLst>
                                </p:cTn>
                              </p:par>
                            </p:childTnLst>
                          </p:cTn>
                        </p:par>
                        <p:par>
                          <p:cTn id="21" fill="hold">
                            <p:stCondLst>
                              <p:cond delay="1000"/>
                            </p:stCondLst>
                            <p:childTnLst>
                              <p:par>
                                <p:cTn id="22" presetID="22" presetClass="entr" presetSubtype="8" fill="hold" nodeType="after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wipe(left)">
                                      <p:cBhvr>
                                        <p:cTn id="24" dur="500"/>
                                        <p:tgtEl>
                                          <p:spTgt spid="5">
                                            <p:txEl>
                                              <p:pRg st="8" end="8"/>
                                            </p:txEl>
                                          </p:spTgt>
                                        </p:tgtEl>
                                      </p:cBhvr>
                                    </p:animEffect>
                                  </p:childTnLst>
                                </p:cTn>
                              </p:par>
                            </p:childTnLst>
                          </p:cTn>
                        </p:par>
                        <p:par>
                          <p:cTn id="25" fill="hold">
                            <p:stCondLst>
                              <p:cond delay="1500"/>
                            </p:stCondLst>
                            <p:childTnLst>
                              <p:par>
                                <p:cTn id="26" presetID="22" presetClass="entr" presetSubtype="8" fill="hold" nodeType="afterEffect">
                                  <p:stCondLst>
                                    <p:cond delay="0"/>
                                  </p:stCondLst>
                                  <p:childTnLst>
                                    <p:set>
                                      <p:cBhvr>
                                        <p:cTn id="27" dur="1" fill="hold">
                                          <p:stCondLst>
                                            <p:cond delay="0"/>
                                          </p:stCondLst>
                                        </p:cTn>
                                        <p:tgtEl>
                                          <p:spTgt spid="5">
                                            <p:txEl>
                                              <p:pRg st="9" end="9"/>
                                            </p:txEl>
                                          </p:spTgt>
                                        </p:tgtEl>
                                        <p:attrNameLst>
                                          <p:attrName>style.visibility</p:attrName>
                                        </p:attrNameLst>
                                      </p:cBhvr>
                                      <p:to>
                                        <p:strVal val="visible"/>
                                      </p:to>
                                    </p:set>
                                    <p:animEffect transition="in" filter="wipe(left)">
                                      <p:cBhvr>
                                        <p:cTn id="28" dur="500"/>
                                        <p:tgtEl>
                                          <p:spTgt spid="5">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wipe(left)">
                                      <p:cBhvr>
                                        <p:cTn id="33" dur="500"/>
                                        <p:tgtEl>
                                          <p:spTgt spid="5">
                                            <p:txEl>
                                              <p:pRg st="10" end="1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5">
                                            <p:txEl>
                                              <p:pRg st="11" end="11"/>
                                            </p:txEl>
                                          </p:spTgt>
                                        </p:tgtEl>
                                        <p:attrNameLst>
                                          <p:attrName>style.visibility</p:attrName>
                                        </p:attrNameLst>
                                      </p:cBhvr>
                                      <p:to>
                                        <p:strVal val="visible"/>
                                      </p:to>
                                    </p:set>
                                    <p:animEffect transition="in" filter="wipe(left)">
                                      <p:cBhvr>
                                        <p:cTn id="38" dur="500"/>
                                        <p:tgtEl>
                                          <p:spTgt spid="5">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xit" presetSubtype="4" fill="hold" grpId="0" nodeType="clickEffect">
                                  <p:stCondLst>
                                    <p:cond delay="0"/>
                                  </p:stCondLst>
                                  <p:childTnLst>
                                    <p:animEffect transition="out" filter="wipe(down)">
                                      <p:cBhvr>
                                        <p:cTn id="42" dur="1500"/>
                                        <p:tgtEl>
                                          <p:spTgt spid="8"/>
                                        </p:tgtEl>
                                      </p:cBhvr>
                                    </p:animEffect>
                                    <p:set>
                                      <p:cBhvr>
                                        <p:cTn id="43" dur="1" fill="hold">
                                          <p:stCondLst>
                                            <p:cond delay="1499"/>
                                          </p:stCondLst>
                                        </p:cTn>
                                        <p:tgtEl>
                                          <p:spTgt spid="8"/>
                                        </p:tgtEl>
                                        <p:attrNameLst>
                                          <p:attrName>style.visibility</p:attrName>
                                        </p:attrNameLst>
                                      </p:cBhvr>
                                      <p:to>
                                        <p:strVal val="hidden"/>
                                      </p:to>
                                    </p:set>
                                  </p:childTnLst>
                                </p:cTn>
                              </p:par>
                              <p:par>
                                <p:cTn id="44" presetID="8" presetClass="emph" presetSubtype="0" fill="hold" nodeType="withEffect">
                                  <p:stCondLst>
                                    <p:cond delay="0"/>
                                  </p:stCondLst>
                                  <p:childTnLst>
                                    <p:animRot by="21600000">
                                      <p:cBhvr>
                                        <p:cTn id="45" dur="3000" fill="hold"/>
                                        <p:tgtEl>
                                          <p:spTgt spid="14"/>
                                        </p:tgtEl>
                                        <p:attrNameLst>
                                          <p:attrName>r</p:attrName>
                                        </p:attrNameLst>
                                      </p:cBhvr>
                                    </p:animRot>
                                  </p:childTnLst>
                                </p:cTn>
                              </p:par>
                              <p:par>
                                <p:cTn id="46" presetID="22" presetClass="exit" presetSubtype="1" fill="hold" grpId="0" nodeType="withEffect">
                                  <p:stCondLst>
                                    <p:cond delay="1400"/>
                                  </p:stCondLst>
                                  <p:childTnLst>
                                    <p:animEffect transition="out" filter="wipe(up)">
                                      <p:cBhvr>
                                        <p:cTn id="47" dur="1500"/>
                                        <p:tgtEl>
                                          <p:spTgt spid="9"/>
                                        </p:tgtEl>
                                      </p:cBhvr>
                                    </p:animEffect>
                                    <p:set>
                                      <p:cBhvr>
                                        <p:cTn id="48" dur="1" fill="hold">
                                          <p:stCondLst>
                                            <p:cond delay="1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パワーポイントで円を書く方法</a:t>
            </a:r>
            <a:endParaRPr kumimoji="1" lang="ja-JP" altLang="en-US" dirty="0"/>
          </a:p>
        </p:txBody>
      </p:sp>
      <p:sp>
        <p:nvSpPr>
          <p:cNvPr id="13" name="円/楕円 12"/>
          <p:cNvSpPr>
            <a:spLocks noChangeArrowheads="1"/>
          </p:cNvSpPr>
          <p:nvPr/>
        </p:nvSpPr>
        <p:spPr bwMode="auto">
          <a:xfrm>
            <a:off x="1866637" y="2956588"/>
            <a:ext cx="2592000" cy="2592000"/>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a:p>
        </p:txBody>
      </p:sp>
      <p:sp>
        <p:nvSpPr>
          <p:cNvPr id="8" name="正方形/長方形 7"/>
          <p:cNvSpPr/>
          <p:nvPr/>
        </p:nvSpPr>
        <p:spPr>
          <a:xfrm rot="16200000">
            <a:off x="1091965" y="3509955"/>
            <a:ext cx="2611016" cy="1469112"/>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9" name="正方形/長方形 8"/>
          <p:cNvSpPr/>
          <p:nvPr/>
        </p:nvSpPr>
        <p:spPr>
          <a:xfrm rot="16200000">
            <a:off x="2563333" y="3507407"/>
            <a:ext cx="2611015" cy="1474208"/>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2" name="テキスト ボックス 11"/>
          <p:cNvSpPr txBox="1"/>
          <p:nvPr/>
        </p:nvSpPr>
        <p:spPr>
          <a:xfrm>
            <a:off x="4885656" y="1582797"/>
            <a:ext cx="7042992" cy="3416320"/>
          </a:xfrm>
          <a:prstGeom prst="rect">
            <a:avLst/>
          </a:prstGeom>
          <a:noFill/>
        </p:spPr>
        <p:txBody>
          <a:bodyPr wrap="square" rtlCol="0">
            <a:spAutoFit/>
          </a:bodyPr>
          <a:lstStyle/>
          <a:p>
            <a:r>
              <a:rPr kumimoji="1" lang="ja-JP" altLang="en-US" dirty="0" smtClean="0"/>
              <a:t>６時</a:t>
            </a:r>
            <a:r>
              <a:rPr kumimoji="1" lang="ja-JP" altLang="en-US" dirty="0" smtClean="0"/>
              <a:t>方向から書く方法を説明します。</a:t>
            </a:r>
            <a:endParaRPr kumimoji="1" lang="en-US" altLang="ja-JP" dirty="0" smtClean="0"/>
          </a:p>
          <a:p>
            <a:r>
              <a:rPr kumimoji="1" lang="ja-JP" altLang="en-US" dirty="0" smtClean="0"/>
              <a:t>⑦長方形を白で書きました。背景が白なので見えませんが、クリックすると形が見えて確認できます。</a:t>
            </a:r>
            <a:endParaRPr kumimoji="1" lang="en-US" altLang="ja-JP" dirty="0" smtClean="0"/>
          </a:p>
          <a:p>
            <a:r>
              <a:rPr kumimoji="1" lang="ja-JP" altLang="en-US" dirty="0" smtClean="0"/>
              <a:t>動かします。</a:t>
            </a:r>
            <a:endParaRPr kumimoji="1" lang="en-US" altLang="ja-JP" dirty="0" smtClean="0"/>
          </a:p>
          <a:p>
            <a:r>
              <a:rPr kumimoji="1" lang="ja-JP" altLang="en-US" dirty="0" smtClean="0"/>
              <a:t>白い長方形が消えていくのに合わせて、円が出てくるのでコンパスが円を書いているように見えます。</a:t>
            </a:r>
            <a:endParaRPr kumimoji="1" lang="en-US" altLang="ja-JP" dirty="0" smtClean="0"/>
          </a:p>
          <a:p>
            <a:endParaRPr lang="en-US" altLang="ja-JP" dirty="0" smtClean="0"/>
          </a:p>
          <a:p>
            <a:r>
              <a:rPr lang="ja-JP" altLang="en-US" dirty="0" smtClean="0"/>
              <a:t>もう一度</a:t>
            </a:r>
            <a:endParaRPr kumimoji="1" lang="en-US" altLang="ja-JP" dirty="0" smtClean="0"/>
          </a:p>
          <a:p>
            <a:endParaRPr kumimoji="1" lang="en-US" altLang="ja-JP" dirty="0" smtClean="0"/>
          </a:p>
        </p:txBody>
      </p:sp>
      <p:sp>
        <p:nvSpPr>
          <p:cNvPr id="17" name="円/楕円 16"/>
          <p:cNvSpPr>
            <a:spLocks noChangeArrowheads="1"/>
          </p:cNvSpPr>
          <p:nvPr/>
        </p:nvSpPr>
        <p:spPr bwMode="auto">
          <a:xfrm>
            <a:off x="3096949" y="4221659"/>
            <a:ext cx="71437" cy="71437"/>
          </a:xfrm>
          <a:prstGeom prst="ellipse">
            <a:avLst/>
          </a:prstGeom>
          <a:solidFill>
            <a:schemeClr val="tx1">
              <a:alpha val="70195"/>
            </a:schemeClr>
          </a:solidFill>
          <a:ln w="38100" algn="ctr">
            <a:solidFill>
              <a:schemeClr val="tx1"/>
            </a:solidFill>
            <a:round/>
            <a:headEnd/>
            <a:tailEnd/>
          </a:ln>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dirty="0"/>
          </a:p>
        </p:txBody>
      </p:sp>
      <p:grpSp>
        <p:nvGrpSpPr>
          <p:cNvPr id="14" name="グループ化 13"/>
          <p:cNvGrpSpPr/>
          <p:nvPr/>
        </p:nvGrpSpPr>
        <p:grpSpPr>
          <a:xfrm rot="16200000">
            <a:off x="1347504" y="1172139"/>
            <a:ext cx="3624125" cy="6160898"/>
            <a:chOff x="3192193" y="789671"/>
            <a:chExt cx="3624125" cy="6160898"/>
          </a:xfrm>
        </p:grpSpPr>
        <p:pic>
          <p:nvPicPr>
            <p:cNvPr id="15" name="図 1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6" name="正方形/長方形 15"/>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spTree>
    <p:custDataLst>
      <p:tags r:id="rId1"/>
    </p:custDataLst>
    <p:extLst>
      <p:ext uri="{BB962C8B-B14F-4D97-AF65-F5344CB8AC3E}">
        <p14:creationId xmlns:p14="http://schemas.microsoft.com/office/powerpoint/2010/main" val="40707689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wipe(left)">
                                      <p:cBhvr>
                                        <p:cTn id="7" dur="500"/>
                                        <p:tgtEl>
                                          <p:spTgt spid="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2">
                                            <p:txEl>
                                              <p:pRg st="2" end="2"/>
                                            </p:txEl>
                                          </p:spTgt>
                                        </p:tgtEl>
                                        <p:attrNameLst>
                                          <p:attrName>style.visibility</p:attrName>
                                        </p:attrNameLst>
                                      </p:cBhvr>
                                      <p:to>
                                        <p:strVal val="visible"/>
                                      </p:to>
                                    </p:set>
                                    <p:animEffect transition="in" filter="wipe(left)">
                                      <p:cBhvr>
                                        <p:cTn id="12" dur="500"/>
                                        <p:tgtEl>
                                          <p:spTgt spid="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0" nodeType="clickEffect">
                                  <p:stCondLst>
                                    <p:cond delay="0"/>
                                  </p:stCondLst>
                                  <p:childTnLst>
                                    <p:animEffect transition="out" filter="wipe(down)">
                                      <p:cBhvr>
                                        <p:cTn id="16" dur="1500"/>
                                        <p:tgtEl>
                                          <p:spTgt spid="8"/>
                                        </p:tgtEl>
                                      </p:cBhvr>
                                    </p:animEffect>
                                    <p:set>
                                      <p:cBhvr>
                                        <p:cTn id="17" dur="1" fill="hold">
                                          <p:stCondLst>
                                            <p:cond delay="1499"/>
                                          </p:stCondLst>
                                        </p:cTn>
                                        <p:tgtEl>
                                          <p:spTgt spid="8"/>
                                        </p:tgtEl>
                                        <p:attrNameLst>
                                          <p:attrName>style.visibility</p:attrName>
                                        </p:attrNameLst>
                                      </p:cBhvr>
                                      <p:to>
                                        <p:strVal val="hidden"/>
                                      </p:to>
                                    </p:set>
                                  </p:childTnLst>
                                </p:cTn>
                              </p:par>
                              <p:par>
                                <p:cTn id="18" presetID="8" presetClass="emph" presetSubtype="0" fill="hold" nodeType="withEffect">
                                  <p:stCondLst>
                                    <p:cond delay="0"/>
                                  </p:stCondLst>
                                  <p:childTnLst>
                                    <p:animRot by="21600000">
                                      <p:cBhvr>
                                        <p:cTn id="19" dur="3000" fill="hold"/>
                                        <p:tgtEl>
                                          <p:spTgt spid="14"/>
                                        </p:tgtEl>
                                        <p:attrNameLst>
                                          <p:attrName>r</p:attrName>
                                        </p:attrNameLst>
                                      </p:cBhvr>
                                    </p:animRot>
                                  </p:childTnLst>
                                </p:cTn>
                              </p:par>
                              <p:par>
                                <p:cTn id="20" presetID="22" presetClass="exit" presetSubtype="1" fill="hold" grpId="0" nodeType="withEffect">
                                  <p:stCondLst>
                                    <p:cond delay="1400"/>
                                  </p:stCondLst>
                                  <p:childTnLst>
                                    <p:animEffect transition="out" filter="wipe(up)">
                                      <p:cBhvr>
                                        <p:cTn id="21" dur="1500"/>
                                        <p:tgtEl>
                                          <p:spTgt spid="9"/>
                                        </p:tgtEl>
                                      </p:cBhvr>
                                    </p:animEffect>
                                    <p:set>
                                      <p:cBhvr>
                                        <p:cTn id="22" dur="1" fill="hold">
                                          <p:stCondLst>
                                            <p:cond delay="1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xEl>
                                              <p:pRg st="3" end="3"/>
                                            </p:txEl>
                                          </p:spTgt>
                                        </p:tgtEl>
                                        <p:attrNameLst>
                                          <p:attrName>style.visibility</p:attrName>
                                        </p:attrNameLst>
                                      </p:cBhvr>
                                      <p:to>
                                        <p:strVal val="visible"/>
                                      </p:to>
                                    </p:set>
                                    <p:animEffect transition="in" filter="wipe(left)">
                                      <p:cBhvr>
                                        <p:cTn id="27" dur="500"/>
                                        <p:tgtEl>
                                          <p:spTgt spid="1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2">
                                            <p:txEl>
                                              <p:pRg st="5" end="5"/>
                                            </p:txEl>
                                          </p:spTgt>
                                        </p:tgtEl>
                                        <p:attrNameLst>
                                          <p:attrName>style.visibility</p:attrName>
                                        </p:attrNameLst>
                                      </p:cBhvr>
                                      <p:to>
                                        <p:strVal val="visible"/>
                                      </p:to>
                                    </p:set>
                                    <p:animEffect transition="in" filter="wipe(left)">
                                      <p:cBhvr>
                                        <p:cTn id="32"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パワーポイントで円を書く方法</a:t>
            </a:r>
            <a:endParaRPr kumimoji="1" lang="ja-JP" altLang="en-US" dirty="0"/>
          </a:p>
        </p:txBody>
      </p:sp>
      <p:sp>
        <p:nvSpPr>
          <p:cNvPr id="13" name="円/楕円 12"/>
          <p:cNvSpPr>
            <a:spLocks noChangeArrowheads="1"/>
          </p:cNvSpPr>
          <p:nvPr/>
        </p:nvSpPr>
        <p:spPr bwMode="auto">
          <a:xfrm>
            <a:off x="1866637" y="2956588"/>
            <a:ext cx="2592000" cy="2592000"/>
          </a:xfrm>
          <a:prstGeom prst="ellipse">
            <a:avLst/>
          </a:prstGeom>
          <a:noFill/>
          <a:ln w="2857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a:p>
        </p:txBody>
      </p:sp>
      <p:sp>
        <p:nvSpPr>
          <p:cNvPr id="8" name="正方形/長方形 7"/>
          <p:cNvSpPr/>
          <p:nvPr/>
        </p:nvSpPr>
        <p:spPr>
          <a:xfrm rot="16200000">
            <a:off x="1091965" y="3509955"/>
            <a:ext cx="2611016" cy="1469112"/>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9" name="正方形/長方形 8"/>
          <p:cNvSpPr/>
          <p:nvPr/>
        </p:nvSpPr>
        <p:spPr>
          <a:xfrm rot="16200000">
            <a:off x="2563333" y="3507407"/>
            <a:ext cx="2611015" cy="1474208"/>
          </a:xfrm>
          <a:prstGeom prst="rect">
            <a:avLst/>
          </a:prstGeom>
          <a:solidFill>
            <a:schemeClr val="bg1"/>
          </a:solidFill>
          <a:ln>
            <a:solidFill>
              <a:schemeClr val="bg1"/>
            </a:solidFill>
          </a:ln>
          <a:effectLst/>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2" name="テキスト ボックス 11"/>
          <p:cNvSpPr txBox="1"/>
          <p:nvPr/>
        </p:nvSpPr>
        <p:spPr>
          <a:xfrm>
            <a:off x="4885656" y="1582797"/>
            <a:ext cx="7042992" cy="3416320"/>
          </a:xfrm>
          <a:prstGeom prst="rect">
            <a:avLst/>
          </a:prstGeom>
          <a:noFill/>
        </p:spPr>
        <p:txBody>
          <a:bodyPr wrap="square" rtlCol="0">
            <a:spAutoFit/>
          </a:bodyPr>
          <a:lstStyle/>
          <a:p>
            <a:r>
              <a:rPr kumimoji="1" lang="ja-JP" altLang="en-US" dirty="0" smtClean="0"/>
              <a:t>６時</a:t>
            </a:r>
            <a:r>
              <a:rPr kumimoji="1" lang="ja-JP" altLang="en-US" dirty="0" smtClean="0"/>
              <a:t>方向から書く方法を説明します。</a:t>
            </a:r>
            <a:endParaRPr kumimoji="1" lang="en-US" altLang="ja-JP" dirty="0" smtClean="0"/>
          </a:p>
          <a:p>
            <a:r>
              <a:rPr kumimoji="1" lang="ja-JP" altLang="en-US" dirty="0" smtClean="0"/>
              <a:t>⑦長方形を白で書きました。背景が白なので見えませんが、クリックすると形が見えて確認できます。</a:t>
            </a:r>
            <a:endParaRPr kumimoji="1" lang="en-US" altLang="ja-JP" dirty="0" smtClean="0"/>
          </a:p>
          <a:p>
            <a:r>
              <a:rPr kumimoji="1" lang="ja-JP" altLang="en-US" dirty="0" smtClean="0"/>
              <a:t>動かします。</a:t>
            </a:r>
            <a:endParaRPr kumimoji="1" lang="en-US" altLang="ja-JP" dirty="0" smtClean="0"/>
          </a:p>
          <a:p>
            <a:r>
              <a:rPr kumimoji="1" lang="ja-JP" altLang="en-US" dirty="0" smtClean="0"/>
              <a:t>白い長方形が消えていくのに合わせて、円が出てくるのでコンパスが円を書いているように見えます。</a:t>
            </a:r>
            <a:endParaRPr kumimoji="1" lang="en-US" altLang="ja-JP" dirty="0" smtClean="0"/>
          </a:p>
          <a:p>
            <a:endParaRPr lang="en-US" altLang="ja-JP" dirty="0" smtClean="0"/>
          </a:p>
          <a:p>
            <a:endParaRPr kumimoji="1" lang="en-US" altLang="ja-JP" dirty="0" smtClean="0"/>
          </a:p>
          <a:p>
            <a:endParaRPr kumimoji="1" lang="en-US" altLang="ja-JP" dirty="0" smtClean="0"/>
          </a:p>
        </p:txBody>
      </p:sp>
      <p:sp>
        <p:nvSpPr>
          <p:cNvPr id="10" name="円/楕円 9"/>
          <p:cNvSpPr>
            <a:spLocks noChangeArrowheads="1"/>
          </p:cNvSpPr>
          <p:nvPr/>
        </p:nvSpPr>
        <p:spPr bwMode="auto">
          <a:xfrm>
            <a:off x="3096949" y="4221659"/>
            <a:ext cx="71437" cy="71437"/>
          </a:xfrm>
          <a:prstGeom prst="ellipse">
            <a:avLst/>
          </a:prstGeom>
          <a:solidFill>
            <a:schemeClr val="tx1">
              <a:alpha val="70195"/>
            </a:schemeClr>
          </a:solidFill>
          <a:ln w="38100" algn="ctr">
            <a:solidFill>
              <a:schemeClr val="tx1"/>
            </a:solidFill>
            <a:round/>
            <a:headEnd/>
            <a:tailEnd/>
          </a:ln>
        </p:spPr>
        <p:txBody>
          <a:bodyPr anchor="ct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pPr algn="ctr" eaLnBrk="1" hangingPunct="1"/>
            <a:endParaRPr lang="ja-JP" altLang="en-US" dirty="0"/>
          </a:p>
        </p:txBody>
      </p:sp>
      <p:grpSp>
        <p:nvGrpSpPr>
          <p:cNvPr id="14" name="グループ化 13"/>
          <p:cNvGrpSpPr/>
          <p:nvPr/>
        </p:nvGrpSpPr>
        <p:grpSpPr>
          <a:xfrm rot="16200000">
            <a:off x="1347504" y="1172139"/>
            <a:ext cx="3624125" cy="6160898"/>
            <a:chOff x="3192193" y="789671"/>
            <a:chExt cx="3624125" cy="6160898"/>
          </a:xfrm>
        </p:grpSpPr>
        <p:pic>
          <p:nvPicPr>
            <p:cNvPr id="15" name="図 1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16" name="正方形/長方形 15"/>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spTree>
    <p:custDataLst>
      <p:tags r:id="rId1"/>
    </p:custDataLst>
    <p:extLst>
      <p:ext uri="{BB962C8B-B14F-4D97-AF65-F5344CB8AC3E}">
        <p14:creationId xmlns:p14="http://schemas.microsoft.com/office/powerpoint/2010/main" val="20069711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1500"/>
                                        <p:tgtEl>
                                          <p:spTgt spid="8"/>
                                        </p:tgtEl>
                                      </p:cBhvr>
                                    </p:animEffect>
                                    <p:set>
                                      <p:cBhvr>
                                        <p:cTn id="7" dur="1" fill="hold">
                                          <p:stCondLst>
                                            <p:cond delay="1499"/>
                                          </p:stCondLst>
                                        </p:cTn>
                                        <p:tgtEl>
                                          <p:spTgt spid="8"/>
                                        </p:tgtEl>
                                        <p:attrNameLst>
                                          <p:attrName>style.visibility</p:attrName>
                                        </p:attrNameLst>
                                      </p:cBhvr>
                                      <p:to>
                                        <p:strVal val="hidden"/>
                                      </p:to>
                                    </p:set>
                                  </p:childTnLst>
                                </p:cTn>
                              </p:par>
                              <p:par>
                                <p:cTn id="8" presetID="8" presetClass="emph" presetSubtype="0" fill="hold" nodeType="withEffect">
                                  <p:stCondLst>
                                    <p:cond delay="0"/>
                                  </p:stCondLst>
                                  <p:childTnLst>
                                    <p:animRot by="21600000">
                                      <p:cBhvr>
                                        <p:cTn id="9" dur="3000" fill="hold"/>
                                        <p:tgtEl>
                                          <p:spTgt spid="14"/>
                                        </p:tgtEl>
                                        <p:attrNameLst>
                                          <p:attrName>r</p:attrName>
                                        </p:attrNameLst>
                                      </p:cBhvr>
                                    </p:animRot>
                                  </p:childTnLst>
                                </p:cTn>
                              </p:par>
                              <p:par>
                                <p:cTn id="10" presetID="22" presetClass="exit" presetSubtype="1" fill="hold" grpId="0" nodeType="withEffect">
                                  <p:stCondLst>
                                    <p:cond delay="1400"/>
                                  </p:stCondLst>
                                  <p:childTnLst>
                                    <p:animEffect transition="out" filter="wipe(up)">
                                      <p:cBhvr>
                                        <p:cTn id="11" dur="1500"/>
                                        <p:tgtEl>
                                          <p:spTgt spid="9"/>
                                        </p:tgtEl>
                                      </p:cBhvr>
                                    </p:animEffect>
                                    <p:set>
                                      <p:cBhvr>
                                        <p:cTn id="12" dur="1" fill="hold">
                                          <p:stCondLst>
                                            <p:cond delay="1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補足</a:t>
            </a:r>
            <a:endParaRPr kumimoji="1" lang="ja-JP" altLang="en-US" dirty="0"/>
          </a:p>
        </p:txBody>
      </p:sp>
      <p:grpSp>
        <p:nvGrpSpPr>
          <p:cNvPr id="4" name="グループ化 3"/>
          <p:cNvGrpSpPr/>
          <p:nvPr/>
        </p:nvGrpSpPr>
        <p:grpSpPr>
          <a:xfrm>
            <a:off x="7032104" y="404664"/>
            <a:ext cx="3624125" cy="6160898"/>
            <a:chOff x="3192193" y="789671"/>
            <a:chExt cx="3624125" cy="6160898"/>
          </a:xfrm>
        </p:grpSpPr>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solidFill>
                <a:schemeClr val="tx1"/>
              </a:solidFill>
            </a:ln>
          </p:spPr>
        </p:pic>
        <p:sp>
          <p:nvSpPr>
            <p:cNvPr id="6" name="正方形/長方形 5"/>
            <p:cNvSpPr/>
            <p:nvPr/>
          </p:nvSpPr>
          <p:spPr>
            <a:xfrm>
              <a:off x="4976718" y="3872569"/>
              <a:ext cx="1839600" cy="3078000"/>
            </a:xfrm>
            <a:prstGeom prst="rect">
              <a:avLst/>
            </a:prstGeom>
            <a:noFill/>
            <a:ln w="28575">
              <a:solidFill>
                <a:schemeClr val="tx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9496" y="1366612"/>
            <a:ext cx="1810669" cy="3188484"/>
          </a:xfrm>
          <a:prstGeom prst="rect">
            <a:avLst/>
          </a:prstGeom>
        </p:spPr>
      </p:pic>
      <p:sp>
        <p:nvSpPr>
          <p:cNvPr id="8" name="角丸四角形吹き出し 7"/>
          <p:cNvSpPr/>
          <p:nvPr/>
        </p:nvSpPr>
        <p:spPr>
          <a:xfrm>
            <a:off x="1271464" y="4941888"/>
            <a:ext cx="3024336" cy="1079400"/>
          </a:xfrm>
          <a:prstGeom prst="wedgeRoundRectCallout">
            <a:avLst>
              <a:gd name="adj1" fmla="val -23232"/>
              <a:gd name="adj2" fmla="val -76001"/>
              <a:gd name="adj3" fmla="val 16667"/>
            </a:avLst>
          </a:prstGeom>
          <a:ln/>
        </p:spPr>
        <p:style>
          <a:lnRef idx="1">
            <a:schemeClr val="dk1"/>
          </a:lnRef>
          <a:fillRef idx="2">
            <a:schemeClr val="dk1"/>
          </a:fillRef>
          <a:effectRef idx="1">
            <a:schemeClr val="dk1"/>
          </a:effectRef>
          <a:fontRef idx="minor">
            <a:schemeClr val="dk1"/>
          </a:fontRef>
        </p:style>
        <p:txBody>
          <a:bodyPr rtlCol="0" anchor="t"/>
          <a:lstStyle/>
          <a:p>
            <a:r>
              <a:rPr kumimoji="0" lang="ja-JP" altLang="en-US" sz="2000" kern="0" dirty="0" smtClean="0">
                <a:solidFill>
                  <a:schemeClr val="tx1"/>
                </a:solidFill>
                <a:latin typeface="Cambria Math" panose="02040503050406030204" pitchFamily="18" charset="0"/>
                <a:ea typeface="AR P丸ゴシック体M" panose="020F0600000000000000" pitchFamily="50" charset="-128"/>
              </a:rPr>
              <a:t>図にスピンをつけただけでは、上のように回るだけです。</a:t>
            </a:r>
          </a:p>
        </p:txBody>
      </p:sp>
      <p:sp>
        <p:nvSpPr>
          <p:cNvPr id="9" name="角丸四角形吹き出し 8"/>
          <p:cNvSpPr/>
          <p:nvPr/>
        </p:nvSpPr>
        <p:spPr>
          <a:xfrm>
            <a:off x="4927670" y="4486862"/>
            <a:ext cx="3024336" cy="1894466"/>
          </a:xfrm>
          <a:prstGeom prst="wedgeRoundRectCallout">
            <a:avLst>
              <a:gd name="adj1" fmla="val 31958"/>
              <a:gd name="adj2" fmla="val -67573"/>
              <a:gd name="adj3" fmla="val 16667"/>
            </a:avLst>
          </a:prstGeom>
          <a:ln/>
        </p:spPr>
        <p:style>
          <a:lnRef idx="1">
            <a:schemeClr val="dk1"/>
          </a:lnRef>
          <a:fillRef idx="2">
            <a:schemeClr val="dk1"/>
          </a:fillRef>
          <a:effectRef idx="1">
            <a:schemeClr val="dk1"/>
          </a:effectRef>
          <a:fontRef idx="minor">
            <a:schemeClr val="dk1"/>
          </a:fontRef>
        </p:style>
        <p:txBody>
          <a:bodyPr rtlCol="0" anchor="t"/>
          <a:lstStyle/>
          <a:p>
            <a:r>
              <a:rPr kumimoji="0" lang="ja-JP" altLang="en-US" sz="1800" kern="0" dirty="0" smtClean="0">
                <a:solidFill>
                  <a:schemeClr val="tx1"/>
                </a:solidFill>
                <a:latin typeface="Cambria Math" panose="02040503050406030204" pitchFamily="18" charset="0"/>
                <a:ea typeface="AR P丸ゴシック体M" panose="020F0600000000000000" pitchFamily="50" charset="-128"/>
              </a:rPr>
              <a:t>右の図のように、コンパスの大きさと同じ長方形を対角線に置いて、グループ化して、スピンをかけると、針の先を中心に回るようになります。</a:t>
            </a:r>
          </a:p>
        </p:txBody>
      </p:sp>
    </p:spTree>
    <p:custDataLst>
      <p:tags r:id="rId1"/>
    </p:custDataLst>
    <p:extLst>
      <p:ext uri="{BB962C8B-B14F-4D97-AF65-F5344CB8AC3E}">
        <p14:creationId xmlns:p14="http://schemas.microsoft.com/office/powerpoint/2010/main" val="37059399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7"/>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nodeType="clickEffect">
                                  <p:stCondLst>
                                    <p:cond delay="0"/>
                                  </p:stCondLst>
                                  <p:childTnLst>
                                    <p:animRot by="21600000">
                                      <p:cBhvr>
                                        <p:cTn id="20" dur="3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補足</a:t>
            </a:r>
            <a:endParaRPr kumimoji="1" lang="ja-JP" altLang="en-US" dirty="0"/>
          </a:p>
        </p:txBody>
      </p:sp>
      <p:grpSp>
        <p:nvGrpSpPr>
          <p:cNvPr id="4" name="グループ化 3"/>
          <p:cNvGrpSpPr/>
          <p:nvPr/>
        </p:nvGrpSpPr>
        <p:grpSpPr>
          <a:xfrm>
            <a:off x="7032104" y="404664"/>
            <a:ext cx="3624125" cy="6160898"/>
            <a:chOff x="3192193" y="789671"/>
            <a:chExt cx="3624125" cy="6160898"/>
          </a:xfrm>
        </p:grpSpPr>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r="-1609" b="3468"/>
            <a:stretch/>
          </p:blipFill>
          <p:spPr>
            <a:xfrm>
              <a:off x="3192193" y="789671"/>
              <a:ext cx="1839805" cy="3077901"/>
            </a:xfrm>
            <a:prstGeom prst="rect">
              <a:avLst/>
            </a:prstGeom>
            <a:ln>
              <a:noFill/>
            </a:ln>
          </p:spPr>
        </p:pic>
        <p:sp>
          <p:nvSpPr>
            <p:cNvPr id="6" name="正方形/長方形 5"/>
            <p:cNvSpPr/>
            <p:nvPr/>
          </p:nvSpPr>
          <p:spPr>
            <a:xfrm>
              <a:off x="4976718" y="3872569"/>
              <a:ext cx="1839600" cy="3078000"/>
            </a:xfrm>
            <a:prstGeom prst="rect">
              <a:avLst/>
            </a:prstGeom>
            <a:noFill/>
            <a:ln w="28575">
              <a:no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gr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9496" y="1366612"/>
            <a:ext cx="1810669" cy="3188484"/>
          </a:xfrm>
          <a:prstGeom prst="rect">
            <a:avLst/>
          </a:prstGeom>
        </p:spPr>
      </p:pic>
      <p:sp>
        <p:nvSpPr>
          <p:cNvPr id="8" name="角丸四角形吹き出し 7"/>
          <p:cNvSpPr/>
          <p:nvPr/>
        </p:nvSpPr>
        <p:spPr>
          <a:xfrm>
            <a:off x="1271464" y="4941888"/>
            <a:ext cx="3024336" cy="1079400"/>
          </a:xfrm>
          <a:prstGeom prst="wedgeRoundRectCallout">
            <a:avLst>
              <a:gd name="adj1" fmla="val -23232"/>
              <a:gd name="adj2" fmla="val -76001"/>
              <a:gd name="adj3" fmla="val 16667"/>
            </a:avLst>
          </a:prstGeom>
          <a:ln/>
        </p:spPr>
        <p:style>
          <a:lnRef idx="1">
            <a:schemeClr val="dk1"/>
          </a:lnRef>
          <a:fillRef idx="2">
            <a:schemeClr val="dk1"/>
          </a:fillRef>
          <a:effectRef idx="1">
            <a:schemeClr val="dk1"/>
          </a:effectRef>
          <a:fontRef idx="minor">
            <a:schemeClr val="dk1"/>
          </a:fontRef>
        </p:style>
        <p:txBody>
          <a:bodyPr rtlCol="0" anchor="t"/>
          <a:lstStyle/>
          <a:p>
            <a:r>
              <a:rPr kumimoji="0" lang="ja-JP" altLang="en-US" sz="2000" kern="0" dirty="0" smtClean="0">
                <a:solidFill>
                  <a:schemeClr val="tx1"/>
                </a:solidFill>
                <a:latin typeface="Cambria Math" panose="02040503050406030204" pitchFamily="18" charset="0"/>
                <a:ea typeface="AR P丸ゴシック体M" panose="020F0600000000000000" pitchFamily="50" charset="-128"/>
              </a:rPr>
              <a:t>図にスピンをつけただけでは、上のように回るだけです。</a:t>
            </a:r>
          </a:p>
        </p:txBody>
      </p:sp>
      <p:sp>
        <p:nvSpPr>
          <p:cNvPr id="9" name="角丸四角形吹き出し 8"/>
          <p:cNvSpPr/>
          <p:nvPr/>
        </p:nvSpPr>
        <p:spPr>
          <a:xfrm>
            <a:off x="4927670" y="4486862"/>
            <a:ext cx="3024336" cy="1678442"/>
          </a:xfrm>
          <a:prstGeom prst="wedgeRoundRectCallout">
            <a:avLst>
              <a:gd name="adj1" fmla="val 31958"/>
              <a:gd name="adj2" fmla="val -67573"/>
              <a:gd name="adj3" fmla="val 16667"/>
            </a:avLst>
          </a:prstGeom>
          <a:ln/>
        </p:spPr>
        <p:style>
          <a:lnRef idx="1">
            <a:schemeClr val="dk1"/>
          </a:lnRef>
          <a:fillRef idx="2">
            <a:schemeClr val="dk1"/>
          </a:fillRef>
          <a:effectRef idx="1">
            <a:schemeClr val="dk1"/>
          </a:effectRef>
          <a:fontRef idx="minor">
            <a:schemeClr val="dk1"/>
          </a:fontRef>
        </p:style>
        <p:txBody>
          <a:bodyPr rtlCol="0" anchor="t"/>
          <a:lstStyle/>
          <a:p>
            <a:r>
              <a:rPr kumimoji="0" lang="ja-JP" altLang="en-US" sz="1800" kern="0" dirty="0" smtClean="0">
                <a:solidFill>
                  <a:schemeClr val="tx1"/>
                </a:solidFill>
                <a:latin typeface="Cambria Math" panose="02040503050406030204" pitchFamily="18" charset="0"/>
                <a:ea typeface="AR P丸ゴシック体M" panose="020F0600000000000000" pitchFamily="50" charset="-128"/>
              </a:rPr>
              <a:t>実際には、長方形を白で塗りつぶしておきます。</a:t>
            </a:r>
            <a:endParaRPr kumimoji="0" lang="en-US" altLang="ja-JP" sz="1800" kern="0" dirty="0" smtClean="0">
              <a:solidFill>
                <a:schemeClr val="tx1"/>
              </a:solidFill>
              <a:latin typeface="Cambria Math" panose="02040503050406030204" pitchFamily="18" charset="0"/>
              <a:ea typeface="AR P丸ゴシック体M" panose="020F0600000000000000" pitchFamily="50" charset="-128"/>
            </a:endParaRPr>
          </a:p>
          <a:p>
            <a:r>
              <a:rPr kumimoji="0" lang="ja-JP" altLang="en-US" sz="1800" kern="0" dirty="0" smtClean="0">
                <a:solidFill>
                  <a:schemeClr val="tx1"/>
                </a:solidFill>
                <a:latin typeface="Cambria Math" panose="02040503050406030204" pitchFamily="18" charset="0"/>
                <a:ea typeface="AR P丸ゴシック体M" panose="020F0600000000000000" pitchFamily="50" charset="-128"/>
              </a:rPr>
              <a:t>この形で円の中心に針を合わせれば、円を書く動きになります。</a:t>
            </a:r>
          </a:p>
        </p:txBody>
      </p:sp>
    </p:spTree>
    <p:custDataLst>
      <p:tags r:id="rId1"/>
    </p:custDataLst>
    <p:extLst>
      <p:ext uri="{BB962C8B-B14F-4D97-AF65-F5344CB8AC3E}">
        <p14:creationId xmlns:p14="http://schemas.microsoft.com/office/powerpoint/2010/main" val="20324195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3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5" name="グループ化 24"/>
          <p:cNvGrpSpPr/>
          <p:nvPr/>
        </p:nvGrpSpPr>
        <p:grpSpPr>
          <a:xfrm>
            <a:off x="3926344" y="2276781"/>
            <a:ext cx="2281033" cy="3691153"/>
            <a:chOff x="4648589" y="1503607"/>
            <a:chExt cx="2281033" cy="3691153"/>
          </a:xfrm>
        </p:grpSpPr>
        <p:grpSp>
          <p:nvGrpSpPr>
            <p:cNvPr id="21" name="グループ化 20"/>
            <p:cNvGrpSpPr/>
            <p:nvPr/>
          </p:nvGrpSpPr>
          <p:grpSpPr>
            <a:xfrm rot="19218525">
              <a:off x="4648589" y="2645294"/>
              <a:ext cx="1964530" cy="2422143"/>
              <a:chOff x="3684749" y="2301044"/>
              <a:chExt cx="2165409" cy="2697202"/>
            </a:xfrm>
          </p:grpSpPr>
          <p:sp>
            <p:nvSpPr>
              <p:cNvPr id="19" name="フリーフォーム 18"/>
              <p:cNvSpPr/>
              <p:nvPr/>
            </p:nvSpPr>
            <p:spPr>
              <a:xfrm>
                <a:off x="3684749" y="4499771"/>
                <a:ext cx="419100" cy="498475"/>
              </a:xfrm>
              <a:custGeom>
                <a:avLst/>
                <a:gdLst>
                  <a:gd name="connsiteX0" fmla="*/ 377825 w 419100"/>
                  <a:gd name="connsiteY0" fmla="*/ 0 h 498475"/>
                  <a:gd name="connsiteX1" fmla="*/ 168275 w 419100"/>
                  <a:gd name="connsiteY1" fmla="*/ 254000 h 498475"/>
                  <a:gd name="connsiteX2" fmla="*/ 98425 w 419100"/>
                  <a:gd name="connsiteY2" fmla="*/ 346075 h 498475"/>
                  <a:gd name="connsiteX3" fmla="*/ 28575 w 419100"/>
                  <a:gd name="connsiteY3" fmla="*/ 441325 h 498475"/>
                  <a:gd name="connsiteX4" fmla="*/ 0 w 419100"/>
                  <a:gd name="connsiteY4" fmla="*/ 498475 h 498475"/>
                  <a:gd name="connsiteX5" fmla="*/ 171450 w 419100"/>
                  <a:gd name="connsiteY5" fmla="*/ 330200 h 498475"/>
                  <a:gd name="connsiteX6" fmla="*/ 419100 w 419100"/>
                  <a:gd name="connsiteY6" fmla="*/ 31750 h 498475"/>
                  <a:gd name="connsiteX7" fmla="*/ 377825 w 419100"/>
                  <a:gd name="connsiteY7" fmla="*/ 0 h 498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9100" h="498475">
                    <a:moveTo>
                      <a:pt x="377825" y="0"/>
                    </a:moveTo>
                    <a:lnTo>
                      <a:pt x="168275" y="254000"/>
                    </a:lnTo>
                    <a:lnTo>
                      <a:pt x="98425" y="346075"/>
                    </a:lnTo>
                    <a:lnTo>
                      <a:pt x="28575" y="441325"/>
                    </a:lnTo>
                    <a:lnTo>
                      <a:pt x="0" y="498475"/>
                    </a:lnTo>
                    <a:lnTo>
                      <a:pt x="171450" y="330200"/>
                    </a:lnTo>
                    <a:lnTo>
                      <a:pt x="419100" y="31750"/>
                    </a:lnTo>
                    <a:lnTo>
                      <a:pt x="377825" y="0"/>
                    </a:lnTo>
                    <a:close/>
                  </a:path>
                </a:pathLst>
              </a:custGeom>
              <a:ln>
                <a:solidFill>
                  <a:schemeClr val="bg1">
                    <a:lumMod val="50000"/>
                  </a:schemeClr>
                </a:solidFill>
              </a:ln>
              <a:effectLst/>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5" name="フリーフォーム 4"/>
              <p:cNvSpPr/>
              <p:nvPr/>
            </p:nvSpPr>
            <p:spPr>
              <a:xfrm>
                <a:off x="3983258" y="2301044"/>
                <a:ext cx="1866900" cy="2316480"/>
              </a:xfrm>
              <a:custGeom>
                <a:avLst/>
                <a:gdLst>
                  <a:gd name="connsiteX0" fmla="*/ 1714500 w 1866900"/>
                  <a:gd name="connsiteY0" fmla="*/ 0 h 2316480"/>
                  <a:gd name="connsiteX1" fmla="*/ 251460 w 1866900"/>
                  <a:gd name="connsiteY1" fmla="*/ 1821180 h 2316480"/>
                  <a:gd name="connsiteX2" fmla="*/ 76200 w 1866900"/>
                  <a:gd name="connsiteY2" fmla="*/ 2065020 h 2316480"/>
                  <a:gd name="connsiteX3" fmla="*/ 0 w 1866900"/>
                  <a:gd name="connsiteY3" fmla="*/ 2286000 h 2316480"/>
                  <a:gd name="connsiteX4" fmla="*/ 60960 w 1866900"/>
                  <a:gd name="connsiteY4" fmla="*/ 2316480 h 2316480"/>
                  <a:gd name="connsiteX5" fmla="*/ 1866900 w 1866900"/>
                  <a:gd name="connsiteY5" fmla="*/ 99060 h 2316480"/>
                  <a:gd name="connsiteX6" fmla="*/ 1714500 w 1866900"/>
                  <a:gd name="connsiteY6" fmla="*/ 0 h 2316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6900" h="2316480">
                    <a:moveTo>
                      <a:pt x="1714500" y="0"/>
                    </a:moveTo>
                    <a:lnTo>
                      <a:pt x="251460" y="1821180"/>
                    </a:lnTo>
                    <a:lnTo>
                      <a:pt x="76200" y="2065020"/>
                    </a:lnTo>
                    <a:lnTo>
                      <a:pt x="0" y="2286000"/>
                    </a:lnTo>
                    <a:lnTo>
                      <a:pt x="60960" y="2316480"/>
                    </a:lnTo>
                    <a:lnTo>
                      <a:pt x="1866900" y="99060"/>
                    </a:lnTo>
                    <a:lnTo>
                      <a:pt x="1714500" y="0"/>
                    </a:lnTo>
                    <a:close/>
                  </a:path>
                </a:pathLst>
              </a:custGeom>
              <a:ln/>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nvGrpSpPr>
            <p:cNvPr id="24" name="グループ化 23"/>
            <p:cNvGrpSpPr>
              <a:grpSpLocks noChangeAspect="1"/>
            </p:cNvGrpSpPr>
            <p:nvPr/>
          </p:nvGrpSpPr>
          <p:grpSpPr>
            <a:xfrm rot="2923149">
              <a:off x="4741030" y="3006167"/>
              <a:ext cx="2628000" cy="1749185"/>
              <a:chOff x="5784597" y="2369402"/>
              <a:chExt cx="2637286" cy="1698288"/>
            </a:xfrm>
          </p:grpSpPr>
          <p:pic>
            <p:nvPicPr>
              <p:cNvPr id="23" name="図 22"/>
              <p:cNvPicPr>
                <a:picLocks noChangeAspect="1"/>
              </p:cNvPicPr>
              <p:nvPr/>
            </p:nvPicPr>
            <p:blipFill rotWithShape="1">
              <a:blip r:embed="rId2" cstate="print">
                <a:extLst>
                  <a:ext uri="{28A0092B-C50C-407E-A947-70E740481C1C}">
                    <a14:useLocalDpi xmlns:a14="http://schemas.microsoft.com/office/drawing/2010/main" val="0"/>
                  </a:ext>
                </a:extLst>
              </a:blip>
              <a:srcRect l="42440" t="3307"/>
              <a:stretch/>
            </p:blipFill>
            <p:spPr>
              <a:xfrm rot="7104250">
                <a:off x="7125396" y="2771202"/>
                <a:ext cx="879048" cy="1713927"/>
              </a:xfrm>
              <a:prstGeom prst="rect">
                <a:avLst/>
              </a:prstGeom>
            </p:spPr>
          </p:pic>
          <p:sp>
            <p:nvSpPr>
              <p:cNvPr id="6" name="フリーフォーム 5"/>
              <p:cNvSpPr/>
              <p:nvPr/>
            </p:nvSpPr>
            <p:spPr>
              <a:xfrm>
                <a:off x="5784597" y="2369402"/>
                <a:ext cx="1692000" cy="1447800"/>
              </a:xfrm>
              <a:custGeom>
                <a:avLst/>
                <a:gdLst>
                  <a:gd name="connsiteX0" fmla="*/ 0 w 1684020"/>
                  <a:gd name="connsiteY0" fmla="*/ 114300 h 1447800"/>
                  <a:gd name="connsiteX1" fmla="*/ 1584960 w 1684020"/>
                  <a:gd name="connsiteY1" fmla="*/ 1447800 h 1447800"/>
                  <a:gd name="connsiteX2" fmla="*/ 1684020 w 1684020"/>
                  <a:gd name="connsiteY2" fmla="*/ 1295400 h 1447800"/>
                  <a:gd name="connsiteX3" fmla="*/ 121920 w 1684020"/>
                  <a:gd name="connsiteY3" fmla="*/ 0 h 1447800"/>
                  <a:gd name="connsiteX4" fmla="*/ 0 w 1684020"/>
                  <a:gd name="connsiteY4" fmla="*/ 114300 h 144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4020" h="1447800">
                    <a:moveTo>
                      <a:pt x="0" y="114300"/>
                    </a:moveTo>
                    <a:lnTo>
                      <a:pt x="1584960" y="1447800"/>
                    </a:lnTo>
                    <a:lnTo>
                      <a:pt x="1684020" y="1295400"/>
                    </a:lnTo>
                    <a:lnTo>
                      <a:pt x="121920" y="0"/>
                    </a:lnTo>
                    <a:lnTo>
                      <a:pt x="0" y="114300"/>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nvGrpSpPr>
              <p:cNvPr id="13" name="グループ化 12"/>
              <p:cNvGrpSpPr/>
              <p:nvPr/>
            </p:nvGrpSpPr>
            <p:grpSpPr>
              <a:xfrm>
                <a:off x="7248128" y="3181408"/>
                <a:ext cx="611981" cy="645319"/>
                <a:chOff x="7248128" y="3181408"/>
                <a:chExt cx="611981" cy="645319"/>
              </a:xfrm>
            </p:grpSpPr>
            <p:sp>
              <p:nvSpPr>
                <p:cNvPr id="8" name="フリーフォーム 7"/>
                <p:cNvSpPr/>
                <p:nvPr/>
              </p:nvSpPr>
              <p:spPr>
                <a:xfrm>
                  <a:off x="7248128" y="3181408"/>
                  <a:ext cx="611981" cy="645319"/>
                </a:xfrm>
                <a:custGeom>
                  <a:avLst/>
                  <a:gdLst>
                    <a:gd name="connsiteX0" fmla="*/ 0 w 611981"/>
                    <a:gd name="connsiteY0" fmla="*/ 164306 h 645319"/>
                    <a:gd name="connsiteX1" fmla="*/ 128587 w 611981"/>
                    <a:gd name="connsiteY1" fmla="*/ 297656 h 645319"/>
                    <a:gd name="connsiteX2" fmla="*/ 130968 w 611981"/>
                    <a:gd name="connsiteY2" fmla="*/ 350044 h 645319"/>
                    <a:gd name="connsiteX3" fmla="*/ 23812 w 611981"/>
                    <a:gd name="connsiteY3" fmla="*/ 435769 h 645319"/>
                    <a:gd name="connsiteX4" fmla="*/ 16668 w 611981"/>
                    <a:gd name="connsiteY4" fmla="*/ 454819 h 645319"/>
                    <a:gd name="connsiteX5" fmla="*/ 11906 w 611981"/>
                    <a:gd name="connsiteY5" fmla="*/ 478631 h 645319"/>
                    <a:gd name="connsiteX6" fmla="*/ 4762 w 611981"/>
                    <a:gd name="connsiteY6" fmla="*/ 519113 h 645319"/>
                    <a:gd name="connsiteX7" fmla="*/ 2381 w 611981"/>
                    <a:gd name="connsiteY7" fmla="*/ 545306 h 645319"/>
                    <a:gd name="connsiteX8" fmla="*/ 23812 w 611981"/>
                    <a:gd name="connsiteY8" fmla="*/ 578644 h 645319"/>
                    <a:gd name="connsiteX9" fmla="*/ 45243 w 611981"/>
                    <a:gd name="connsiteY9" fmla="*/ 600075 h 645319"/>
                    <a:gd name="connsiteX10" fmla="*/ 73818 w 611981"/>
                    <a:gd name="connsiteY10" fmla="*/ 626269 h 645319"/>
                    <a:gd name="connsiteX11" fmla="*/ 109537 w 611981"/>
                    <a:gd name="connsiteY11" fmla="*/ 628650 h 645319"/>
                    <a:gd name="connsiteX12" fmla="*/ 152400 w 611981"/>
                    <a:gd name="connsiteY12" fmla="*/ 631031 h 645319"/>
                    <a:gd name="connsiteX13" fmla="*/ 183356 w 611981"/>
                    <a:gd name="connsiteY13" fmla="*/ 614363 h 645319"/>
                    <a:gd name="connsiteX14" fmla="*/ 209550 w 611981"/>
                    <a:gd name="connsiteY14" fmla="*/ 592931 h 645319"/>
                    <a:gd name="connsiteX15" fmla="*/ 238125 w 611981"/>
                    <a:gd name="connsiteY15" fmla="*/ 573881 h 645319"/>
                    <a:gd name="connsiteX16" fmla="*/ 257175 w 611981"/>
                    <a:gd name="connsiteY16" fmla="*/ 550069 h 645319"/>
                    <a:gd name="connsiteX17" fmla="*/ 273843 w 611981"/>
                    <a:gd name="connsiteY17" fmla="*/ 533400 h 645319"/>
                    <a:gd name="connsiteX18" fmla="*/ 302418 w 611981"/>
                    <a:gd name="connsiteY18" fmla="*/ 507206 h 645319"/>
                    <a:gd name="connsiteX19" fmla="*/ 323850 w 611981"/>
                    <a:gd name="connsiteY19" fmla="*/ 507206 h 645319"/>
                    <a:gd name="connsiteX20" fmla="*/ 357187 w 611981"/>
                    <a:gd name="connsiteY20" fmla="*/ 550069 h 645319"/>
                    <a:gd name="connsiteX21" fmla="*/ 388143 w 611981"/>
                    <a:gd name="connsiteY21" fmla="*/ 581025 h 645319"/>
                    <a:gd name="connsiteX22" fmla="*/ 450056 w 611981"/>
                    <a:gd name="connsiteY22" fmla="*/ 645319 h 645319"/>
                    <a:gd name="connsiteX23" fmla="*/ 507206 w 611981"/>
                    <a:gd name="connsiteY23" fmla="*/ 628650 h 645319"/>
                    <a:gd name="connsiteX24" fmla="*/ 542925 w 611981"/>
                    <a:gd name="connsiteY24" fmla="*/ 597694 h 645319"/>
                    <a:gd name="connsiteX25" fmla="*/ 569118 w 611981"/>
                    <a:gd name="connsiteY25" fmla="*/ 583406 h 645319"/>
                    <a:gd name="connsiteX26" fmla="*/ 583406 w 611981"/>
                    <a:gd name="connsiteY26" fmla="*/ 561975 h 645319"/>
                    <a:gd name="connsiteX27" fmla="*/ 592931 w 611981"/>
                    <a:gd name="connsiteY27" fmla="*/ 545306 h 645319"/>
                    <a:gd name="connsiteX28" fmla="*/ 607218 w 611981"/>
                    <a:gd name="connsiteY28" fmla="*/ 521494 h 645319"/>
                    <a:gd name="connsiteX29" fmla="*/ 611981 w 611981"/>
                    <a:gd name="connsiteY29" fmla="*/ 500063 h 645319"/>
                    <a:gd name="connsiteX30" fmla="*/ 421481 w 611981"/>
                    <a:gd name="connsiteY30" fmla="*/ 292894 h 645319"/>
                    <a:gd name="connsiteX31" fmla="*/ 461962 w 611981"/>
                    <a:gd name="connsiteY31" fmla="*/ 261938 h 645319"/>
                    <a:gd name="connsiteX32" fmla="*/ 514350 w 611981"/>
                    <a:gd name="connsiteY32" fmla="*/ 330994 h 645319"/>
                    <a:gd name="connsiteX33" fmla="*/ 545306 w 611981"/>
                    <a:gd name="connsiteY33" fmla="*/ 333375 h 645319"/>
                    <a:gd name="connsiteX34" fmla="*/ 561975 w 611981"/>
                    <a:gd name="connsiteY34" fmla="*/ 333375 h 645319"/>
                    <a:gd name="connsiteX35" fmla="*/ 571500 w 611981"/>
                    <a:gd name="connsiteY35" fmla="*/ 297656 h 645319"/>
                    <a:gd name="connsiteX36" fmla="*/ 371475 w 611981"/>
                    <a:gd name="connsiteY36" fmla="*/ 76200 h 645319"/>
                    <a:gd name="connsiteX37" fmla="*/ 347662 w 611981"/>
                    <a:gd name="connsiteY37" fmla="*/ 73819 h 645319"/>
                    <a:gd name="connsiteX38" fmla="*/ 335756 w 611981"/>
                    <a:gd name="connsiteY38" fmla="*/ 90488 h 645319"/>
                    <a:gd name="connsiteX39" fmla="*/ 323850 w 611981"/>
                    <a:gd name="connsiteY39" fmla="*/ 97631 h 645319"/>
                    <a:gd name="connsiteX40" fmla="*/ 323850 w 611981"/>
                    <a:gd name="connsiteY40" fmla="*/ 119063 h 645319"/>
                    <a:gd name="connsiteX41" fmla="*/ 402431 w 611981"/>
                    <a:gd name="connsiteY41" fmla="*/ 200025 h 645319"/>
                    <a:gd name="connsiteX42" fmla="*/ 361950 w 611981"/>
                    <a:gd name="connsiteY42" fmla="*/ 230981 h 645319"/>
                    <a:gd name="connsiteX43" fmla="*/ 169068 w 611981"/>
                    <a:gd name="connsiteY43" fmla="*/ 0 h 645319"/>
                    <a:gd name="connsiteX44" fmla="*/ 173831 w 611981"/>
                    <a:gd name="connsiteY44" fmla="*/ 28575 h 645319"/>
                    <a:gd name="connsiteX45" fmla="*/ 173831 w 611981"/>
                    <a:gd name="connsiteY45" fmla="*/ 52388 h 645319"/>
                    <a:gd name="connsiteX46" fmla="*/ 161925 w 611981"/>
                    <a:gd name="connsiteY46" fmla="*/ 83344 h 645319"/>
                    <a:gd name="connsiteX47" fmla="*/ 130968 w 611981"/>
                    <a:gd name="connsiteY47" fmla="*/ 109538 h 645319"/>
                    <a:gd name="connsiteX48" fmla="*/ 109537 w 611981"/>
                    <a:gd name="connsiteY48" fmla="*/ 123825 h 645319"/>
                    <a:gd name="connsiteX49" fmla="*/ 88106 w 611981"/>
                    <a:gd name="connsiteY49" fmla="*/ 145256 h 645319"/>
                    <a:gd name="connsiteX50" fmla="*/ 57150 w 611981"/>
                    <a:gd name="connsiteY50" fmla="*/ 166688 h 645319"/>
                    <a:gd name="connsiteX51" fmla="*/ 0 w 611981"/>
                    <a:gd name="connsiteY51" fmla="*/ 164306 h 645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11981" h="645319">
                      <a:moveTo>
                        <a:pt x="0" y="164306"/>
                      </a:moveTo>
                      <a:lnTo>
                        <a:pt x="128587" y="297656"/>
                      </a:lnTo>
                      <a:lnTo>
                        <a:pt x="130968" y="350044"/>
                      </a:lnTo>
                      <a:lnTo>
                        <a:pt x="23812" y="435769"/>
                      </a:lnTo>
                      <a:lnTo>
                        <a:pt x="16668" y="454819"/>
                      </a:lnTo>
                      <a:lnTo>
                        <a:pt x="11906" y="478631"/>
                      </a:lnTo>
                      <a:lnTo>
                        <a:pt x="4762" y="519113"/>
                      </a:lnTo>
                      <a:lnTo>
                        <a:pt x="2381" y="545306"/>
                      </a:lnTo>
                      <a:lnTo>
                        <a:pt x="23812" y="578644"/>
                      </a:lnTo>
                      <a:lnTo>
                        <a:pt x="45243" y="600075"/>
                      </a:lnTo>
                      <a:lnTo>
                        <a:pt x="73818" y="626269"/>
                      </a:lnTo>
                      <a:lnTo>
                        <a:pt x="109537" y="628650"/>
                      </a:lnTo>
                      <a:lnTo>
                        <a:pt x="152400" y="631031"/>
                      </a:lnTo>
                      <a:lnTo>
                        <a:pt x="183356" y="614363"/>
                      </a:lnTo>
                      <a:lnTo>
                        <a:pt x="209550" y="592931"/>
                      </a:lnTo>
                      <a:lnTo>
                        <a:pt x="238125" y="573881"/>
                      </a:lnTo>
                      <a:lnTo>
                        <a:pt x="257175" y="550069"/>
                      </a:lnTo>
                      <a:lnTo>
                        <a:pt x="273843" y="533400"/>
                      </a:lnTo>
                      <a:lnTo>
                        <a:pt x="302418" y="507206"/>
                      </a:lnTo>
                      <a:lnTo>
                        <a:pt x="323850" y="507206"/>
                      </a:lnTo>
                      <a:lnTo>
                        <a:pt x="357187" y="550069"/>
                      </a:lnTo>
                      <a:lnTo>
                        <a:pt x="388143" y="581025"/>
                      </a:lnTo>
                      <a:lnTo>
                        <a:pt x="450056" y="645319"/>
                      </a:lnTo>
                      <a:lnTo>
                        <a:pt x="507206" y="628650"/>
                      </a:lnTo>
                      <a:lnTo>
                        <a:pt x="542925" y="597694"/>
                      </a:lnTo>
                      <a:lnTo>
                        <a:pt x="569118" y="583406"/>
                      </a:lnTo>
                      <a:lnTo>
                        <a:pt x="583406" y="561975"/>
                      </a:lnTo>
                      <a:lnTo>
                        <a:pt x="592931" y="545306"/>
                      </a:lnTo>
                      <a:lnTo>
                        <a:pt x="607218" y="521494"/>
                      </a:lnTo>
                      <a:lnTo>
                        <a:pt x="611981" y="500063"/>
                      </a:lnTo>
                      <a:lnTo>
                        <a:pt x="421481" y="292894"/>
                      </a:lnTo>
                      <a:lnTo>
                        <a:pt x="461962" y="261938"/>
                      </a:lnTo>
                      <a:lnTo>
                        <a:pt x="514350" y="330994"/>
                      </a:lnTo>
                      <a:lnTo>
                        <a:pt x="545306" y="333375"/>
                      </a:lnTo>
                      <a:lnTo>
                        <a:pt x="561975" y="333375"/>
                      </a:lnTo>
                      <a:lnTo>
                        <a:pt x="571500" y="297656"/>
                      </a:lnTo>
                      <a:lnTo>
                        <a:pt x="371475" y="76200"/>
                      </a:lnTo>
                      <a:lnTo>
                        <a:pt x="347662" y="73819"/>
                      </a:lnTo>
                      <a:lnTo>
                        <a:pt x="335756" y="90488"/>
                      </a:lnTo>
                      <a:lnTo>
                        <a:pt x="323850" y="97631"/>
                      </a:lnTo>
                      <a:lnTo>
                        <a:pt x="323850" y="119063"/>
                      </a:lnTo>
                      <a:lnTo>
                        <a:pt x="402431" y="200025"/>
                      </a:lnTo>
                      <a:lnTo>
                        <a:pt x="361950" y="230981"/>
                      </a:lnTo>
                      <a:lnTo>
                        <a:pt x="169068" y="0"/>
                      </a:lnTo>
                      <a:lnTo>
                        <a:pt x="173831" y="28575"/>
                      </a:lnTo>
                      <a:lnTo>
                        <a:pt x="173831" y="52388"/>
                      </a:lnTo>
                      <a:lnTo>
                        <a:pt x="161925" y="83344"/>
                      </a:lnTo>
                      <a:lnTo>
                        <a:pt x="130968" y="109538"/>
                      </a:lnTo>
                      <a:lnTo>
                        <a:pt x="109537" y="123825"/>
                      </a:lnTo>
                      <a:lnTo>
                        <a:pt x="88106" y="145256"/>
                      </a:lnTo>
                      <a:lnTo>
                        <a:pt x="57150" y="166688"/>
                      </a:lnTo>
                      <a:lnTo>
                        <a:pt x="0" y="164306"/>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9" name="円/楕円 8"/>
                <p:cNvSpPr/>
                <p:nvPr/>
              </p:nvSpPr>
              <p:spPr>
                <a:xfrm>
                  <a:off x="7287072" y="3603150"/>
                  <a:ext cx="180000" cy="180000"/>
                </a:xfrm>
                <a:prstGeom prst="ellipse">
                  <a:avLst/>
                </a:prstGeom>
                <a:solidFill>
                  <a:schemeClr val="tx1"/>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grpSp>
          <p:nvGrpSpPr>
            <p:cNvPr id="17" name="グループ化 16"/>
            <p:cNvGrpSpPr/>
            <p:nvPr/>
          </p:nvGrpSpPr>
          <p:grpSpPr>
            <a:xfrm rot="436752">
              <a:off x="5490044" y="1503607"/>
              <a:ext cx="463550" cy="1166244"/>
              <a:chOff x="5490044" y="1503607"/>
              <a:chExt cx="463550" cy="1166244"/>
            </a:xfrm>
          </p:grpSpPr>
          <p:grpSp>
            <p:nvGrpSpPr>
              <p:cNvPr id="16" name="グループ化 15"/>
              <p:cNvGrpSpPr/>
              <p:nvPr/>
            </p:nvGrpSpPr>
            <p:grpSpPr>
              <a:xfrm rot="178564">
                <a:off x="5503111" y="1503607"/>
                <a:ext cx="292100" cy="552007"/>
                <a:chOff x="6261550" y="1497970"/>
                <a:chExt cx="292100" cy="552007"/>
              </a:xfrm>
            </p:grpSpPr>
            <p:sp>
              <p:nvSpPr>
                <p:cNvPr id="15" name="正方形/長方形 14"/>
                <p:cNvSpPr/>
                <p:nvPr/>
              </p:nvSpPr>
              <p:spPr>
                <a:xfrm rot="20889979">
                  <a:off x="6392287" y="1972910"/>
                  <a:ext cx="144016" cy="77067"/>
                </a:xfrm>
                <a:prstGeom prst="rect">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4" name="フリーフォーム 13"/>
                <p:cNvSpPr/>
                <p:nvPr/>
              </p:nvSpPr>
              <p:spPr>
                <a:xfrm>
                  <a:off x="6261550" y="1497970"/>
                  <a:ext cx="292100" cy="488949"/>
                </a:xfrm>
                <a:custGeom>
                  <a:avLst/>
                  <a:gdLst>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46050 w 292100"/>
                    <a:gd name="connsiteY8" fmla="*/ 12700 h 469900"/>
                    <a:gd name="connsiteX9" fmla="*/ 88900 w 292100"/>
                    <a:gd name="connsiteY9" fmla="*/ 25400 h 469900"/>
                    <a:gd name="connsiteX10" fmla="*/ 0 w 292100"/>
                    <a:gd name="connsiteY10" fmla="*/ 12700 h 469900"/>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46050 w 292100"/>
                    <a:gd name="connsiteY8" fmla="*/ 12700 h 469900"/>
                    <a:gd name="connsiteX9" fmla="*/ 60325 w 292100"/>
                    <a:gd name="connsiteY9" fmla="*/ 27781 h 469900"/>
                    <a:gd name="connsiteX10" fmla="*/ 0 w 292100"/>
                    <a:gd name="connsiteY10" fmla="*/ 12700 h 469900"/>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17475 w 292100"/>
                    <a:gd name="connsiteY8" fmla="*/ 17462 h 469900"/>
                    <a:gd name="connsiteX9" fmla="*/ 60325 w 292100"/>
                    <a:gd name="connsiteY9" fmla="*/ 27781 h 469900"/>
                    <a:gd name="connsiteX10" fmla="*/ 0 w 292100"/>
                    <a:gd name="connsiteY10" fmla="*/ 12700 h 469900"/>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7475 w 292100"/>
                    <a:gd name="connsiteY8" fmla="*/ 29368 h 481806"/>
                    <a:gd name="connsiteX9" fmla="*/ 60325 w 292100"/>
                    <a:gd name="connsiteY9" fmla="*/ 39687 h 481806"/>
                    <a:gd name="connsiteX10" fmla="*/ 0 w 292100"/>
                    <a:gd name="connsiteY10" fmla="*/ 24606 h 481806"/>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9856 w 292100"/>
                    <a:gd name="connsiteY8" fmla="*/ 34130 h 481806"/>
                    <a:gd name="connsiteX9" fmla="*/ 60325 w 292100"/>
                    <a:gd name="connsiteY9" fmla="*/ 39687 h 481806"/>
                    <a:gd name="connsiteX10" fmla="*/ 0 w 292100"/>
                    <a:gd name="connsiteY10" fmla="*/ 24606 h 481806"/>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9856 w 292100"/>
                    <a:gd name="connsiteY8" fmla="*/ 34130 h 481806"/>
                    <a:gd name="connsiteX9" fmla="*/ 50800 w 292100"/>
                    <a:gd name="connsiteY9" fmla="*/ 42068 h 481806"/>
                    <a:gd name="connsiteX10" fmla="*/ 0 w 292100"/>
                    <a:gd name="connsiteY10" fmla="*/ 24606 h 481806"/>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9856 w 292100"/>
                    <a:gd name="connsiteY8" fmla="*/ 41273 h 488949"/>
                    <a:gd name="connsiteX9" fmla="*/ 50800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5094 w 292100"/>
                    <a:gd name="connsiteY8" fmla="*/ 41273 h 488949"/>
                    <a:gd name="connsiteX9" fmla="*/ 50800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5094 w 292100"/>
                    <a:gd name="connsiteY8" fmla="*/ 41273 h 488949"/>
                    <a:gd name="connsiteX9" fmla="*/ 46038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4060 w 292100"/>
                    <a:gd name="connsiteY8" fmla="*/ 27022 h 488949"/>
                    <a:gd name="connsiteX9" fmla="*/ 46038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4060 w 292100"/>
                    <a:gd name="connsiteY8" fmla="*/ 27022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4060 w 292100"/>
                    <a:gd name="connsiteY8" fmla="*/ 27022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4659 w 292100"/>
                    <a:gd name="connsiteY9" fmla="*/ 30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4659 w 292100"/>
                    <a:gd name="connsiteY9" fmla="*/ 30211 h 488949"/>
                    <a:gd name="connsiteX10" fmla="*/ 0 w 292100"/>
                    <a:gd name="connsiteY10" fmla="*/ 31749 h 488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2100" h="488949">
                      <a:moveTo>
                        <a:pt x="0" y="31749"/>
                      </a:moveTo>
                      <a:lnTo>
                        <a:pt x="88900" y="488949"/>
                      </a:lnTo>
                      <a:lnTo>
                        <a:pt x="146050" y="488949"/>
                      </a:lnTo>
                      <a:lnTo>
                        <a:pt x="190500" y="482599"/>
                      </a:lnTo>
                      <a:lnTo>
                        <a:pt x="241300" y="469899"/>
                      </a:lnTo>
                      <a:lnTo>
                        <a:pt x="292100" y="444499"/>
                      </a:lnTo>
                      <a:lnTo>
                        <a:pt x="215900" y="0"/>
                      </a:lnTo>
                      <a:lnTo>
                        <a:pt x="171327" y="1994"/>
                      </a:lnTo>
                      <a:lnTo>
                        <a:pt x="118120" y="17178"/>
                      </a:lnTo>
                      <a:lnTo>
                        <a:pt x="44659" y="30211"/>
                      </a:lnTo>
                      <a:lnTo>
                        <a:pt x="0" y="31749"/>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nvGrpSpPr>
              <p:cNvPr id="12" name="グループ化 11"/>
              <p:cNvGrpSpPr/>
              <p:nvPr/>
            </p:nvGrpSpPr>
            <p:grpSpPr>
              <a:xfrm>
                <a:off x="5490044" y="2022151"/>
                <a:ext cx="463550" cy="647700"/>
                <a:chOff x="7090568" y="1804707"/>
                <a:chExt cx="463550" cy="647700"/>
              </a:xfrm>
            </p:grpSpPr>
            <p:sp>
              <p:nvSpPr>
                <p:cNvPr id="10" name="フリーフォーム 9"/>
                <p:cNvSpPr/>
                <p:nvPr/>
              </p:nvSpPr>
              <p:spPr>
                <a:xfrm>
                  <a:off x="7090568" y="1804707"/>
                  <a:ext cx="463550" cy="647700"/>
                </a:xfrm>
                <a:custGeom>
                  <a:avLst/>
                  <a:gdLst>
                    <a:gd name="connsiteX0" fmla="*/ 0 w 463550"/>
                    <a:gd name="connsiteY0" fmla="*/ 38100 h 647700"/>
                    <a:gd name="connsiteX1" fmla="*/ 419100 w 463550"/>
                    <a:gd name="connsiteY1" fmla="*/ 0 h 647700"/>
                    <a:gd name="connsiteX2" fmla="*/ 463550 w 463550"/>
                    <a:gd name="connsiteY2" fmla="*/ 342900 h 647700"/>
                    <a:gd name="connsiteX3" fmla="*/ 387350 w 463550"/>
                    <a:gd name="connsiteY3" fmla="*/ 628650 h 647700"/>
                    <a:gd name="connsiteX4" fmla="*/ 222250 w 463550"/>
                    <a:gd name="connsiteY4" fmla="*/ 647700 h 647700"/>
                    <a:gd name="connsiteX5" fmla="*/ 63500 w 463550"/>
                    <a:gd name="connsiteY5" fmla="*/ 400050 h 647700"/>
                    <a:gd name="connsiteX6" fmla="*/ 0 w 463550"/>
                    <a:gd name="connsiteY6" fmla="*/ 38100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3550" h="647700">
                      <a:moveTo>
                        <a:pt x="0" y="38100"/>
                      </a:moveTo>
                      <a:lnTo>
                        <a:pt x="419100" y="0"/>
                      </a:lnTo>
                      <a:lnTo>
                        <a:pt x="463550" y="342900"/>
                      </a:lnTo>
                      <a:lnTo>
                        <a:pt x="387350" y="628650"/>
                      </a:lnTo>
                      <a:lnTo>
                        <a:pt x="222250" y="647700"/>
                      </a:lnTo>
                      <a:lnTo>
                        <a:pt x="63500" y="400050"/>
                      </a:lnTo>
                      <a:lnTo>
                        <a:pt x="0" y="38100"/>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11" name="円/楕円 10"/>
                <p:cNvSpPr/>
                <p:nvPr/>
              </p:nvSpPr>
              <p:spPr>
                <a:xfrm>
                  <a:off x="7260828" y="1943055"/>
                  <a:ext cx="144000" cy="144000"/>
                </a:xfrm>
                <a:prstGeom prst="ellipse">
                  <a:avLst/>
                </a:prstGeom>
                <a:ln w="38100"/>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grpSp>
      <p:grpSp>
        <p:nvGrpSpPr>
          <p:cNvPr id="27" name="グループ化 26"/>
          <p:cNvGrpSpPr/>
          <p:nvPr/>
        </p:nvGrpSpPr>
        <p:grpSpPr>
          <a:xfrm rot="166655">
            <a:off x="769157" y="2876290"/>
            <a:ext cx="2684688" cy="2777582"/>
            <a:chOff x="672745" y="1550916"/>
            <a:chExt cx="2684688" cy="2777582"/>
          </a:xfrm>
        </p:grpSpPr>
        <p:grpSp>
          <p:nvGrpSpPr>
            <p:cNvPr id="28" name="グループ化 27"/>
            <p:cNvGrpSpPr/>
            <p:nvPr/>
          </p:nvGrpSpPr>
          <p:grpSpPr>
            <a:xfrm rot="1444554" flipH="1">
              <a:off x="1745181" y="2341882"/>
              <a:ext cx="1612252" cy="1986616"/>
              <a:chOff x="3684749" y="2301044"/>
              <a:chExt cx="2165409" cy="2697202"/>
            </a:xfrm>
          </p:grpSpPr>
          <p:sp>
            <p:nvSpPr>
              <p:cNvPr id="42" name="フリーフォーム 41"/>
              <p:cNvSpPr/>
              <p:nvPr/>
            </p:nvSpPr>
            <p:spPr>
              <a:xfrm>
                <a:off x="3684749" y="4499771"/>
                <a:ext cx="419100" cy="498475"/>
              </a:xfrm>
              <a:custGeom>
                <a:avLst/>
                <a:gdLst>
                  <a:gd name="connsiteX0" fmla="*/ 377825 w 419100"/>
                  <a:gd name="connsiteY0" fmla="*/ 0 h 498475"/>
                  <a:gd name="connsiteX1" fmla="*/ 168275 w 419100"/>
                  <a:gd name="connsiteY1" fmla="*/ 254000 h 498475"/>
                  <a:gd name="connsiteX2" fmla="*/ 98425 w 419100"/>
                  <a:gd name="connsiteY2" fmla="*/ 346075 h 498475"/>
                  <a:gd name="connsiteX3" fmla="*/ 28575 w 419100"/>
                  <a:gd name="connsiteY3" fmla="*/ 441325 h 498475"/>
                  <a:gd name="connsiteX4" fmla="*/ 0 w 419100"/>
                  <a:gd name="connsiteY4" fmla="*/ 498475 h 498475"/>
                  <a:gd name="connsiteX5" fmla="*/ 171450 w 419100"/>
                  <a:gd name="connsiteY5" fmla="*/ 330200 h 498475"/>
                  <a:gd name="connsiteX6" fmla="*/ 419100 w 419100"/>
                  <a:gd name="connsiteY6" fmla="*/ 31750 h 498475"/>
                  <a:gd name="connsiteX7" fmla="*/ 377825 w 419100"/>
                  <a:gd name="connsiteY7" fmla="*/ 0 h 498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9100" h="498475">
                    <a:moveTo>
                      <a:pt x="377825" y="0"/>
                    </a:moveTo>
                    <a:lnTo>
                      <a:pt x="168275" y="254000"/>
                    </a:lnTo>
                    <a:lnTo>
                      <a:pt x="98425" y="346075"/>
                    </a:lnTo>
                    <a:lnTo>
                      <a:pt x="28575" y="441325"/>
                    </a:lnTo>
                    <a:lnTo>
                      <a:pt x="0" y="498475"/>
                    </a:lnTo>
                    <a:lnTo>
                      <a:pt x="171450" y="330200"/>
                    </a:lnTo>
                    <a:lnTo>
                      <a:pt x="419100" y="31750"/>
                    </a:lnTo>
                    <a:lnTo>
                      <a:pt x="377825" y="0"/>
                    </a:lnTo>
                    <a:close/>
                  </a:path>
                </a:pathLst>
              </a:custGeom>
              <a:ln>
                <a:solidFill>
                  <a:schemeClr val="bg1">
                    <a:lumMod val="50000"/>
                  </a:schemeClr>
                </a:solidFill>
              </a:ln>
              <a:effectLst/>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43" name="フリーフォーム 42"/>
              <p:cNvSpPr/>
              <p:nvPr/>
            </p:nvSpPr>
            <p:spPr>
              <a:xfrm>
                <a:off x="3983258" y="2301044"/>
                <a:ext cx="1866900" cy="2316480"/>
              </a:xfrm>
              <a:custGeom>
                <a:avLst/>
                <a:gdLst>
                  <a:gd name="connsiteX0" fmla="*/ 1714500 w 1866900"/>
                  <a:gd name="connsiteY0" fmla="*/ 0 h 2316480"/>
                  <a:gd name="connsiteX1" fmla="*/ 251460 w 1866900"/>
                  <a:gd name="connsiteY1" fmla="*/ 1821180 h 2316480"/>
                  <a:gd name="connsiteX2" fmla="*/ 76200 w 1866900"/>
                  <a:gd name="connsiteY2" fmla="*/ 2065020 h 2316480"/>
                  <a:gd name="connsiteX3" fmla="*/ 0 w 1866900"/>
                  <a:gd name="connsiteY3" fmla="*/ 2286000 h 2316480"/>
                  <a:gd name="connsiteX4" fmla="*/ 60960 w 1866900"/>
                  <a:gd name="connsiteY4" fmla="*/ 2316480 h 2316480"/>
                  <a:gd name="connsiteX5" fmla="*/ 1866900 w 1866900"/>
                  <a:gd name="connsiteY5" fmla="*/ 99060 h 2316480"/>
                  <a:gd name="connsiteX6" fmla="*/ 1714500 w 1866900"/>
                  <a:gd name="connsiteY6" fmla="*/ 0 h 2316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6900" h="2316480">
                    <a:moveTo>
                      <a:pt x="1714500" y="0"/>
                    </a:moveTo>
                    <a:lnTo>
                      <a:pt x="251460" y="1821180"/>
                    </a:lnTo>
                    <a:lnTo>
                      <a:pt x="76200" y="2065020"/>
                    </a:lnTo>
                    <a:lnTo>
                      <a:pt x="0" y="2286000"/>
                    </a:lnTo>
                    <a:lnTo>
                      <a:pt x="60960" y="2316480"/>
                    </a:lnTo>
                    <a:lnTo>
                      <a:pt x="1866900" y="99060"/>
                    </a:lnTo>
                    <a:lnTo>
                      <a:pt x="1714500" y="0"/>
                    </a:lnTo>
                    <a:close/>
                  </a:path>
                </a:pathLst>
              </a:custGeom>
              <a:ln/>
            </p:spPr>
            <p:style>
              <a:lnRef idx="1">
                <a:schemeClr val="dk1"/>
              </a:lnRef>
              <a:fillRef idx="2">
                <a:schemeClr val="dk1"/>
              </a:fillRef>
              <a:effectRef idx="1">
                <a:schemeClr val="dk1"/>
              </a:effectRef>
              <a:fontRef idx="minor">
                <a:schemeClr val="dk1"/>
              </a:fontRef>
            </p:style>
            <p:txBody>
              <a:bodyPr rtlCol="0" anchor="t"/>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nvGrpSpPr>
            <p:cNvPr id="29" name="グループ化 28"/>
            <p:cNvGrpSpPr>
              <a:grpSpLocks noChangeAspect="1"/>
            </p:cNvGrpSpPr>
            <p:nvPr/>
          </p:nvGrpSpPr>
          <p:grpSpPr>
            <a:xfrm rot="19212806" flipH="1">
              <a:off x="672745" y="2723200"/>
              <a:ext cx="2155458" cy="1435523"/>
              <a:chOff x="5784597" y="2369402"/>
              <a:chExt cx="2637286" cy="1698288"/>
            </a:xfrm>
          </p:grpSpPr>
          <p:pic>
            <p:nvPicPr>
              <p:cNvPr id="37" name="図 36"/>
              <p:cNvPicPr>
                <a:picLocks noChangeAspect="1"/>
              </p:cNvPicPr>
              <p:nvPr/>
            </p:nvPicPr>
            <p:blipFill rotWithShape="1">
              <a:blip r:embed="rId3" cstate="print">
                <a:extLst>
                  <a:ext uri="{28A0092B-C50C-407E-A947-70E740481C1C}">
                    <a14:useLocalDpi xmlns:a14="http://schemas.microsoft.com/office/drawing/2010/main" val="0"/>
                  </a:ext>
                </a:extLst>
              </a:blip>
              <a:srcRect l="42440" t="3307"/>
              <a:stretch/>
            </p:blipFill>
            <p:spPr>
              <a:xfrm rot="7104250">
                <a:off x="7125396" y="2771202"/>
                <a:ext cx="879048" cy="1713927"/>
              </a:xfrm>
              <a:prstGeom prst="rect">
                <a:avLst/>
              </a:prstGeom>
            </p:spPr>
          </p:pic>
          <p:sp>
            <p:nvSpPr>
              <p:cNvPr id="38" name="フリーフォーム 37"/>
              <p:cNvSpPr/>
              <p:nvPr/>
            </p:nvSpPr>
            <p:spPr>
              <a:xfrm>
                <a:off x="5784597" y="2369402"/>
                <a:ext cx="1692000" cy="1447800"/>
              </a:xfrm>
              <a:custGeom>
                <a:avLst/>
                <a:gdLst>
                  <a:gd name="connsiteX0" fmla="*/ 0 w 1684020"/>
                  <a:gd name="connsiteY0" fmla="*/ 114300 h 1447800"/>
                  <a:gd name="connsiteX1" fmla="*/ 1584960 w 1684020"/>
                  <a:gd name="connsiteY1" fmla="*/ 1447800 h 1447800"/>
                  <a:gd name="connsiteX2" fmla="*/ 1684020 w 1684020"/>
                  <a:gd name="connsiteY2" fmla="*/ 1295400 h 1447800"/>
                  <a:gd name="connsiteX3" fmla="*/ 121920 w 1684020"/>
                  <a:gd name="connsiteY3" fmla="*/ 0 h 1447800"/>
                  <a:gd name="connsiteX4" fmla="*/ 0 w 1684020"/>
                  <a:gd name="connsiteY4" fmla="*/ 114300 h 144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4020" h="1447800">
                    <a:moveTo>
                      <a:pt x="0" y="114300"/>
                    </a:moveTo>
                    <a:lnTo>
                      <a:pt x="1584960" y="1447800"/>
                    </a:lnTo>
                    <a:lnTo>
                      <a:pt x="1684020" y="1295400"/>
                    </a:lnTo>
                    <a:lnTo>
                      <a:pt x="121920" y="0"/>
                    </a:lnTo>
                    <a:lnTo>
                      <a:pt x="0" y="114300"/>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nvGrpSpPr>
              <p:cNvPr id="39" name="グループ化 38"/>
              <p:cNvGrpSpPr/>
              <p:nvPr/>
            </p:nvGrpSpPr>
            <p:grpSpPr>
              <a:xfrm>
                <a:off x="7248128" y="3181408"/>
                <a:ext cx="611981" cy="645319"/>
                <a:chOff x="7248128" y="3181408"/>
                <a:chExt cx="611981" cy="645319"/>
              </a:xfrm>
            </p:grpSpPr>
            <p:sp>
              <p:nvSpPr>
                <p:cNvPr id="40" name="フリーフォーム 39"/>
                <p:cNvSpPr/>
                <p:nvPr/>
              </p:nvSpPr>
              <p:spPr>
                <a:xfrm>
                  <a:off x="7248128" y="3181408"/>
                  <a:ext cx="611981" cy="645319"/>
                </a:xfrm>
                <a:custGeom>
                  <a:avLst/>
                  <a:gdLst>
                    <a:gd name="connsiteX0" fmla="*/ 0 w 611981"/>
                    <a:gd name="connsiteY0" fmla="*/ 164306 h 645319"/>
                    <a:gd name="connsiteX1" fmla="*/ 128587 w 611981"/>
                    <a:gd name="connsiteY1" fmla="*/ 297656 h 645319"/>
                    <a:gd name="connsiteX2" fmla="*/ 130968 w 611981"/>
                    <a:gd name="connsiteY2" fmla="*/ 350044 h 645319"/>
                    <a:gd name="connsiteX3" fmla="*/ 23812 w 611981"/>
                    <a:gd name="connsiteY3" fmla="*/ 435769 h 645319"/>
                    <a:gd name="connsiteX4" fmla="*/ 16668 w 611981"/>
                    <a:gd name="connsiteY4" fmla="*/ 454819 h 645319"/>
                    <a:gd name="connsiteX5" fmla="*/ 11906 w 611981"/>
                    <a:gd name="connsiteY5" fmla="*/ 478631 h 645319"/>
                    <a:gd name="connsiteX6" fmla="*/ 4762 w 611981"/>
                    <a:gd name="connsiteY6" fmla="*/ 519113 h 645319"/>
                    <a:gd name="connsiteX7" fmla="*/ 2381 w 611981"/>
                    <a:gd name="connsiteY7" fmla="*/ 545306 h 645319"/>
                    <a:gd name="connsiteX8" fmla="*/ 23812 w 611981"/>
                    <a:gd name="connsiteY8" fmla="*/ 578644 h 645319"/>
                    <a:gd name="connsiteX9" fmla="*/ 45243 w 611981"/>
                    <a:gd name="connsiteY9" fmla="*/ 600075 h 645319"/>
                    <a:gd name="connsiteX10" fmla="*/ 73818 w 611981"/>
                    <a:gd name="connsiteY10" fmla="*/ 626269 h 645319"/>
                    <a:gd name="connsiteX11" fmla="*/ 109537 w 611981"/>
                    <a:gd name="connsiteY11" fmla="*/ 628650 h 645319"/>
                    <a:gd name="connsiteX12" fmla="*/ 152400 w 611981"/>
                    <a:gd name="connsiteY12" fmla="*/ 631031 h 645319"/>
                    <a:gd name="connsiteX13" fmla="*/ 183356 w 611981"/>
                    <a:gd name="connsiteY13" fmla="*/ 614363 h 645319"/>
                    <a:gd name="connsiteX14" fmla="*/ 209550 w 611981"/>
                    <a:gd name="connsiteY14" fmla="*/ 592931 h 645319"/>
                    <a:gd name="connsiteX15" fmla="*/ 238125 w 611981"/>
                    <a:gd name="connsiteY15" fmla="*/ 573881 h 645319"/>
                    <a:gd name="connsiteX16" fmla="*/ 257175 w 611981"/>
                    <a:gd name="connsiteY16" fmla="*/ 550069 h 645319"/>
                    <a:gd name="connsiteX17" fmla="*/ 273843 w 611981"/>
                    <a:gd name="connsiteY17" fmla="*/ 533400 h 645319"/>
                    <a:gd name="connsiteX18" fmla="*/ 302418 w 611981"/>
                    <a:gd name="connsiteY18" fmla="*/ 507206 h 645319"/>
                    <a:gd name="connsiteX19" fmla="*/ 323850 w 611981"/>
                    <a:gd name="connsiteY19" fmla="*/ 507206 h 645319"/>
                    <a:gd name="connsiteX20" fmla="*/ 357187 w 611981"/>
                    <a:gd name="connsiteY20" fmla="*/ 550069 h 645319"/>
                    <a:gd name="connsiteX21" fmla="*/ 388143 w 611981"/>
                    <a:gd name="connsiteY21" fmla="*/ 581025 h 645319"/>
                    <a:gd name="connsiteX22" fmla="*/ 450056 w 611981"/>
                    <a:gd name="connsiteY22" fmla="*/ 645319 h 645319"/>
                    <a:gd name="connsiteX23" fmla="*/ 507206 w 611981"/>
                    <a:gd name="connsiteY23" fmla="*/ 628650 h 645319"/>
                    <a:gd name="connsiteX24" fmla="*/ 542925 w 611981"/>
                    <a:gd name="connsiteY24" fmla="*/ 597694 h 645319"/>
                    <a:gd name="connsiteX25" fmla="*/ 569118 w 611981"/>
                    <a:gd name="connsiteY25" fmla="*/ 583406 h 645319"/>
                    <a:gd name="connsiteX26" fmla="*/ 583406 w 611981"/>
                    <a:gd name="connsiteY26" fmla="*/ 561975 h 645319"/>
                    <a:gd name="connsiteX27" fmla="*/ 592931 w 611981"/>
                    <a:gd name="connsiteY27" fmla="*/ 545306 h 645319"/>
                    <a:gd name="connsiteX28" fmla="*/ 607218 w 611981"/>
                    <a:gd name="connsiteY28" fmla="*/ 521494 h 645319"/>
                    <a:gd name="connsiteX29" fmla="*/ 611981 w 611981"/>
                    <a:gd name="connsiteY29" fmla="*/ 500063 h 645319"/>
                    <a:gd name="connsiteX30" fmla="*/ 421481 w 611981"/>
                    <a:gd name="connsiteY30" fmla="*/ 292894 h 645319"/>
                    <a:gd name="connsiteX31" fmla="*/ 461962 w 611981"/>
                    <a:gd name="connsiteY31" fmla="*/ 261938 h 645319"/>
                    <a:gd name="connsiteX32" fmla="*/ 514350 w 611981"/>
                    <a:gd name="connsiteY32" fmla="*/ 330994 h 645319"/>
                    <a:gd name="connsiteX33" fmla="*/ 545306 w 611981"/>
                    <a:gd name="connsiteY33" fmla="*/ 333375 h 645319"/>
                    <a:gd name="connsiteX34" fmla="*/ 561975 w 611981"/>
                    <a:gd name="connsiteY34" fmla="*/ 333375 h 645319"/>
                    <a:gd name="connsiteX35" fmla="*/ 571500 w 611981"/>
                    <a:gd name="connsiteY35" fmla="*/ 297656 h 645319"/>
                    <a:gd name="connsiteX36" fmla="*/ 371475 w 611981"/>
                    <a:gd name="connsiteY36" fmla="*/ 76200 h 645319"/>
                    <a:gd name="connsiteX37" fmla="*/ 347662 w 611981"/>
                    <a:gd name="connsiteY37" fmla="*/ 73819 h 645319"/>
                    <a:gd name="connsiteX38" fmla="*/ 335756 w 611981"/>
                    <a:gd name="connsiteY38" fmla="*/ 90488 h 645319"/>
                    <a:gd name="connsiteX39" fmla="*/ 323850 w 611981"/>
                    <a:gd name="connsiteY39" fmla="*/ 97631 h 645319"/>
                    <a:gd name="connsiteX40" fmla="*/ 323850 w 611981"/>
                    <a:gd name="connsiteY40" fmla="*/ 119063 h 645319"/>
                    <a:gd name="connsiteX41" fmla="*/ 402431 w 611981"/>
                    <a:gd name="connsiteY41" fmla="*/ 200025 h 645319"/>
                    <a:gd name="connsiteX42" fmla="*/ 361950 w 611981"/>
                    <a:gd name="connsiteY42" fmla="*/ 230981 h 645319"/>
                    <a:gd name="connsiteX43" fmla="*/ 169068 w 611981"/>
                    <a:gd name="connsiteY43" fmla="*/ 0 h 645319"/>
                    <a:gd name="connsiteX44" fmla="*/ 173831 w 611981"/>
                    <a:gd name="connsiteY44" fmla="*/ 28575 h 645319"/>
                    <a:gd name="connsiteX45" fmla="*/ 173831 w 611981"/>
                    <a:gd name="connsiteY45" fmla="*/ 52388 h 645319"/>
                    <a:gd name="connsiteX46" fmla="*/ 161925 w 611981"/>
                    <a:gd name="connsiteY46" fmla="*/ 83344 h 645319"/>
                    <a:gd name="connsiteX47" fmla="*/ 130968 w 611981"/>
                    <a:gd name="connsiteY47" fmla="*/ 109538 h 645319"/>
                    <a:gd name="connsiteX48" fmla="*/ 109537 w 611981"/>
                    <a:gd name="connsiteY48" fmla="*/ 123825 h 645319"/>
                    <a:gd name="connsiteX49" fmla="*/ 88106 w 611981"/>
                    <a:gd name="connsiteY49" fmla="*/ 145256 h 645319"/>
                    <a:gd name="connsiteX50" fmla="*/ 57150 w 611981"/>
                    <a:gd name="connsiteY50" fmla="*/ 166688 h 645319"/>
                    <a:gd name="connsiteX51" fmla="*/ 0 w 611981"/>
                    <a:gd name="connsiteY51" fmla="*/ 164306 h 645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11981" h="645319">
                      <a:moveTo>
                        <a:pt x="0" y="164306"/>
                      </a:moveTo>
                      <a:lnTo>
                        <a:pt x="128587" y="297656"/>
                      </a:lnTo>
                      <a:lnTo>
                        <a:pt x="130968" y="350044"/>
                      </a:lnTo>
                      <a:lnTo>
                        <a:pt x="23812" y="435769"/>
                      </a:lnTo>
                      <a:lnTo>
                        <a:pt x="16668" y="454819"/>
                      </a:lnTo>
                      <a:lnTo>
                        <a:pt x="11906" y="478631"/>
                      </a:lnTo>
                      <a:lnTo>
                        <a:pt x="4762" y="519113"/>
                      </a:lnTo>
                      <a:lnTo>
                        <a:pt x="2381" y="545306"/>
                      </a:lnTo>
                      <a:lnTo>
                        <a:pt x="23812" y="578644"/>
                      </a:lnTo>
                      <a:lnTo>
                        <a:pt x="45243" y="600075"/>
                      </a:lnTo>
                      <a:lnTo>
                        <a:pt x="73818" y="626269"/>
                      </a:lnTo>
                      <a:lnTo>
                        <a:pt x="109537" y="628650"/>
                      </a:lnTo>
                      <a:lnTo>
                        <a:pt x="152400" y="631031"/>
                      </a:lnTo>
                      <a:lnTo>
                        <a:pt x="183356" y="614363"/>
                      </a:lnTo>
                      <a:lnTo>
                        <a:pt x="209550" y="592931"/>
                      </a:lnTo>
                      <a:lnTo>
                        <a:pt x="238125" y="573881"/>
                      </a:lnTo>
                      <a:lnTo>
                        <a:pt x="257175" y="550069"/>
                      </a:lnTo>
                      <a:lnTo>
                        <a:pt x="273843" y="533400"/>
                      </a:lnTo>
                      <a:lnTo>
                        <a:pt x="302418" y="507206"/>
                      </a:lnTo>
                      <a:lnTo>
                        <a:pt x="323850" y="507206"/>
                      </a:lnTo>
                      <a:lnTo>
                        <a:pt x="357187" y="550069"/>
                      </a:lnTo>
                      <a:lnTo>
                        <a:pt x="388143" y="581025"/>
                      </a:lnTo>
                      <a:lnTo>
                        <a:pt x="450056" y="645319"/>
                      </a:lnTo>
                      <a:lnTo>
                        <a:pt x="507206" y="628650"/>
                      </a:lnTo>
                      <a:lnTo>
                        <a:pt x="542925" y="597694"/>
                      </a:lnTo>
                      <a:lnTo>
                        <a:pt x="569118" y="583406"/>
                      </a:lnTo>
                      <a:lnTo>
                        <a:pt x="583406" y="561975"/>
                      </a:lnTo>
                      <a:lnTo>
                        <a:pt x="592931" y="545306"/>
                      </a:lnTo>
                      <a:lnTo>
                        <a:pt x="607218" y="521494"/>
                      </a:lnTo>
                      <a:lnTo>
                        <a:pt x="611981" y="500063"/>
                      </a:lnTo>
                      <a:lnTo>
                        <a:pt x="421481" y="292894"/>
                      </a:lnTo>
                      <a:lnTo>
                        <a:pt x="461962" y="261938"/>
                      </a:lnTo>
                      <a:lnTo>
                        <a:pt x="514350" y="330994"/>
                      </a:lnTo>
                      <a:lnTo>
                        <a:pt x="545306" y="333375"/>
                      </a:lnTo>
                      <a:lnTo>
                        <a:pt x="561975" y="333375"/>
                      </a:lnTo>
                      <a:lnTo>
                        <a:pt x="571500" y="297656"/>
                      </a:lnTo>
                      <a:lnTo>
                        <a:pt x="371475" y="76200"/>
                      </a:lnTo>
                      <a:lnTo>
                        <a:pt x="347662" y="73819"/>
                      </a:lnTo>
                      <a:lnTo>
                        <a:pt x="335756" y="90488"/>
                      </a:lnTo>
                      <a:lnTo>
                        <a:pt x="323850" y="97631"/>
                      </a:lnTo>
                      <a:lnTo>
                        <a:pt x="323850" y="119063"/>
                      </a:lnTo>
                      <a:lnTo>
                        <a:pt x="402431" y="200025"/>
                      </a:lnTo>
                      <a:lnTo>
                        <a:pt x="361950" y="230981"/>
                      </a:lnTo>
                      <a:lnTo>
                        <a:pt x="169068" y="0"/>
                      </a:lnTo>
                      <a:lnTo>
                        <a:pt x="173831" y="28575"/>
                      </a:lnTo>
                      <a:lnTo>
                        <a:pt x="173831" y="52388"/>
                      </a:lnTo>
                      <a:lnTo>
                        <a:pt x="161925" y="83344"/>
                      </a:lnTo>
                      <a:lnTo>
                        <a:pt x="130968" y="109538"/>
                      </a:lnTo>
                      <a:lnTo>
                        <a:pt x="109537" y="123825"/>
                      </a:lnTo>
                      <a:lnTo>
                        <a:pt x="88106" y="145256"/>
                      </a:lnTo>
                      <a:lnTo>
                        <a:pt x="57150" y="166688"/>
                      </a:lnTo>
                      <a:lnTo>
                        <a:pt x="0" y="164306"/>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41" name="円/楕円 40"/>
                <p:cNvSpPr/>
                <p:nvPr/>
              </p:nvSpPr>
              <p:spPr>
                <a:xfrm>
                  <a:off x="7287072" y="3603150"/>
                  <a:ext cx="180000" cy="180000"/>
                </a:xfrm>
                <a:prstGeom prst="ellipse">
                  <a:avLst/>
                </a:prstGeom>
                <a:solidFill>
                  <a:schemeClr val="tx1"/>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grpSp>
          <p:nvGrpSpPr>
            <p:cNvPr id="30" name="グループ化 29"/>
            <p:cNvGrpSpPr/>
            <p:nvPr/>
          </p:nvGrpSpPr>
          <p:grpSpPr>
            <a:xfrm rot="21093615" flipH="1">
              <a:off x="2005438" y="1550916"/>
              <a:ext cx="377631" cy="948417"/>
              <a:chOff x="5478143" y="1515784"/>
              <a:chExt cx="460143" cy="1156339"/>
            </a:xfrm>
          </p:grpSpPr>
          <p:grpSp>
            <p:nvGrpSpPr>
              <p:cNvPr id="31" name="グループ化 30"/>
              <p:cNvGrpSpPr/>
              <p:nvPr/>
            </p:nvGrpSpPr>
            <p:grpSpPr>
              <a:xfrm rot="178564">
                <a:off x="5503001" y="1515784"/>
                <a:ext cx="292100" cy="539832"/>
                <a:chOff x="6261758" y="1510145"/>
                <a:chExt cx="292100" cy="539832"/>
              </a:xfrm>
            </p:grpSpPr>
            <p:sp>
              <p:nvSpPr>
                <p:cNvPr id="35" name="正方形/長方形 34"/>
                <p:cNvSpPr/>
                <p:nvPr/>
              </p:nvSpPr>
              <p:spPr>
                <a:xfrm rot="20889979">
                  <a:off x="6392287" y="1972910"/>
                  <a:ext cx="144016" cy="77067"/>
                </a:xfrm>
                <a:prstGeom prst="rect">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36" name="フリーフォーム 35"/>
                <p:cNvSpPr/>
                <p:nvPr/>
              </p:nvSpPr>
              <p:spPr>
                <a:xfrm rot="21482179">
                  <a:off x="6261758" y="1510145"/>
                  <a:ext cx="292100" cy="488950"/>
                </a:xfrm>
                <a:custGeom>
                  <a:avLst/>
                  <a:gdLst>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46050 w 292100"/>
                    <a:gd name="connsiteY8" fmla="*/ 12700 h 469900"/>
                    <a:gd name="connsiteX9" fmla="*/ 88900 w 292100"/>
                    <a:gd name="connsiteY9" fmla="*/ 25400 h 469900"/>
                    <a:gd name="connsiteX10" fmla="*/ 0 w 292100"/>
                    <a:gd name="connsiteY10" fmla="*/ 12700 h 469900"/>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46050 w 292100"/>
                    <a:gd name="connsiteY8" fmla="*/ 12700 h 469900"/>
                    <a:gd name="connsiteX9" fmla="*/ 60325 w 292100"/>
                    <a:gd name="connsiteY9" fmla="*/ 27781 h 469900"/>
                    <a:gd name="connsiteX10" fmla="*/ 0 w 292100"/>
                    <a:gd name="connsiteY10" fmla="*/ 12700 h 469900"/>
                    <a:gd name="connsiteX0" fmla="*/ 0 w 292100"/>
                    <a:gd name="connsiteY0" fmla="*/ 12700 h 469900"/>
                    <a:gd name="connsiteX1" fmla="*/ 88900 w 292100"/>
                    <a:gd name="connsiteY1" fmla="*/ 469900 h 469900"/>
                    <a:gd name="connsiteX2" fmla="*/ 146050 w 292100"/>
                    <a:gd name="connsiteY2" fmla="*/ 469900 h 469900"/>
                    <a:gd name="connsiteX3" fmla="*/ 190500 w 292100"/>
                    <a:gd name="connsiteY3" fmla="*/ 463550 h 469900"/>
                    <a:gd name="connsiteX4" fmla="*/ 241300 w 292100"/>
                    <a:gd name="connsiteY4" fmla="*/ 450850 h 469900"/>
                    <a:gd name="connsiteX5" fmla="*/ 292100 w 292100"/>
                    <a:gd name="connsiteY5" fmla="*/ 425450 h 469900"/>
                    <a:gd name="connsiteX6" fmla="*/ 215900 w 292100"/>
                    <a:gd name="connsiteY6" fmla="*/ 0 h 469900"/>
                    <a:gd name="connsiteX7" fmla="*/ 177800 w 292100"/>
                    <a:gd name="connsiteY7" fmla="*/ 6350 h 469900"/>
                    <a:gd name="connsiteX8" fmla="*/ 117475 w 292100"/>
                    <a:gd name="connsiteY8" fmla="*/ 17462 h 469900"/>
                    <a:gd name="connsiteX9" fmla="*/ 60325 w 292100"/>
                    <a:gd name="connsiteY9" fmla="*/ 27781 h 469900"/>
                    <a:gd name="connsiteX10" fmla="*/ 0 w 292100"/>
                    <a:gd name="connsiteY10" fmla="*/ 12700 h 469900"/>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7475 w 292100"/>
                    <a:gd name="connsiteY8" fmla="*/ 29368 h 481806"/>
                    <a:gd name="connsiteX9" fmla="*/ 60325 w 292100"/>
                    <a:gd name="connsiteY9" fmla="*/ 39687 h 481806"/>
                    <a:gd name="connsiteX10" fmla="*/ 0 w 292100"/>
                    <a:gd name="connsiteY10" fmla="*/ 24606 h 481806"/>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9856 w 292100"/>
                    <a:gd name="connsiteY8" fmla="*/ 34130 h 481806"/>
                    <a:gd name="connsiteX9" fmla="*/ 60325 w 292100"/>
                    <a:gd name="connsiteY9" fmla="*/ 39687 h 481806"/>
                    <a:gd name="connsiteX10" fmla="*/ 0 w 292100"/>
                    <a:gd name="connsiteY10" fmla="*/ 24606 h 481806"/>
                    <a:gd name="connsiteX0" fmla="*/ 0 w 292100"/>
                    <a:gd name="connsiteY0" fmla="*/ 24606 h 481806"/>
                    <a:gd name="connsiteX1" fmla="*/ 88900 w 292100"/>
                    <a:gd name="connsiteY1" fmla="*/ 481806 h 481806"/>
                    <a:gd name="connsiteX2" fmla="*/ 146050 w 292100"/>
                    <a:gd name="connsiteY2" fmla="*/ 481806 h 481806"/>
                    <a:gd name="connsiteX3" fmla="*/ 190500 w 292100"/>
                    <a:gd name="connsiteY3" fmla="*/ 475456 h 481806"/>
                    <a:gd name="connsiteX4" fmla="*/ 241300 w 292100"/>
                    <a:gd name="connsiteY4" fmla="*/ 462756 h 481806"/>
                    <a:gd name="connsiteX5" fmla="*/ 292100 w 292100"/>
                    <a:gd name="connsiteY5" fmla="*/ 437356 h 481806"/>
                    <a:gd name="connsiteX6" fmla="*/ 215900 w 292100"/>
                    <a:gd name="connsiteY6" fmla="*/ 0 h 481806"/>
                    <a:gd name="connsiteX7" fmla="*/ 177800 w 292100"/>
                    <a:gd name="connsiteY7" fmla="*/ 18256 h 481806"/>
                    <a:gd name="connsiteX8" fmla="*/ 119856 w 292100"/>
                    <a:gd name="connsiteY8" fmla="*/ 34130 h 481806"/>
                    <a:gd name="connsiteX9" fmla="*/ 50800 w 292100"/>
                    <a:gd name="connsiteY9" fmla="*/ 42068 h 481806"/>
                    <a:gd name="connsiteX10" fmla="*/ 0 w 292100"/>
                    <a:gd name="connsiteY10" fmla="*/ 24606 h 481806"/>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9856 w 292100"/>
                    <a:gd name="connsiteY8" fmla="*/ 41273 h 488949"/>
                    <a:gd name="connsiteX9" fmla="*/ 50800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5094 w 292100"/>
                    <a:gd name="connsiteY8" fmla="*/ 41273 h 488949"/>
                    <a:gd name="connsiteX9" fmla="*/ 50800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5094 w 292100"/>
                    <a:gd name="connsiteY8" fmla="*/ 41273 h 488949"/>
                    <a:gd name="connsiteX9" fmla="*/ 46038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4060 w 292100"/>
                    <a:gd name="connsiteY8" fmla="*/ 27022 h 488949"/>
                    <a:gd name="connsiteX9" fmla="*/ 46038 w 292100"/>
                    <a:gd name="connsiteY9" fmla="*/ 49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7800 w 292100"/>
                    <a:gd name="connsiteY7" fmla="*/ 25399 h 488949"/>
                    <a:gd name="connsiteX8" fmla="*/ 114060 w 292100"/>
                    <a:gd name="connsiteY8" fmla="*/ 27022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4060 w 292100"/>
                    <a:gd name="connsiteY8" fmla="*/ 27022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5004 w 292100"/>
                    <a:gd name="connsiteY9" fmla="*/ 3496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4659 w 292100"/>
                    <a:gd name="connsiteY9" fmla="*/ 30211 h 488949"/>
                    <a:gd name="connsiteX10" fmla="*/ 0 w 292100"/>
                    <a:gd name="connsiteY10" fmla="*/ 31749 h 488949"/>
                    <a:gd name="connsiteX0" fmla="*/ 0 w 292100"/>
                    <a:gd name="connsiteY0" fmla="*/ 31749 h 488949"/>
                    <a:gd name="connsiteX1" fmla="*/ 88900 w 292100"/>
                    <a:gd name="connsiteY1" fmla="*/ 48894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4659 w 292100"/>
                    <a:gd name="connsiteY9" fmla="*/ 30211 h 488949"/>
                    <a:gd name="connsiteX10" fmla="*/ 0 w 292100"/>
                    <a:gd name="connsiteY10" fmla="*/ 31749 h 488949"/>
                    <a:gd name="connsiteX0" fmla="*/ 0 w 292100"/>
                    <a:gd name="connsiteY0" fmla="*/ 31749 h 488949"/>
                    <a:gd name="connsiteX1" fmla="*/ 87742 w 292100"/>
                    <a:gd name="connsiteY1" fmla="*/ 48325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1327 w 292100"/>
                    <a:gd name="connsiteY7" fmla="*/ 1994 h 488949"/>
                    <a:gd name="connsiteX8" fmla="*/ 118120 w 292100"/>
                    <a:gd name="connsiteY8" fmla="*/ 17178 h 488949"/>
                    <a:gd name="connsiteX9" fmla="*/ 44659 w 292100"/>
                    <a:gd name="connsiteY9" fmla="*/ 30211 h 488949"/>
                    <a:gd name="connsiteX10" fmla="*/ 0 w 292100"/>
                    <a:gd name="connsiteY10" fmla="*/ 31749 h 488949"/>
                    <a:gd name="connsiteX0" fmla="*/ 0 w 292100"/>
                    <a:gd name="connsiteY0" fmla="*/ 31749 h 488949"/>
                    <a:gd name="connsiteX1" fmla="*/ 87742 w 292100"/>
                    <a:gd name="connsiteY1" fmla="*/ 48325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5910 w 292100"/>
                    <a:gd name="connsiteY7" fmla="*/ 9947 h 488949"/>
                    <a:gd name="connsiteX8" fmla="*/ 118120 w 292100"/>
                    <a:gd name="connsiteY8" fmla="*/ 17178 h 488949"/>
                    <a:gd name="connsiteX9" fmla="*/ 44659 w 292100"/>
                    <a:gd name="connsiteY9" fmla="*/ 30211 h 488949"/>
                    <a:gd name="connsiteX10" fmla="*/ 0 w 292100"/>
                    <a:gd name="connsiteY10" fmla="*/ 31749 h 488949"/>
                    <a:gd name="connsiteX0" fmla="*/ 0 w 292100"/>
                    <a:gd name="connsiteY0" fmla="*/ 31749 h 488949"/>
                    <a:gd name="connsiteX1" fmla="*/ 87742 w 292100"/>
                    <a:gd name="connsiteY1" fmla="*/ 48325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5910 w 292100"/>
                    <a:gd name="connsiteY7" fmla="*/ 9947 h 488949"/>
                    <a:gd name="connsiteX8" fmla="*/ 119858 w 292100"/>
                    <a:gd name="connsiteY8" fmla="*/ 25711 h 488949"/>
                    <a:gd name="connsiteX9" fmla="*/ 44659 w 292100"/>
                    <a:gd name="connsiteY9" fmla="*/ 30211 h 488949"/>
                    <a:gd name="connsiteX10" fmla="*/ 0 w 292100"/>
                    <a:gd name="connsiteY10" fmla="*/ 31749 h 488949"/>
                    <a:gd name="connsiteX0" fmla="*/ 0 w 292100"/>
                    <a:gd name="connsiteY0" fmla="*/ 31749 h 488949"/>
                    <a:gd name="connsiteX1" fmla="*/ 87742 w 292100"/>
                    <a:gd name="connsiteY1" fmla="*/ 48325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5910 w 292100"/>
                    <a:gd name="connsiteY7" fmla="*/ 9947 h 488949"/>
                    <a:gd name="connsiteX8" fmla="*/ 119858 w 292100"/>
                    <a:gd name="connsiteY8" fmla="*/ 25711 h 488949"/>
                    <a:gd name="connsiteX9" fmla="*/ 44659 w 292100"/>
                    <a:gd name="connsiteY9" fmla="*/ 30211 h 488949"/>
                    <a:gd name="connsiteX10" fmla="*/ 0 w 292100"/>
                    <a:gd name="connsiteY10" fmla="*/ 31749 h 488949"/>
                    <a:gd name="connsiteX0" fmla="*/ 0 w 292100"/>
                    <a:gd name="connsiteY0" fmla="*/ 31749 h 488949"/>
                    <a:gd name="connsiteX1" fmla="*/ 87742 w 292100"/>
                    <a:gd name="connsiteY1" fmla="*/ 483259 h 488949"/>
                    <a:gd name="connsiteX2" fmla="*/ 146050 w 292100"/>
                    <a:gd name="connsiteY2" fmla="*/ 488949 h 488949"/>
                    <a:gd name="connsiteX3" fmla="*/ 190500 w 292100"/>
                    <a:gd name="connsiteY3" fmla="*/ 482599 h 488949"/>
                    <a:gd name="connsiteX4" fmla="*/ 241300 w 292100"/>
                    <a:gd name="connsiteY4" fmla="*/ 469899 h 488949"/>
                    <a:gd name="connsiteX5" fmla="*/ 292100 w 292100"/>
                    <a:gd name="connsiteY5" fmla="*/ 444499 h 488949"/>
                    <a:gd name="connsiteX6" fmla="*/ 215900 w 292100"/>
                    <a:gd name="connsiteY6" fmla="*/ 0 h 488949"/>
                    <a:gd name="connsiteX7" fmla="*/ 175910 w 292100"/>
                    <a:gd name="connsiteY7" fmla="*/ 9947 h 488949"/>
                    <a:gd name="connsiteX8" fmla="*/ 119858 w 292100"/>
                    <a:gd name="connsiteY8" fmla="*/ 25711 h 488949"/>
                    <a:gd name="connsiteX9" fmla="*/ 45819 w 292100"/>
                    <a:gd name="connsiteY9" fmla="*/ 35901 h 488949"/>
                    <a:gd name="connsiteX10" fmla="*/ 0 w 292100"/>
                    <a:gd name="connsiteY10" fmla="*/ 31749 h 488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2100" h="488949">
                      <a:moveTo>
                        <a:pt x="0" y="31749"/>
                      </a:moveTo>
                      <a:lnTo>
                        <a:pt x="87742" y="483259"/>
                      </a:lnTo>
                      <a:lnTo>
                        <a:pt x="146050" y="488949"/>
                      </a:lnTo>
                      <a:lnTo>
                        <a:pt x="190500" y="482599"/>
                      </a:lnTo>
                      <a:lnTo>
                        <a:pt x="241300" y="469899"/>
                      </a:lnTo>
                      <a:lnTo>
                        <a:pt x="292100" y="444499"/>
                      </a:lnTo>
                      <a:lnTo>
                        <a:pt x="215900" y="0"/>
                      </a:lnTo>
                      <a:lnTo>
                        <a:pt x="175910" y="9947"/>
                      </a:lnTo>
                      <a:lnTo>
                        <a:pt x="119858" y="25711"/>
                      </a:lnTo>
                      <a:cubicBezTo>
                        <a:pt x="86262" y="28952"/>
                        <a:pt x="70885" y="34401"/>
                        <a:pt x="45819" y="35901"/>
                      </a:cubicBezTo>
                      <a:lnTo>
                        <a:pt x="0" y="31749"/>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nvGrpSpPr>
              <p:cNvPr id="32" name="グループ化 31"/>
              <p:cNvGrpSpPr/>
              <p:nvPr/>
            </p:nvGrpSpPr>
            <p:grpSpPr>
              <a:xfrm>
                <a:off x="5478143" y="2024423"/>
                <a:ext cx="460143" cy="647700"/>
                <a:chOff x="7078667" y="1806979"/>
                <a:chExt cx="460143" cy="647700"/>
              </a:xfrm>
            </p:grpSpPr>
            <p:sp>
              <p:nvSpPr>
                <p:cNvPr id="33" name="フリーフォーム 32"/>
                <p:cNvSpPr/>
                <p:nvPr/>
              </p:nvSpPr>
              <p:spPr>
                <a:xfrm>
                  <a:off x="7078667" y="1806979"/>
                  <a:ext cx="460143" cy="647700"/>
                </a:xfrm>
                <a:custGeom>
                  <a:avLst/>
                  <a:gdLst>
                    <a:gd name="connsiteX0" fmla="*/ 0 w 463550"/>
                    <a:gd name="connsiteY0" fmla="*/ 38100 h 647700"/>
                    <a:gd name="connsiteX1" fmla="*/ 419100 w 463550"/>
                    <a:gd name="connsiteY1" fmla="*/ 0 h 647700"/>
                    <a:gd name="connsiteX2" fmla="*/ 463550 w 463550"/>
                    <a:gd name="connsiteY2" fmla="*/ 342900 h 647700"/>
                    <a:gd name="connsiteX3" fmla="*/ 387350 w 463550"/>
                    <a:gd name="connsiteY3" fmla="*/ 628650 h 647700"/>
                    <a:gd name="connsiteX4" fmla="*/ 222250 w 463550"/>
                    <a:gd name="connsiteY4" fmla="*/ 647700 h 647700"/>
                    <a:gd name="connsiteX5" fmla="*/ 63500 w 463550"/>
                    <a:gd name="connsiteY5" fmla="*/ 400050 h 647700"/>
                    <a:gd name="connsiteX6" fmla="*/ 0 w 463550"/>
                    <a:gd name="connsiteY6" fmla="*/ 38100 h 647700"/>
                    <a:gd name="connsiteX0" fmla="*/ 0 w 460143"/>
                    <a:gd name="connsiteY0" fmla="*/ 61074 h 647700"/>
                    <a:gd name="connsiteX1" fmla="*/ 415693 w 460143"/>
                    <a:gd name="connsiteY1" fmla="*/ 0 h 647700"/>
                    <a:gd name="connsiteX2" fmla="*/ 460143 w 460143"/>
                    <a:gd name="connsiteY2" fmla="*/ 342900 h 647700"/>
                    <a:gd name="connsiteX3" fmla="*/ 383943 w 460143"/>
                    <a:gd name="connsiteY3" fmla="*/ 628650 h 647700"/>
                    <a:gd name="connsiteX4" fmla="*/ 218843 w 460143"/>
                    <a:gd name="connsiteY4" fmla="*/ 647700 h 647700"/>
                    <a:gd name="connsiteX5" fmla="*/ 60093 w 460143"/>
                    <a:gd name="connsiteY5" fmla="*/ 400050 h 647700"/>
                    <a:gd name="connsiteX6" fmla="*/ 0 w 460143"/>
                    <a:gd name="connsiteY6" fmla="*/ 61074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0143" h="647700">
                      <a:moveTo>
                        <a:pt x="0" y="61074"/>
                      </a:moveTo>
                      <a:lnTo>
                        <a:pt x="415693" y="0"/>
                      </a:lnTo>
                      <a:lnTo>
                        <a:pt x="460143" y="342900"/>
                      </a:lnTo>
                      <a:lnTo>
                        <a:pt x="383943" y="628650"/>
                      </a:lnTo>
                      <a:lnTo>
                        <a:pt x="218843" y="647700"/>
                      </a:lnTo>
                      <a:lnTo>
                        <a:pt x="60093" y="400050"/>
                      </a:lnTo>
                      <a:lnTo>
                        <a:pt x="0" y="61074"/>
                      </a:lnTo>
                      <a:close/>
                    </a:path>
                  </a:pathLst>
                </a:cu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sp>
              <p:nvSpPr>
                <p:cNvPr id="34" name="円/楕円 33"/>
                <p:cNvSpPr/>
                <p:nvPr/>
              </p:nvSpPr>
              <p:spPr>
                <a:xfrm>
                  <a:off x="7260828" y="1943055"/>
                  <a:ext cx="144000" cy="144000"/>
                </a:xfrm>
                <a:prstGeom prst="ellipse">
                  <a:avLst/>
                </a:prstGeom>
                <a:ln w="38100"/>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0" lang="ja-JP" altLang="en-US" sz="2800" kern="0" dirty="0" smtClean="0">
                    <a:solidFill>
                      <a:schemeClr val="tx1"/>
                    </a:solidFill>
                    <a:latin typeface="Cambria Math" panose="02040503050406030204" pitchFamily="18" charset="0"/>
                    <a:ea typeface="AR P丸ゴシック体M" panose="020F0600000000000000" pitchFamily="50" charset="-128"/>
                  </a:endParaRPr>
                </a:p>
              </p:txBody>
            </p:sp>
          </p:grpSp>
        </p:grpSp>
      </p:grpSp>
      <p:pic>
        <p:nvPicPr>
          <p:cNvPr id="44" name="図 4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51538" y="2564904"/>
            <a:ext cx="1810669" cy="3188484"/>
          </a:xfrm>
          <a:prstGeom prst="rect">
            <a:avLst/>
          </a:prstGeom>
        </p:spPr>
      </p:pic>
      <p:pic>
        <p:nvPicPr>
          <p:cNvPr id="45" name="図 4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19282" y="2705254"/>
            <a:ext cx="1432684" cy="3231160"/>
          </a:xfrm>
          <a:prstGeom prst="rect">
            <a:avLst/>
          </a:prstGeom>
        </p:spPr>
      </p:pic>
      <p:sp>
        <p:nvSpPr>
          <p:cNvPr id="2" name="正方形/長方形 1"/>
          <p:cNvSpPr/>
          <p:nvPr/>
        </p:nvSpPr>
        <p:spPr>
          <a:xfrm>
            <a:off x="1559496" y="475641"/>
            <a:ext cx="8549135" cy="1569660"/>
          </a:xfrm>
          <a:prstGeom prst="rect">
            <a:avLst/>
          </a:prstGeom>
        </p:spPr>
        <p:txBody>
          <a:bodyPr wrap="none">
            <a:spAutoFit/>
          </a:bodyPr>
          <a:lstStyle/>
          <a:p>
            <a:r>
              <a:rPr lang="ja-JP" altLang="en-US" dirty="0" smtClean="0"/>
              <a:t>コンパスの部品です。このコンパスは、いろいろな図形を</a:t>
            </a:r>
            <a:endParaRPr lang="en-US" altLang="ja-JP" dirty="0" smtClean="0"/>
          </a:p>
          <a:p>
            <a:r>
              <a:rPr lang="ja-JP" altLang="en-US" dirty="0" smtClean="0"/>
              <a:t>グループ化して作りました。図として保存しました。</a:t>
            </a:r>
            <a:endParaRPr lang="en-US" altLang="ja-JP" dirty="0" smtClean="0"/>
          </a:p>
          <a:p>
            <a:r>
              <a:rPr lang="ja-JP" altLang="en-US" dirty="0" smtClean="0"/>
              <a:t>左のコンパスは、グループ化したものなので、コンパスの開きなど</a:t>
            </a:r>
            <a:endParaRPr lang="en-US" altLang="ja-JP" dirty="0" smtClean="0"/>
          </a:p>
          <a:p>
            <a:r>
              <a:rPr lang="ja-JP" altLang="en-US" dirty="0" smtClean="0"/>
              <a:t>改変可能です。</a:t>
            </a:r>
            <a:endParaRPr lang="ja-JP" altLang="en-US" dirty="0"/>
          </a:p>
        </p:txBody>
      </p:sp>
    </p:spTree>
    <p:extLst>
      <p:ext uri="{BB962C8B-B14F-4D97-AF65-F5344CB8AC3E}">
        <p14:creationId xmlns:p14="http://schemas.microsoft.com/office/powerpoint/2010/main" val="20162912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2"/>
</p:tagLst>
</file>

<file path=ppt/tags/tag2.xml><?xml version="1.0" encoding="utf-8"?>
<p:tagLst xmlns:a="http://schemas.openxmlformats.org/drawingml/2006/main" xmlns:r="http://schemas.openxmlformats.org/officeDocument/2006/relationships" xmlns:p="http://schemas.openxmlformats.org/presentationml/2006/main">
  <p:tag name="TIMING" val="|1|2"/>
</p:tagLst>
</file>

<file path=ppt/tags/tag3.xml><?xml version="1.0" encoding="utf-8"?>
<p:tagLst xmlns:a="http://schemas.openxmlformats.org/drawingml/2006/main" xmlns:r="http://schemas.openxmlformats.org/officeDocument/2006/relationships" xmlns:p="http://schemas.openxmlformats.org/presentationml/2006/main">
  <p:tag name="TIMING" val="|1.1|1.3|2|2.3|2.5|2|2.3|3.4|2.2"/>
</p:tagLst>
</file>

<file path=ppt/tags/tag4.xml><?xml version="1.0" encoding="utf-8"?>
<p:tagLst xmlns:a="http://schemas.openxmlformats.org/drawingml/2006/main" xmlns:r="http://schemas.openxmlformats.org/officeDocument/2006/relationships" xmlns:p="http://schemas.openxmlformats.org/presentationml/2006/main">
  <p:tag name="TIMING" val="|2.6|5.1|3.9|4.6|1.6"/>
</p:tagLst>
</file>

<file path=ppt/tags/tag5.xml><?xml version="1.0" encoding="utf-8"?>
<p:tagLst xmlns:a="http://schemas.openxmlformats.org/drawingml/2006/main" xmlns:r="http://schemas.openxmlformats.org/officeDocument/2006/relationships" xmlns:p="http://schemas.openxmlformats.org/presentationml/2006/main">
  <p:tag name="TIMING" val="|1.8|4.3|1.5|4.4|4.6"/>
</p:tagLst>
</file>

<file path=ppt/tags/tag6.xml><?xml version="1.0" encoding="utf-8"?>
<p:tagLst xmlns:a="http://schemas.openxmlformats.org/drawingml/2006/main" xmlns:r="http://schemas.openxmlformats.org/officeDocument/2006/relationships" xmlns:p="http://schemas.openxmlformats.org/presentationml/2006/main">
  <p:tag name="TIMING" val="|1.5"/>
</p:tagLst>
</file>

<file path=ppt/tags/tag7.xml><?xml version="1.0" encoding="utf-8"?>
<p:tagLst xmlns:a="http://schemas.openxmlformats.org/drawingml/2006/main" xmlns:r="http://schemas.openxmlformats.org/officeDocument/2006/relationships" xmlns:p="http://schemas.openxmlformats.org/presentationml/2006/main">
  <p:tag name="TIMING" val="|1.3|2.1|3.2|6.1"/>
</p:tagLst>
</file>

<file path=ppt/tags/tag8.xml><?xml version="1.0" encoding="utf-8"?>
<p:tagLst xmlns:a="http://schemas.openxmlformats.org/drawingml/2006/main" xmlns:r="http://schemas.openxmlformats.org/officeDocument/2006/relationships" xmlns:p="http://schemas.openxmlformats.org/presentationml/2006/main">
  <p:tag name="TIMING" val="|1.4|4"/>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t"/>
      <a:lstStyle>
        <a:defPPr algn="ctr">
          <a:defRPr kumimoji="0" sz="2800" kern="0" dirty="0" smtClean="0">
            <a:solidFill>
              <a:schemeClr val="tx1"/>
            </a:solidFill>
            <a:latin typeface="Cambria Math" panose="02040503050406030204" pitchFamily="18" charset="0"/>
            <a:ea typeface="AR P丸ゴシック体M" panose="020F0600000000000000" pitchFamily="50" charset="-128"/>
          </a:defRPr>
        </a:defPPr>
      </a:lstStyle>
      <a:style>
        <a:lnRef idx="1">
          <a:schemeClr val="dk1"/>
        </a:lnRef>
        <a:fillRef idx="2">
          <a:schemeClr val="dk1"/>
        </a:fillRef>
        <a:effectRef idx="1">
          <a:schemeClr val="dk1"/>
        </a:effectRef>
        <a:fontRef idx="minor">
          <a:schemeClr val="dk1"/>
        </a:fontRef>
      </a:style>
    </a:spDef>
    <a:lnDef>
      <a:spPr>
        <a:ln w="381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3674</TotalTime>
  <Words>451</Words>
  <Application>Microsoft Office PowerPoint</Application>
  <PresentationFormat>ワイド画面</PresentationFormat>
  <Paragraphs>56</Paragraphs>
  <Slides>9</Slides>
  <Notes>0</Notes>
  <HiddenSlides>1</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AR P丸ゴシック体M</vt:lpstr>
      <vt:lpstr>ＭＳ Ｐゴシック</vt:lpstr>
      <vt:lpstr>Arial</vt:lpstr>
      <vt:lpstr>Calibri</vt:lpstr>
      <vt:lpstr>Cambria Math</vt:lpstr>
      <vt:lpstr>フラッシュ１</vt:lpstr>
      <vt:lpstr>パワーポイントで円を書く方法</vt:lpstr>
      <vt:lpstr>パワーポイントで円を書く方法</vt:lpstr>
      <vt:lpstr>パワーポイントで円を書く方法</vt:lpstr>
      <vt:lpstr>パワーポイントで円を書く方法</vt:lpstr>
      <vt:lpstr>パワーポイントで円を書く方法</vt:lpstr>
      <vt:lpstr>パワーポイントで円を書く方法</vt:lpstr>
      <vt:lpstr>補足</vt:lpstr>
      <vt:lpstr>補足</vt:lpstr>
      <vt:lpstr>PowerPoint プレゼンテーション</vt:lpstr>
    </vt:vector>
  </TitlesOfParts>
  <Company>教育センター</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那須烏山市立烏山小学校</dc:creator>
  <cp:lastModifiedBy>小泉 浩</cp:lastModifiedBy>
  <cp:revision>178</cp:revision>
  <dcterms:created xsi:type="dcterms:W3CDTF">2008-03-13T07:56:32Z</dcterms:created>
  <dcterms:modified xsi:type="dcterms:W3CDTF">2020-10-08T22:41:53Z</dcterms:modified>
</cp:coreProperties>
</file>