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8" r:id="rId2"/>
    <p:sldId id="270" r:id="rId3"/>
    <p:sldId id="272" r:id="rId4"/>
    <p:sldId id="273" r:id="rId5"/>
    <p:sldId id="276" r:id="rId6"/>
    <p:sldId id="271" r:id="rId7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HG丸ｺﾞｼｯｸM-PRO" panose="020F0600000000000000" pitchFamily="50" charset="-128"/>
      <p:regular r:id="rId14"/>
    </p:embeddedFont>
    <p:embeddedFont>
      <p:font typeface="AR P丸ゴシック体M" panose="020F0600000000000000" pitchFamily="50" charset="-128"/>
      <p:regular r:id="rId1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2" y="-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429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8993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562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7964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立方体パズルクイズ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8"/>
            <a:ext cx="8229600" cy="155033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立面図、平面図から</a:t>
            </a:r>
            <a:endParaRPr lang="en-US" altLang="ja-JP" sz="48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キューブの形と数を答えよう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408144" y="337263"/>
            <a:ext cx="2350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～</a:t>
            </a:r>
            <a:endParaRPr kumimoji="1" lang="en-US" altLang="ja-JP" sz="2400" dirty="0" smtClean="0"/>
          </a:p>
          <a:p>
            <a:endParaRPr kumimoji="1" lang="ja-JP" altLang="en-US" sz="24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7310780" y="798057"/>
            <a:ext cx="912568" cy="227334"/>
            <a:chOff x="6548556" y="1051278"/>
            <a:chExt cx="912568" cy="227334"/>
          </a:xfrm>
        </p:grpSpPr>
        <p:sp>
          <p:nvSpPr>
            <p:cNvPr id="31" name="星 5 30"/>
            <p:cNvSpPr/>
            <p:nvPr/>
          </p:nvSpPr>
          <p:spPr>
            <a:xfrm>
              <a:off x="6548556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星 5 31"/>
            <p:cNvSpPr/>
            <p:nvPr/>
          </p:nvSpPr>
          <p:spPr>
            <a:xfrm>
              <a:off x="6891173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7233790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星 5 33"/>
          <p:cNvSpPr/>
          <p:nvPr/>
        </p:nvSpPr>
        <p:spPr>
          <a:xfrm>
            <a:off x="6548556" y="80142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966372" y="453484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6506643" y="455151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3738890" y="455124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89438" y="563330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1664394" y="563330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1189438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1664463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39488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1189438" y="5159811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6587349" y="563126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7062305" y="563126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6587349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7062374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7537399" y="61042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6587349" y="515777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3991709" y="5626661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4466665" y="5626661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3991709" y="6099633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正方形/長方形 52"/>
          <p:cNvSpPr/>
          <p:nvPr/>
        </p:nvSpPr>
        <p:spPr>
          <a:xfrm>
            <a:off x="4466734" y="6099633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4941759" y="6099633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991709" y="5153163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54" name="テキスト ボックス 253"/>
          <p:cNvSpPr txBox="1"/>
          <p:nvPr/>
        </p:nvSpPr>
        <p:spPr>
          <a:xfrm>
            <a:off x="197810" y="875443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5" name="星 5 254"/>
          <p:cNvSpPr/>
          <p:nvPr/>
        </p:nvSpPr>
        <p:spPr>
          <a:xfrm>
            <a:off x="1267846" y="979832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89" name="グループ化 88"/>
          <p:cNvGrpSpPr/>
          <p:nvPr/>
        </p:nvGrpSpPr>
        <p:grpSpPr>
          <a:xfrm>
            <a:off x="929732" y="4932787"/>
            <a:ext cx="2009617" cy="1519273"/>
            <a:chOff x="424410" y="1909727"/>
            <a:chExt cx="2009617" cy="1519273"/>
          </a:xfrm>
        </p:grpSpPr>
        <p:sp>
          <p:nvSpPr>
            <p:cNvPr id="90" name="直方体 8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直方体 9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直方体 9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直方体 95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直方体 9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直方体 9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直方体 104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直方体 106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9" name="直方体 108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26" name="グループ化 125"/>
          <p:cNvGrpSpPr/>
          <p:nvPr/>
        </p:nvGrpSpPr>
        <p:grpSpPr>
          <a:xfrm>
            <a:off x="3599105" y="5101827"/>
            <a:ext cx="1843618" cy="1351366"/>
            <a:chOff x="424675" y="2077634"/>
            <a:chExt cx="1843618" cy="1351366"/>
          </a:xfrm>
        </p:grpSpPr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0" name="直方体 169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2" name="直方体 17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1595329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>
            <a:off x="6392263" y="4933920"/>
            <a:ext cx="2009352" cy="1519273"/>
            <a:chOff x="424675" y="1909727"/>
            <a:chExt cx="2009352" cy="1519273"/>
          </a:xfrm>
        </p:grpSpPr>
        <p:sp>
          <p:nvSpPr>
            <p:cNvPr id="194" name="直方体 19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直方体 19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直方体 195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直方体 196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8" name="直方体 197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直方体 198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直方体 199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61" name="正方形/長方形 260"/>
          <p:cNvSpPr/>
          <p:nvPr/>
        </p:nvSpPr>
        <p:spPr>
          <a:xfrm>
            <a:off x="1024348" y="223229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2" name="正方形/長方形 261"/>
          <p:cNvSpPr/>
          <p:nvPr/>
        </p:nvSpPr>
        <p:spPr>
          <a:xfrm>
            <a:off x="1024348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4" name="正方形/長方形 263"/>
          <p:cNvSpPr/>
          <p:nvPr/>
        </p:nvSpPr>
        <p:spPr>
          <a:xfrm>
            <a:off x="1499304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6" name="正方形/長方形 265"/>
          <p:cNvSpPr/>
          <p:nvPr/>
        </p:nvSpPr>
        <p:spPr>
          <a:xfrm>
            <a:off x="1968888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7" name="正方形/長方形 266"/>
          <p:cNvSpPr/>
          <p:nvPr/>
        </p:nvSpPr>
        <p:spPr>
          <a:xfrm>
            <a:off x="1024348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8" name="正方形/長方形 267"/>
          <p:cNvSpPr/>
          <p:nvPr/>
        </p:nvSpPr>
        <p:spPr>
          <a:xfrm>
            <a:off x="1499304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790184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270" name="正方形/長方形 269"/>
          <p:cNvSpPr/>
          <p:nvPr/>
        </p:nvSpPr>
        <p:spPr>
          <a:xfrm>
            <a:off x="6433329" y="1314860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271" name="正方形/長方形 270"/>
          <p:cNvSpPr/>
          <p:nvPr/>
        </p:nvSpPr>
        <p:spPr>
          <a:xfrm>
            <a:off x="3617227" y="1313396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273" name="正方形/長方形 272"/>
          <p:cNvSpPr/>
          <p:nvPr/>
        </p:nvSpPr>
        <p:spPr>
          <a:xfrm>
            <a:off x="6717352" y="268066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5" name="正方形/長方形 274"/>
          <p:cNvSpPr/>
          <p:nvPr/>
        </p:nvSpPr>
        <p:spPr>
          <a:xfrm>
            <a:off x="7192308" y="268066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8" name="正方形/長方形 277"/>
          <p:cNvSpPr/>
          <p:nvPr/>
        </p:nvSpPr>
        <p:spPr>
          <a:xfrm>
            <a:off x="6717352" y="315363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9" name="正方形/長方形 278"/>
          <p:cNvSpPr/>
          <p:nvPr/>
        </p:nvSpPr>
        <p:spPr>
          <a:xfrm>
            <a:off x="7192308" y="315363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0" name="正方形/長方形 279"/>
          <p:cNvSpPr/>
          <p:nvPr/>
        </p:nvSpPr>
        <p:spPr>
          <a:xfrm>
            <a:off x="7661892" y="315363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2" name="正方形/長方形 281"/>
          <p:cNvSpPr/>
          <p:nvPr/>
        </p:nvSpPr>
        <p:spPr>
          <a:xfrm>
            <a:off x="3955286" y="267920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4" name="正方形/長方形 283"/>
          <p:cNvSpPr/>
          <p:nvPr/>
        </p:nvSpPr>
        <p:spPr>
          <a:xfrm>
            <a:off x="4430242" y="267920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6" name="正方形/長方形 285"/>
          <p:cNvSpPr/>
          <p:nvPr/>
        </p:nvSpPr>
        <p:spPr>
          <a:xfrm>
            <a:off x="4899826" y="267920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7" name="正方形/長方形 286"/>
          <p:cNvSpPr/>
          <p:nvPr/>
        </p:nvSpPr>
        <p:spPr>
          <a:xfrm>
            <a:off x="3955286" y="315217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8" name="正方形/長方形 287"/>
          <p:cNvSpPr/>
          <p:nvPr/>
        </p:nvSpPr>
        <p:spPr>
          <a:xfrm>
            <a:off x="4430242" y="315217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9" name="正方形/長方形 288"/>
          <p:cNvSpPr/>
          <p:nvPr/>
        </p:nvSpPr>
        <p:spPr>
          <a:xfrm>
            <a:off x="4899826" y="315217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363" y="276919"/>
            <a:ext cx="539332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３つの方向から見た図から、重なったキューブの形と数を答えなさい。</a:t>
            </a:r>
            <a:endParaRPr kumimoji="1" lang="ja-JP" altLang="en-US" sz="2000" dirty="0"/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1907363" y="276919"/>
            <a:ext cx="539332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答えはＢで、キューブの数は１０個</a:t>
            </a:r>
            <a:endParaRPr kumimoji="1" lang="en-US" altLang="ja-JP" sz="2800" dirty="0" smtClean="0"/>
          </a:p>
          <a:p>
            <a:r>
              <a:rPr kumimoji="1" lang="ja-JP" altLang="en-US" sz="2000" dirty="0" smtClean="0"/>
              <a:t>後ろに１個かくれています！</a:t>
            </a:r>
            <a:endParaRPr kumimoji="1" lang="ja-JP" altLang="en-US" sz="2000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1000952" y="47015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3762958" y="5012060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11626" y="475379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</p:childTnLst>
        </p:cTn>
      </p:par>
    </p:tnLst>
    <p:bldLst>
      <p:bldP spid="290" grpId="0" animBg="1"/>
      <p:bldP spid="52" grpId="0"/>
      <p:bldP spid="51" grpId="0" animBg="1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直方体 223"/>
          <p:cNvSpPr>
            <a:spLocks noChangeAspect="1"/>
          </p:cNvSpPr>
          <p:nvPr/>
        </p:nvSpPr>
        <p:spPr>
          <a:xfrm>
            <a:off x="7197698" y="4803175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Ｑ２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64" name="正方形/長方形 263"/>
          <p:cNvSpPr/>
          <p:nvPr/>
        </p:nvSpPr>
        <p:spPr>
          <a:xfrm>
            <a:off x="1499304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6" name="正方形/長方形 265"/>
          <p:cNvSpPr/>
          <p:nvPr/>
        </p:nvSpPr>
        <p:spPr>
          <a:xfrm>
            <a:off x="1976508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7" name="正方形/長方形 266"/>
          <p:cNvSpPr/>
          <p:nvPr/>
        </p:nvSpPr>
        <p:spPr>
          <a:xfrm>
            <a:off x="1024348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8" name="正方形/長方形 267"/>
          <p:cNvSpPr/>
          <p:nvPr/>
        </p:nvSpPr>
        <p:spPr>
          <a:xfrm>
            <a:off x="1499304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790184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270" name="正方形/長方形 269"/>
          <p:cNvSpPr/>
          <p:nvPr/>
        </p:nvSpPr>
        <p:spPr>
          <a:xfrm>
            <a:off x="6370066" y="1313657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271" name="正方形/長方形 270"/>
          <p:cNvSpPr/>
          <p:nvPr/>
        </p:nvSpPr>
        <p:spPr>
          <a:xfrm>
            <a:off x="3698282" y="132815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363" y="276919"/>
            <a:ext cx="539332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３つの方向から見た図から、重なったキューブの形と数を答えなさい。</a:t>
            </a:r>
            <a:endParaRPr kumimoji="1" lang="ja-JP" altLang="en-US" sz="2000" dirty="0"/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1907363" y="276919"/>
            <a:ext cx="539332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答えはＣで、キューブの数は１０個</a:t>
            </a:r>
            <a:endParaRPr kumimoji="1" lang="en-US" altLang="ja-JP" sz="2800" dirty="0" smtClean="0"/>
          </a:p>
          <a:p>
            <a:r>
              <a:rPr kumimoji="1" lang="ja-JP" altLang="en-US" sz="2000" dirty="0" smtClean="0"/>
              <a:t>どこから見ても同じ形ですね。</a:t>
            </a:r>
            <a:endParaRPr kumimoji="1" lang="en-US" altLang="ja-JP" sz="2800" dirty="0" smtClean="0"/>
          </a:p>
        </p:txBody>
      </p:sp>
      <p:sp>
        <p:nvSpPr>
          <p:cNvPr id="79" name="正方形/長方形 78"/>
          <p:cNvSpPr/>
          <p:nvPr/>
        </p:nvSpPr>
        <p:spPr>
          <a:xfrm>
            <a:off x="1976508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500088" y="222440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7082665" y="267624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5" name="正方形/長方形 84"/>
          <p:cNvSpPr/>
          <p:nvPr/>
        </p:nvSpPr>
        <p:spPr>
          <a:xfrm>
            <a:off x="7559869" y="267624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正方形/長方形 85"/>
          <p:cNvSpPr/>
          <p:nvPr/>
        </p:nvSpPr>
        <p:spPr>
          <a:xfrm>
            <a:off x="6607709" y="314921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7082665" y="314921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7559869" y="314921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正方形/長方形 94"/>
          <p:cNvSpPr/>
          <p:nvPr/>
        </p:nvSpPr>
        <p:spPr>
          <a:xfrm>
            <a:off x="7083449" y="220433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3" name="正方形/長方形 102"/>
          <p:cNvSpPr/>
          <p:nvPr/>
        </p:nvSpPr>
        <p:spPr>
          <a:xfrm>
            <a:off x="4416927" y="26907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4" name="正方形/長方形 103"/>
          <p:cNvSpPr/>
          <p:nvPr/>
        </p:nvSpPr>
        <p:spPr>
          <a:xfrm>
            <a:off x="4894131" y="26907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正方形/長方形 109"/>
          <p:cNvSpPr/>
          <p:nvPr/>
        </p:nvSpPr>
        <p:spPr>
          <a:xfrm>
            <a:off x="3941971" y="31637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4416927" y="31637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" name="正方形/長方形 111"/>
          <p:cNvSpPr/>
          <p:nvPr/>
        </p:nvSpPr>
        <p:spPr>
          <a:xfrm>
            <a:off x="4894131" y="31637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3" name="正方形/長方形 112"/>
          <p:cNvSpPr/>
          <p:nvPr/>
        </p:nvSpPr>
        <p:spPr>
          <a:xfrm>
            <a:off x="4417711" y="221882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15" name="グループ化 114"/>
          <p:cNvGrpSpPr/>
          <p:nvPr/>
        </p:nvGrpSpPr>
        <p:grpSpPr>
          <a:xfrm>
            <a:off x="927456" y="4452048"/>
            <a:ext cx="2009352" cy="1841463"/>
            <a:chOff x="424675" y="1573023"/>
            <a:chExt cx="2009352" cy="1841463"/>
          </a:xfrm>
        </p:grpSpPr>
        <p:sp>
          <p:nvSpPr>
            <p:cNvPr id="116" name="直方体 115"/>
            <p:cNvSpPr>
              <a:spLocks noChangeAspect="1"/>
            </p:cNvSpPr>
            <p:nvPr/>
          </p:nvSpPr>
          <p:spPr>
            <a:xfrm>
              <a:off x="742647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761063" y="240374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576913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595329" y="257165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424675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926626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1428577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093113" y="206312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1595064" y="206312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8" name="グループ化 147"/>
          <p:cNvGrpSpPr/>
          <p:nvPr/>
        </p:nvGrpSpPr>
        <p:grpSpPr>
          <a:xfrm>
            <a:off x="3684040" y="4473279"/>
            <a:ext cx="2009352" cy="1841463"/>
            <a:chOff x="424675" y="1587537"/>
            <a:chExt cx="2009352" cy="1841463"/>
          </a:xfrm>
        </p:grpSpPr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209214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22600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22600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1093113" y="158753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926361" y="17554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1" name="グループ化 180"/>
          <p:cNvGrpSpPr/>
          <p:nvPr/>
        </p:nvGrpSpPr>
        <p:grpSpPr>
          <a:xfrm>
            <a:off x="6389480" y="4429880"/>
            <a:ext cx="1843618" cy="1855977"/>
            <a:chOff x="424675" y="1573023"/>
            <a:chExt cx="1843618" cy="1855977"/>
          </a:xfrm>
        </p:grpSpPr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7" name="直方体 18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8" name="直方体 18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直方体 18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0" name="直方体 18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1" name="直方体 190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直方体 21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9" name="直方体 21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560614" y="4767342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859519" y="4725829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1086031" y="475379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8" name="テキスト ボックス 227"/>
          <p:cNvSpPr txBox="1"/>
          <p:nvPr/>
        </p:nvSpPr>
        <p:spPr>
          <a:xfrm>
            <a:off x="197810" y="875443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29" name="星 5 228"/>
          <p:cNvSpPr/>
          <p:nvPr/>
        </p:nvSpPr>
        <p:spPr>
          <a:xfrm>
            <a:off x="1267846" y="979832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0" name="星 5 229"/>
          <p:cNvSpPr/>
          <p:nvPr/>
        </p:nvSpPr>
        <p:spPr>
          <a:xfrm>
            <a:off x="1562645" y="972030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3521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</p:childTnLst>
        </p:cTn>
      </p:par>
    </p:tnLst>
    <p:bldLst>
      <p:bldP spid="290" grpId="0" animBg="1"/>
      <p:bldP spid="51" grpId="0" animBg="1"/>
      <p:bldP spid="53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234685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790184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270" name="正方形/長方形 269"/>
          <p:cNvSpPr/>
          <p:nvPr/>
        </p:nvSpPr>
        <p:spPr>
          <a:xfrm>
            <a:off x="6330455" y="134717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271" name="正方形/長方形 270"/>
          <p:cNvSpPr/>
          <p:nvPr/>
        </p:nvSpPr>
        <p:spPr>
          <a:xfrm>
            <a:off x="3562702" y="134690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363" y="276919"/>
            <a:ext cx="539332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３つの方向から見た図から、重なったキューブの形と数を答えなさい。</a:t>
            </a:r>
            <a:endParaRPr kumimoji="1" lang="ja-JP" altLang="en-US" sz="2000" dirty="0"/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1907363" y="276919"/>
            <a:ext cx="539332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答えはＡで、キューブの数は１０個</a:t>
            </a:r>
            <a:endParaRPr kumimoji="1" lang="en-US" altLang="ja-JP" sz="2800" dirty="0" smtClean="0"/>
          </a:p>
          <a:p>
            <a:r>
              <a:rPr kumimoji="1" lang="ja-JP" altLang="en-US" sz="2000" dirty="0" smtClean="0"/>
              <a:t>後ろに１個かくれています！</a:t>
            </a:r>
            <a:endParaRPr kumimoji="1" lang="ja-JP" altLang="en-US" sz="2000" dirty="0"/>
          </a:p>
        </p:txBody>
      </p:sp>
      <p:sp>
        <p:nvSpPr>
          <p:cNvPr id="98" name="正方形/長方形 97"/>
          <p:cNvSpPr/>
          <p:nvPr/>
        </p:nvSpPr>
        <p:spPr>
          <a:xfrm>
            <a:off x="1013250" y="284032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1" name="正方形/長方形 100"/>
          <p:cNvSpPr/>
          <p:nvPr/>
        </p:nvSpPr>
        <p:spPr>
          <a:xfrm>
            <a:off x="1488206" y="284032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4" name="正方形/長方形 103"/>
          <p:cNvSpPr/>
          <p:nvPr/>
        </p:nvSpPr>
        <p:spPr>
          <a:xfrm>
            <a:off x="1013250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正方形/長方形 109"/>
          <p:cNvSpPr/>
          <p:nvPr/>
        </p:nvSpPr>
        <p:spPr>
          <a:xfrm>
            <a:off x="1488275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1963300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" name="正方形/長方形 111"/>
          <p:cNvSpPr/>
          <p:nvPr/>
        </p:nvSpPr>
        <p:spPr>
          <a:xfrm>
            <a:off x="1013250" y="236683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15" name="グループ化 114"/>
          <p:cNvGrpSpPr/>
          <p:nvPr/>
        </p:nvGrpSpPr>
        <p:grpSpPr>
          <a:xfrm>
            <a:off x="976227" y="4652307"/>
            <a:ext cx="1677131" cy="1673556"/>
            <a:chOff x="424410" y="1740930"/>
            <a:chExt cx="1677131" cy="1673556"/>
          </a:xfrm>
        </p:grpSpPr>
        <p:sp>
          <p:nvSpPr>
            <p:cNvPr id="116" name="直方体 115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424675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926626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1428577" y="27395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8" name="グループ化 147"/>
          <p:cNvGrpSpPr/>
          <p:nvPr/>
        </p:nvGrpSpPr>
        <p:grpSpPr>
          <a:xfrm>
            <a:off x="3666788" y="4639755"/>
            <a:ext cx="2009617" cy="1688070"/>
            <a:chOff x="424410" y="1740930"/>
            <a:chExt cx="2009617" cy="1688070"/>
          </a:xfrm>
        </p:grpSpPr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9112" y="24327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1063" y="24327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329" y="260068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1" name="グループ化 180"/>
          <p:cNvGrpSpPr/>
          <p:nvPr/>
        </p:nvGrpSpPr>
        <p:grpSpPr>
          <a:xfrm>
            <a:off x="6356741" y="4301979"/>
            <a:ext cx="2009352" cy="2023884"/>
            <a:chOff x="424675" y="1405116"/>
            <a:chExt cx="2009352" cy="2023884"/>
          </a:xfrm>
        </p:grpSpPr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直方体 18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7" name="直方体 18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直方体 18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直方体 19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5" name="直方体 21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5" name="正方形/長方形 224"/>
          <p:cNvSpPr/>
          <p:nvPr/>
        </p:nvSpPr>
        <p:spPr>
          <a:xfrm>
            <a:off x="6411161" y="2838287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6" name="正方形/長方形 225"/>
          <p:cNvSpPr/>
          <p:nvPr/>
        </p:nvSpPr>
        <p:spPr>
          <a:xfrm>
            <a:off x="6886117" y="2838287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8" name="正方形/長方形 227"/>
          <p:cNvSpPr/>
          <p:nvPr/>
        </p:nvSpPr>
        <p:spPr>
          <a:xfrm>
            <a:off x="6411161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9" name="正方形/長方形 228"/>
          <p:cNvSpPr/>
          <p:nvPr/>
        </p:nvSpPr>
        <p:spPr>
          <a:xfrm>
            <a:off x="6886186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0" name="正方形/長方形 229"/>
          <p:cNvSpPr/>
          <p:nvPr/>
        </p:nvSpPr>
        <p:spPr>
          <a:xfrm>
            <a:off x="7361211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1" name="正方形/長方形 230"/>
          <p:cNvSpPr/>
          <p:nvPr/>
        </p:nvSpPr>
        <p:spPr>
          <a:xfrm>
            <a:off x="6411161" y="236478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5" name="正方形/長方形 234"/>
          <p:cNvSpPr/>
          <p:nvPr/>
        </p:nvSpPr>
        <p:spPr>
          <a:xfrm>
            <a:off x="3815521" y="283368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6" name="正方形/長方形 235"/>
          <p:cNvSpPr/>
          <p:nvPr/>
        </p:nvSpPr>
        <p:spPr>
          <a:xfrm>
            <a:off x="4290477" y="283368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8" name="正方形/長方形 237"/>
          <p:cNvSpPr/>
          <p:nvPr/>
        </p:nvSpPr>
        <p:spPr>
          <a:xfrm>
            <a:off x="3815521" y="330665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9" name="正方形/長方形 238"/>
          <p:cNvSpPr/>
          <p:nvPr/>
        </p:nvSpPr>
        <p:spPr>
          <a:xfrm>
            <a:off x="4290546" y="330665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0" name="正方形/長方形 239"/>
          <p:cNvSpPr/>
          <p:nvPr/>
        </p:nvSpPr>
        <p:spPr>
          <a:xfrm>
            <a:off x="4765571" y="330665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1" name="正方形/長方形 240"/>
          <p:cNvSpPr/>
          <p:nvPr/>
        </p:nvSpPr>
        <p:spPr>
          <a:xfrm>
            <a:off x="3815521" y="236018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491857" y="474535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1007460" y="4826588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56" name="直方体 255"/>
          <p:cNvSpPr>
            <a:spLocks noChangeAspect="1"/>
          </p:cNvSpPr>
          <p:nvPr/>
        </p:nvSpPr>
        <p:spPr>
          <a:xfrm>
            <a:off x="7028876" y="4976904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361191" y="470220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197810" y="875443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8" name="星 5 257"/>
          <p:cNvSpPr/>
          <p:nvPr/>
        </p:nvSpPr>
        <p:spPr>
          <a:xfrm>
            <a:off x="1267846" y="979832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9" name="星 5 258"/>
          <p:cNvSpPr/>
          <p:nvPr/>
        </p:nvSpPr>
        <p:spPr>
          <a:xfrm>
            <a:off x="1562645" y="972030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982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</p:childTnLst>
        </p:cTn>
      </p:par>
    </p:tnLst>
    <p:bldLst>
      <p:bldP spid="290" grpId="0" animBg="1"/>
      <p:bldP spid="52" grpId="0"/>
      <p:bldP spid="51" grpId="0" animBg="1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234685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790184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270" name="正方形/長方形 269"/>
          <p:cNvSpPr/>
          <p:nvPr/>
        </p:nvSpPr>
        <p:spPr>
          <a:xfrm>
            <a:off x="3540931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271" name="正方形/長方形 270"/>
          <p:cNvSpPr/>
          <p:nvPr/>
        </p:nvSpPr>
        <p:spPr>
          <a:xfrm>
            <a:off x="6287647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363" y="276919"/>
            <a:ext cx="539332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３つの方向から見た図から、重なったキューブの形と数を答えなさい。</a:t>
            </a:r>
            <a:endParaRPr kumimoji="1" lang="ja-JP" altLang="en-US" sz="2000" dirty="0"/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1907363" y="276919"/>
            <a:ext cx="539332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答えはＡで、キューブの数は７個</a:t>
            </a:r>
            <a:endParaRPr kumimoji="1" lang="en-US" altLang="ja-JP" sz="2800" dirty="0" smtClean="0"/>
          </a:p>
          <a:p>
            <a:r>
              <a:rPr kumimoji="1" lang="ja-JP" altLang="en-US" sz="2000" dirty="0" smtClean="0"/>
              <a:t>真ん中がぬけています！</a:t>
            </a:r>
            <a:endParaRPr kumimoji="1" lang="ja-JP" altLang="en-US" sz="200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1963300" y="284032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正方形/長方形 109"/>
          <p:cNvSpPr/>
          <p:nvPr/>
        </p:nvSpPr>
        <p:spPr>
          <a:xfrm>
            <a:off x="1488275" y="3311259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" name="正方形/長方形 111"/>
          <p:cNvSpPr/>
          <p:nvPr/>
        </p:nvSpPr>
        <p:spPr>
          <a:xfrm>
            <a:off x="1492212" y="236683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48" name="グループ化 147"/>
          <p:cNvGrpSpPr/>
          <p:nvPr/>
        </p:nvGrpSpPr>
        <p:grpSpPr>
          <a:xfrm>
            <a:off x="3667053" y="4639755"/>
            <a:ext cx="1843618" cy="1688070"/>
            <a:chOff x="424675" y="1740930"/>
            <a:chExt cx="1843618" cy="1688070"/>
          </a:xfrm>
        </p:grpSpPr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1" name="グループ化 180"/>
          <p:cNvGrpSpPr/>
          <p:nvPr/>
        </p:nvGrpSpPr>
        <p:grpSpPr>
          <a:xfrm>
            <a:off x="6523493" y="4806590"/>
            <a:ext cx="1842600" cy="1519273"/>
            <a:chOff x="591427" y="1909727"/>
            <a:chExt cx="1842600" cy="1519273"/>
          </a:xfrm>
        </p:grpSpPr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直方体 18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7" name="直方体 18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8" name="直方体 18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0" name="直方体 18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3" name="直方体 212"/>
            <p:cNvSpPr>
              <a:spLocks noChangeAspect="1"/>
            </p:cNvSpPr>
            <p:nvPr/>
          </p:nvSpPr>
          <p:spPr>
            <a:xfrm>
              <a:off x="926361" y="22600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5" name="正方形/長方形 224"/>
          <p:cNvSpPr/>
          <p:nvPr/>
        </p:nvSpPr>
        <p:spPr>
          <a:xfrm>
            <a:off x="3621637" y="282162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7" name="正方形/長方形 226"/>
          <p:cNvSpPr/>
          <p:nvPr/>
        </p:nvSpPr>
        <p:spPr>
          <a:xfrm>
            <a:off x="4571687" y="282162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8" name="正方形/長方形 227"/>
          <p:cNvSpPr/>
          <p:nvPr/>
        </p:nvSpPr>
        <p:spPr>
          <a:xfrm>
            <a:off x="3621637" y="329459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9" name="正方形/長方形 228"/>
          <p:cNvSpPr/>
          <p:nvPr/>
        </p:nvSpPr>
        <p:spPr>
          <a:xfrm>
            <a:off x="4096662" y="329459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0" name="正方形/長方形 229"/>
          <p:cNvSpPr/>
          <p:nvPr/>
        </p:nvSpPr>
        <p:spPr>
          <a:xfrm>
            <a:off x="4571687" y="329459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2" name="正方形/長方形 231"/>
          <p:cNvSpPr/>
          <p:nvPr/>
        </p:nvSpPr>
        <p:spPr>
          <a:xfrm>
            <a:off x="3621637" y="234796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6" name="正方形/長方形 235"/>
          <p:cNvSpPr/>
          <p:nvPr/>
        </p:nvSpPr>
        <p:spPr>
          <a:xfrm>
            <a:off x="6708152" y="284665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8" name="正方形/長方形 237"/>
          <p:cNvSpPr/>
          <p:nvPr/>
        </p:nvSpPr>
        <p:spPr>
          <a:xfrm>
            <a:off x="6233196" y="331963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9" name="正方形/長方形 238"/>
          <p:cNvSpPr/>
          <p:nvPr/>
        </p:nvSpPr>
        <p:spPr>
          <a:xfrm>
            <a:off x="6708221" y="331963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0" name="正方形/長方形 239"/>
          <p:cNvSpPr/>
          <p:nvPr/>
        </p:nvSpPr>
        <p:spPr>
          <a:xfrm>
            <a:off x="7183246" y="331963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2" name="正方形/長方形 241"/>
          <p:cNvSpPr/>
          <p:nvPr/>
        </p:nvSpPr>
        <p:spPr>
          <a:xfrm>
            <a:off x="6708152" y="237316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5" name="正方形/長方形 134"/>
          <p:cNvSpPr/>
          <p:nvPr/>
        </p:nvSpPr>
        <p:spPr>
          <a:xfrm>
            <a:off x="1013250" y="284032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37" name="グループ化 136"/>
          <p:cNvGrpSpPr/>
          <p:nvPr/>
        </p:nvGrpSpPr>
        <p:grpSpPr>
          <a:xfrm>
            <a:off x="1053003" y="4695486"/>
            <a:ext cx="1676866" cy="1688070"/>
            <a:chOff x="591427" y="1740930"/>
            <a:chExt cx="1676866" cy="1688070"/>
          </a:xfrm>
        </p:grpSpPr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直方体 19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08" name="直方体 207"/>
          <p:cNvSpPr>
            <a:spLocks noChangeAspect="1"/>
          </p:cNvSpPr>
          <p:nvPr/>
        </p:nvSpPr>
        <p:spPr>
          <a:xfrm>
            <a:off x="6857084" y="4664835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699181" y="477597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1094555" y="4903920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357738" y="4829826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5" name="テキスト ボックス 244"/>
          <p:cNvSpPr txBox="1"/>
          <p:nvPr/>
        </p:nvSpPr>
        <p:spPr>
          <a:xfrm>
            <a:off x="197810" y="875443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46" name="星 5 245"/>
          <p:cNvSpPr/>
          <p:nvPr/>
        </p:nvSpPr>
        <p:spPr>
          <a:xfrm>
            <a:off x="1267846" y="979832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48" name="星 5 247"/>
          <p:cNvSpPr/>
          <p:nvPr/>
        </p:nvSpPr>
        <p:spPr>
          <a:xfrm>
            <a:off x="1562645" y="972030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44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</p:childTnLst>
        </p:cTn>
      </p:par>
    </p:tnLst>
    <p:bldLst>
      <p:bldP spid="290" grpId="0" animBg="1"/>
      <p:bldP spid="52" grpId="0"/>
      <p:bldP spid="51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直方体 102"/>
          <p:cNvSpPr>
            <a:spLocks noChangeAspect="1"/>
          </p:cNvSpPr>
          <p:nvPr/>
        </p:nvSpPr>
        <p:spPr>
          <a:xfrm>
            <a:off x="6712945" y="4934871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直方体 80"/>
          <p:cNvSpPr>
            <a:spLocks noChangeAspect="1"/>
          </p:cNvSpPr>
          <p:nvPr/>
        </p:nvSpPr>
        <p:spPr>
          <a:xfrm>
            <a:off x="1935770" y="5274355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直方体 81"/>
          <p:cNvSpPr>
            <a:spLocks noChangeAspect="1"/>
          </p:cNvSpPr>
          <p:nvPr/>
        </p:nvSpPr>
        <p:spPr>
          <a:xfrm>
            <a:off x="1935505" y="4765821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89" name="グループ化 88"/>
          <p:cNvGrpSpPr/>
          <p:nvPr/>
        </p:nvGrpSpPr>
        <p:grpSpPr>
          <a:xfrm>
            <a:off x="929732" y="4932787"/>
            <a:ext cx="1843883" cy="1519273"/>
            <a:chOff x="424410" y="1909727"/>
            <a:chExt cx="1843883" cy="1519273"/>
          </a:xfrm>
        </p:grpSpPr>
        <p:sp>
          <p:nvSpPr>
            <p:cNvPr id="90" name="直方体 8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直方体 9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直方体 95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直方体 9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直方体 9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直方体 104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直方体 106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9" name="直方体 108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26" name="グループ化 125"/>
          <p:cNvGrpSpPr/>
          <p:nvPr/>
        </p:nvGrpSpPr>
        <p:grpSpPr>
          <a:xfrm>
            <a:off x="3599105" y="5101827"/>
            <a:ext cx="1843618" cy="1351366"/>
            <a:chOff x="424675" y="2077634"/>
            <a:chExt cx="1843618" cy="1351366"/>
          </a:xfrm>
        </p:grpSpPr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0" name="直方体 169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2" name="直方体 17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1595329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>
            <a:off x="6392263" y="5101827"/>
            <a:ext cx="1843618" cy="1351366"/>
            <a:chOff x="424675" y="2077634"/>
            <a:chExt cx="1843618" cy="1351366"/>
          </a:xfrm>
        </p:grpSpPr>
        <p:sp>
          <p:nvSpPr>
            <p:cNvPr id="197" name="直方体 196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8" name="直方体 197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直方体 198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直方体 199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61" name="正方形/長方形 260"/>
          <p:cNvSpPr/>
          <p:nvPr/>
        </p:nvSpPr>
        <p:spPr>
          <a:xfrm>
            <a:off x="1024348" y="223229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2" name="正方形/長方形 261"/>
          <p:cNvSpPr/>
          <p:nvPr/>
        </p:nvSpPr>
        <p:spPr>
          <a:xfrm>
            <a:off x="1024348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4" name="正方形/長方形 263"/>
          <p:cNvSpPr/>
          <p:nvPr/>
        </p:nvSpPr>
        <p:spPr>
          <a:xfrm>
            <a:off x="1499304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6" name="正方形/長方形 265"/>
          <p:cNvSpPr/>
          <p:nvPr/>
        </p:nvSpPr>
        <p:spPr>
          <a:xfrm>
            <a:off x="1968888" y="269631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7" name="正方形/長方形 266"/>
          <p:cNvSpPr/>
          <p:nvPr/>
        </p:nvSpPr>
        <p:spPr>
          <a:xfrm>
            <a:off x="1024348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8" name="正方形/長方形 267"/>
          <p:cNvSpPr/>
          <p:nvPr/>
        </p:nvSpPr>
        <p:spPr>
          <a:xfrm>
            <a:off x="1499304" y="31692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790184" y="1330508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上から見た図</a:t>
            </a:r>
            <a:endParaRPr lang="ja-JP" altLang="en-US" dirty="0"/>
          </a:p>
        </p:txBody>
      </p:sp>
      <p:sp>
        <p:nvSpPr>
          <p:cNvPr id="270" name="正方形/長方形 269"/>
          <p:cNvSpPr/>
          <p:nvPr/>
        </p:nvSpPr>
        <p:spPr>
          <a:xfrm>
            <a:off x="6408154" y="1349556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右から見た図</a:t>
            </a:r>
            <a:endParaRPr lang="ja-JP" altLang="en-US" dirty="0"/>
          </a:p>
        </p:txBody>
      </p:sp>
      <p:sp>
        <p:nvSpPr>
          <p:cNvPr id="271" name="正方形/長方形 270"/>
          <p:cNvSpPr/>
          <p:nvPr/>
        </p:nvSpPr>
        <p:spPr>
          <a:xfrm>
            <a:off x="3504239" y="1327740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</a:rPr>
              <a:t>前から見た図</a:t>
            </a:r>
            <a:endParaRPr lang="ja-JP" altLang="en-US" dirty="0"/>
          </a:p>
        </p:txBody>
      </p:sp>
      <p:sp>
        <p:nvSpPr>
          <p:cNvPr id="273" name="正方形/長方形 272"/>
          <p:cNvSpPr/>
          <p:nvPr/>
        </p:nvSpPr>
        <p:spPr>
          <a:xfrm>
            <a:off x="6692177" y="271536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8" name="正方形/長方形 277"/>
          <p:cNvSpPr/>
          <p:nvPr/>
        </p:nvSpPr>
        <p:spPr>
          <a:xfrm>
            <a:off x="6692177" y="318833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9" name="正方形/長方形 278"/>
          <p:cNvSpPr/>
          <p:nvPr/>
        </p:nvSpPr>
        <p:spPr>
          <a:xfrm>
            <a:off x="7167133" y="318833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0" name="正方形/長方形 279"/>
          <p:cNvSpPr/>
          <p:nvPr/>
        </p:nvSpPr>
        <p:spPr>
          <a:xfrm>
            <a:off x="7636717" y="318833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2" name="正方形/長方形 281"/>
          <p:cNvSpPr/>
          <p:nvPr/>
        </p:nvSpPr>
        <p:spPr>
          <a:xfrm>
            <a:off x="3842298" y="269354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4" name="正方形/長方形 283"/>
          <p:cNvSpPr/>
          <p:nvPr/>
        </p:nvSpPr>
        <p:spPr>
          <a:xfrm>
            <a:off x="4317254" y="269354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6" name="正方形/長方形 285"/>
          <p:cNvSpPr/>
          <p:nvPr/>
        </p:nvSpPr>
        <p:spPr>
          <a:xfrm>
            <a:off x="4786838" y="269354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7" name="正方形/長方形 286"/>
          <p:cNvSpPr/>
          <p:nvPr/>
        </p:nvSpPr>
        <p:spPr>
          <a:xfrm>
            <a:off x="3842298" y="316651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8" name="正方形/長方形 287"/>
          <p:cNvSpPr/>
          <p:nvPr/>
        </p:nvSpPr>
        <p:spPr>
          <a:xfrm>
            <a:off x="4317254" y="316651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9" name="正方形/長方形 288"/>
          <p:cNvSpPr/>
          <p:nvPr/>
        </p:nvSpPr>
        <p:spPr>
          <a:xfrm>
            <a:off x="4786838" y="3166516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363" y="276919"/>
            <a:ext cx="539332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３つの方向から見た図から、重なったキューブの形と数を答えなさい。</a:t>
            </a:r>
            <a:endParaRPr kumimoji="1" lang="ja-JP" altLang="en-US" sz="2000" dirty="0"/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1907363" y="276919"/>
            <a:ext cx="539332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答えはＣで、キューブの数は１２個</a:t>
            </a:r>
            <a:endParaRPr kumimoji="1" lang="en-US" altLang="ja-JP" sz="2800" dirty="0" smtClean="0"/>
          </a:p>
          <a:p>
            <a:r>
              <a:rPr kumimoji="1" lang="ja-JP" altLang="en-US" sz="2000" smtClean="0"/>
              <a:t>見えないところに２個</a:t>
            </a:r>
            <a:r>
              <a:rPr kumimoji="1" lang="ja-JP" altLang="en-US" sz="2000" dirty="0" smtClean="0"/>
              <a:t>かくれています！</a:t>
            </a:r>
            <a:endParaRPr kumimoji="1" lang="ja-JP" altLang="en-US" sz="2000" dirty="0"/>
          </a:p>
        </p:txBody>
      </p:sp>
      <p:sp>
        <p:nvSpPr>
          <p:cNvPr id="79" name="正方形/長方形 78"/>
          <p:cNvSpPr/>
          <p:nvPr/>
        </p:nvSpPr>
        <p:spPr>
          <a:xfrm>
            <a:off x="1499304" y="175504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6216045" y="3185084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943250" y="4815862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627891" y="4810256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97810" y="875443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84" name="星 5 83"/>
          <p:cNvSpPr/>
          <p:nvPr/>
        </p:nvSpPr>
        <p:spPr>
          <a:xfrm>
            <a:off x="1267846" y="979832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星 5 84"/>
          <p:cNvSpPr/>
          <p:nvPr/>
        </p:nvSpPr>
        <p:spPr>
          <a:xfrm>
            <a:off x="1562645" y="972030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星 5 85"/>
          <p:cNvSpPr/>
          <p:nvPr/>
        </p:nvSpPr>
        <p:spPr>
          <a:xfrm>
            <a:off x="1425978" y="74706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/>
          <p:cNvSpPr/>
          <p:nvPr/>
        </p:nvSpPr>
        <p:spPr>
          <a:xfrm>
            <a:off x="4317254" y="2220572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6692177" y="2242388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直方体 94"/>
          <p:cNvSpPr>
            <a:spLocks noChangeAspect="1"/>
          </p:cNvSpPr>
          <p:nvPr/>
        </p:nvSpPr>
        <p:spPr>
          <a:xfrm>
            <a:off x="4267131" y="4600022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7" name="直方体 96"/>
          <p:cNvSpPr>
            <a:spLocks noChangeAspect="1"/>
          </p:cNvSpPr>
          <p:nvPr/>
        </p:nvSpPr>
        <p:spPr>
          <a:xfrm>
            <a:off x="1934917" y="4261806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8" name="直方体 97"/>
          <p:cNvSpPr>
            <a:spLocks noChangeAspect="1"/>
          </p:cNvSpPr>
          <p:nvPr/>
        </p:nvSpPr>
        <p:spPr>
          <a:xfrm>
            <a:off x="7060896" y="4584827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6681036" y="5246245"/>
            <a:ext cx="1155284" cy="1155284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7157156" y="2715360"/>
            <a:ext cx="475740" cy="4757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678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</p:childTnLst>
        </p:cTn>
      </p:par>
    </p:tnLst>
    <p:bldLst>
      <p:bldP spid="290" grpId="0" animBg="1"/>
      <p:bldP spid="52" grpId="0"/>
      <p:bldP spid="53" grpId="0"/>
      <p:bldP spid="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3100</TotalTime>
  <Words>298</Words>
  <Application>Microsoft Office PowerPoint</Application>
  <PresentationFormat>画面に合わせる (4:3)</PresentationFormat>
  <Paragraphs>79</Paragraphs>
  <Slides>6</Slides>
  <Notes>6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P丸ゴシック体E</vt:lpstr>
      <vt:lpstr>Calibri</vt:lpstr>
      <vt:lpstr>ＭＳ Ｐゴシック</vt:lpstr>
      <vt:lpstr>HG丸ｺﾞｼｯｸM-PRO</vt:lpstr>
      <vt:lpstr>Arial</vt:lpstr>
      <vt:lpstr>AR P丸ゴシック体M</vt:lpstr>
      <vt:lpstr>フラッシュ１</vt:lpstr>
      <vt:lpstr>脳トレ 立方体パズルクイズ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115</cp:revision>
  <dcterms:created xsi:type="dcterms:W3CDTF">2015-06-25T04:58:05Z</dcterms:created>
  <dcterms:modified xsi:type="dcterms:W3CDTF">2020-07-10T05:33:03Z</dcterms:modified>
</cp:coreProperties>
</file>