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7" r:id="rId2"/>
    <p:sldId id="340" r:id="rId3"/>
    <p:sldId id="341" r:id="rId4"/>
    <p:sldId id="342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  <a:srgbClr val="FF99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62" d="100"/>
          <a:sy n="62" d="100"/>
        </p:scale>
        <p:origin x="96" y="2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jpeg"/><Relationship Id="rId2" Type="http://schemas.microsoft.com/office/2007/relationships/media" Target="../media/media1.mp4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jpeg"/><Relationship Id="rId2" Type="http://schemas.microsoft.com/office/2007/relationships/media" Target="../media/media1.mp4"/><Relationship Id="rId1" Type="http://schemas.openxmlformats.org/officeDocument/2006/relationships/tags" Target="../tags/tag13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jpeg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jpeg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jpeg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4547" y="979821"/>
            <a:ext cx="8136905" cy="2452081"/>
          </a:xfrm>
          <a:ln w="3810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同訓異字クイズ</a:t>
            </a:r>
            <a: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５年生</a:t>
            </a:r>
            <a:endParaRPr lang="ja-JP" altLang="en-US" sz="8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704528" y="3701350"/>
            <a:ext cx="88509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dirty="0" smtClean="0"/>
              <a:t>同訓異字クイズ</a:t>
            </a:r>
            <a:r>
              <a:rPr lang="ja-JP" altLang="en-US" sz="3200" b="1" dirty="0"/>
              <a:t>に挑戦</a:t>
            </a:r>
            <a:r>
              <a:rPr lang="ja-JP" altLang="en-US" sz="3200" b="1" dirty="0" smtClean="0"/>
              <a:t>！</a:t>
            </a:r>
            <a:endParaRPr lang="en-US" altLang="ja-JP" sz="3200" b="1" dirty="0" smtClean="0"/>
          </a:p>
          <a:p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同じ訓読みでも意味が違う漢字を正しく選びましょう！</a:t>
            </a:r>
            <a:endParaRPr lang="en-US" altLang="ja-JP" sz="32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問題①修めると治める</a:t>
            </a:r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②収めると納める</a:t>
            </a:r>
            <a:endParaRPr lang="en-US" altLang="ja-JP" sz="32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</a:t>
            </a:r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③表すと現す　④治すと直す</a:t>
            </a:r>
            <a:endParaRPr lang="en-US" altLang="ja-JP" sz="32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⑤敗れると破れる</a:t>
            </a:r>
            <a:endParaRPr lang="ja-JP" altLang="en-US" sz="32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○"/>
          <p:cNvSpPr txBox="1">
            <a:spLocks noChangeArrowheads="1"/>
          </p:cNvSpPr>
          <p:nvPr/>
        </p:nvSpPr>
        <p:spPr bwMode="auto">
          <a:xfrm>
            <a:off x="3229517" y="2996952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現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333436" y="2938080"/>
            <a:ext cx="103265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表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7257256" y="380129"/>
            <a:ext cx="1562164" cy="6084296"/>
            <a:chOff x="7257256" y="380129"/>
            <a:chExt cx="1562164" cy="6084296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41" name="テキスト ボックス 40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①図に　</a:t>
                </a:r>
                <a:r>
                  <a:rPr lang="en-US" altLang="ja-JP" sz="6600" dirty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 </a:t>
                </a:r>
                <a:r>
                  <a:rPr lang="en-US" altLang="ja-JP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 </a:t>
                </a:r>
                <a:r>
                  <a:rPr lang="ja-JP" altLang="en-US" sz="6600" dirty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 </a:t>
                </a:r>
                <a:r>
                  <a:rPr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 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わす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2" name="正方形/長方形 41"/>
              <p:cNvSpPr/>
              <p:nvPr/>
            </p:nvSpPr>
            <p:spPr>
              <a:xfrm>
                <a:off x="7426524" y="287674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" name="テキスト ボックス 29"/>
            <p:cNvSpPr txBox="1"/>
            <p:nvPr/>
          </p:nvSpPr>
          <p:spPr>
            <a:xfrm>
              <a:off x="8481392" y="2876743"/>
              <a:ext cx="3380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あらわ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3889353" y="407858"/>
            <a:ext cx="1528115" cy="6084296"/>
            <a:chOff x="3889353" y="407858"/>
            <a:chExt cx="1528115" cy="6084296"/>
          </a:xfrm>
        </p:grpSpPr>
        <p:grpSp>
          <p:nvGrpSpPr>
            <p:cNvPr id="44" name="グループ化 43"/>
            <p:cNvGrpSpPr/>
            <p:nvPr/>
          </p:nvGrpSpPr>
          <p:grpSpPr>
            <a:xfrm>
              <a:off x="3889353" y="407858"/>
              <a:ext cx="1275261" cy="6084296"/>
              <a:chOff x="3889353" y="407858"/>
              <a:chExt cx="1275261" cy="6084296"/>
            </a:xfrm>
          </p:grpSpPr>
          <p:sp>
            <p:nvSpPr>
              <p:cNvPr id="46" name="テキスト ボックス 45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②本性を　　　わす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7" name="正方形/長方形 46"/>
              <p:cNvSpPr/>
              <p:nvPr/>
            </p:nvSpPr>
            <p:spPr>
              <a:xfrm>
                <a:off x="3889353" y="3740839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5" name="テキスト ボックス 44"/>
            <p:cNvSpPr txBox="1"/>
            <p:nvPr/>
          </p:nvSpPr>
          <p:spPr>
            <a:xfrm>
              <a:off x="5079440" y="3740839"/>
              <a:ext cx="3380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あらわ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sp>
        <p:nvSpPr>
          <p:cNvPr id="23" name="角丸四角形吹き出し 22"/>
          <p:cNvSpPr/>
          <p:nvPr/>
        </p:nvSpPr>
        <p:spPr>
          <a:xfrm>
            <a:off x="5019865" y="2612358"/>
            <a:ext cx="2336861" cy="1605823"/>
          </a:xfrm>
          <a:prstGeom prst="wedgeRoundRectCallout">
            <a:avLst>
              <a:gd name="adj1" fmla="val 47036"/>
              <a:gd name="adj2" fmla="val 69069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表現する、表明</a:t>
            </a:r>
            <a:r>
              <a:rPr kumimoji="1" lang="ja-JP" altLang="en-US" sz="2800" dirty="0" err="1" smtClean="0">
                <a:solidFill>
                  <a:sysClr val="windowText" lastClr="000000"/>
                </a:solidFill>
              </a:rPr>
              <a:t>するの</a:t>
            </a:r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意味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9" name="角丸四角形吹き出し 28"/>
          <p:cNvSpPr/>
          <p:nvPr/>
        </p:nvSpPr>
        <p:spPr>
          <a:xfrm>
            <a:off x="1726831" y="2647094"/>
            <a:ext cx="2336861" cy="1605823"/>
          </a:xfrm>
          <a:prstGeom prst="wedgeRoundRectCallout">
            <a:avLst>
              <a:gd name="adj1" fmla="val 36424"/>
              <a:gd name="adj2" fmla="val 67138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隠れていた物が見えるようになる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115099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69423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1.48148E-6 L 0.3367 0.242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27" y="1213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4.81481E-6 L 0.33974 0.253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87" y="1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0" grpId="0" animBg="1"/>
      <p:bldP spid="20" grpId="0"/>
      <p:bldP spid="23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37" name="×"/>
          <p:cNvSpPr txBox="1">
            <a:spLocks noChangeAspect="1" noChangeArrowheads="1"/>
          </p:cNvSpPr>
          <p:nvPr/>
        </p:nvSpPr>
        <p:spPr bwMode="auto">
          <a:xfrm>
            <a:off x="7140134" y="3426093"/>
            <a:ext cx="143963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 smtClean="0">
                <a:solidFill>
                  <a:srgbClr val="FF0000"/>
                </a:solidFill>
              </a:rPr>
              <a:t>×</a:t>
            </a:r>
            <a:endParaRPr lang="en-US" altLang="ja-JP" sz="172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7257256" y="380129"/>
            <a:ext cx="1562164" cy="6084296"/>
            <a:chOff x="7257256" y="380129"/>
            <a:chExt cx="1562164" cy="6084296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2" name="テキスト ボックス 1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①テレビを　　　 す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7426524" y="4244895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4" name="テキスト ボックス 13"/>
            <p:cNvSpPr txBox="1"/>
            <p:nvPr/>
          </p:nvSpPr>
          <p:spPr>
            <a:xfrm>
              <a:off x="8481392" y="4437112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なお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3889353" y="407858"/>
            <a:ext cx="1528115" cy="6084296"/>
            <a:chOff x="3889353" y="407858"/>
            <a:chExt cx="1528115" cy="6084296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3889353" y="407858"/>
              <a:ext cx="1275261" cy="6084296"/>
              <a:chOff x="3889353" y="407858"/>
              <a:chExt cx="1275261" cy="6084296"/>
            </a:xfrm>
          </p:grpSpPr>
          <p:sp>
            <p:nvSpPr>
              <p:cNvPr id="21" name="テキスト ボックス 20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②病気を　　　 す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889353" y="3812847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" name="テキスト ボックス 29"/>
            <p:cNvSpPr txBox="1"/>
            <p:nvPr/>
          </p:nvSpPr>
          <p:spPr>
            <a:xfrm>
              <a:off x="5079440" y="4005064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なお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sp>
        <p:nvSpPr>
          <p:cNvPr id="20" name="正方形/長方形 19"/>
          <p:cNvSpPr/>
          <p:nvPr/>
        </p:nvSpPr>
        <p:spPr>
          <a:xfrm>
            <a:off x="583385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治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5235" y="361714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直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9" name="正方形/長方形 38" hidden="1"/>
          <p:cNvSpPr/>
          <p:nvPr/>
        </p:nvSpPr>
        <p:spPr>
          <a:xfrm>
            <a:off x="588648" y="2032972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修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4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51658" y="5230995"/>
            <a:ext cx="1644204" cy="1233153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治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41" y="109621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70649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8205E-6 1.85185E-6 L 0.67644 0.333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14" y="1666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4.81481E-6 L 0.68237 0.330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19" y="16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xit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40"/>
                </p:tgtEl>
              </p:cMediaNode>
            </p:video>
          </p:childTnLst>
        </p:cTn>
      </p:par>
    </p:tnLst>
    <p:bldLst>
      <p:bldP spid="37" grpId="0"/>
      <p:bldP spid="10" grpId="0" animBg="1"/>
      <p:bldP spid="20" grpId="0"/>
      <p:bldP spid="20" grpId="1"/>
      <p:bldP spid="20" grpId="2"/>
      <p:bldP spid="26" grpId="0"/>
      <p:bldP spid="39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7" name="○"/>
          <p:cNvSpPr txBox="1">
            <a:spLocks noChangeArrowheads="1"/>
          </p:cNvSpPr>
          <p:nvPr/>
        </p:nvSpPr>
        <p:spPr bwMode="auto">
          <a:xfrm>
            <a:off x="6597420" y="2205144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治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5235" y="361714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直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2704200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グループ化 24"/>
          <p:cNvGrpSpPr/>
          <p:nvPr/>
        </p:nvGrpSpPr>
        <p:grpSpPr>
          <a:xfrm>
            <a:off x="7257256" y="380129"/>
            <a:ext cx="1562164" cy="6084296"/>
            <a:chOff x="7257256" y="380129"/>
            <a:chExt cx="1562164" cy="6084296"/>
          </a:xfrm>
        </p:grpSpPr>
        <p:grpSp>
          <p:nvGrpSpPr>
            <p:cNvPr id="28" name="グループ化 27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31" name="テキスト ボックス 30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①テレビを　　　 す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7426524" y="4244895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9" name="テキスト ボックス 28"/>
            <p:cNvSpPr txBox="1"/>
            <p:nvPr/>
          </p:nvSpPr>
          <p:spPr>
            <a:xfrm>
              <a:off x="8481392" y="4437112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なお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3889353" y="407858"/>
            <a:ext cx="1528115" cy="6084296"/>
            <a:chOff x="3889353" y="407858"/>
            <a:chExt cx="1528115" cy="6084296"/>
          </a:xfrm>
        </p:grpSpPr>
        <p:grpSp>
          <p:nvGrpSpPr>
            <p:cNvPr id="34" name="グループ化 33"/>
            <p:cNvGrpSpPr/>
            <p:nvPr/>
          </p:nvGrpSpPr>
          <p:grpSpPr>
            <a:xfrm>
              <a:off x="3889353" y="407858"/>
              <a:ext cx="1275261" cy="6084296"/>
              <a:chOff x="3889353" y="407858"/>
              <a:chExt cx="1275261" cy="6084296"/>
            </a:xfrm>
          </p:grpSpPr>
          <p:sp>
            <p:nvSpPr>
              <p:cNvPr id="37" name="テキスト ボックス 36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②病気を　　　 す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3889353" y="3812847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6" name="テキスト ボックス 35"/>
            <p:cNvSpPr txBox="1"/>
            <p:nvPr/>
          </p:nvSpPr>
          <p:spPr>
            <a:xfrm>
              <a:off x="5079440" y="4005064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なお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868084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2.59259E-6 L 0.68158 0.11018 " pathEditMode="relative" rAng="0" ptsTypes="AA">
                                      <p:cBhvr>
                                        <p:cTn id="11" dur="2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71" y="550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-1.85185E-6 L 0.68414 0.09699 " pathEditMode="relative" rAng="0" ptsTypes="AA">
                                      <p:cBhvr>
                                        <p:cTn id="13" dur="2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99" y="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50"/>
                            </p:stCondLst>
                            <p:childTnLst>
                              <p:par>
                                <p:cTn id="15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○"/>
          <p:cNvSpPr txBox="1">
            <a:spLocks noChangeArrowheads="1"/>
          </p:cNvSpPr>
          <p:nvPr/>
        </p:nvSpPr>
        <p:spPr bwMode="auto">
          <a:xfrm>
            <a:off x="3229517" y="2996952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治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353595" y="4291939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直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115099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グループ化 27"/>
          <p:cNvGrpSpPr/>
          <p:nvPr/>
        </p:nvGrpSpPr>
        <p:grpSpPr>
          <a:xfrm>
            <a:off x="7257256" y="380129"/>
            <a:ext cx="1562164" cy="6084296"/>
            <a:chOff x="7257256" y="380129"/>
            <a:chExt cx="1562164" cy="6084296"/>
          </a:xfrm>
        </p:grpSpPr>
        <p:grpSp>
          <p:nvGrpSpPr>
            <p:cNvPr id="31" name="グループ化 30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33" name="テキスト ボックス 32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①テレビを　　　 す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7426524" y="4244895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2" name="テキスト ボックス 31"/>
            <p:cNvSpPr txBox="1"/>
            <p:nvPr/>
          </p:nvSpPr>
          <p:spPr>
            <a:xfrm>
              <a:off x="8481392" y="4437112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なお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3889353" y="407858"/>
            <a:ext cx="1528115" cy="6084296"/>
            <a:chOff x="3889353" y="407858"/>
            <a:chExt cx="1528115" cy="6084296"/>
          </a:xfrm>
        </p:grpSpPr>
        <p:grpSp>
          <p:nvGrpSpPr>
            <p:cNvPr id="37" name="グループ化 36"/>
            <p:cNvGrpSpPr/>
            <p:nvPr/>
          </p:nvGrpSpPr>
          <p:grpSpPr>
            <a:xfrm>
              <a:off x="3889353" y="407858"/>
              <a:ext cx="1275261" cy="6084296"/>
              <a:chOff x="3889353" y="407858"/>
              <a:chExt cx="1275261" cy="6084296"/>
            </a:xfrm>
          </p:grpSpPr>
          <p:sp>
            <p:nvSpPr>
              <p:cNvPr id="39" name="テキスト ボックス 38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②病気を　　　 す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3889353" y="3812847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テキスト ボックス 37"/>
            <p:cNvSpPr txBox="1"/>
            <p:nvPr/>
          </p:nvSpPr>
          <p:spPr>
            <a:xfrm>
              <a:off x="5079440" y="4005064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なお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sp>
        <p:nvSpPr>
          <p:cNvPr id="23" name="角丸四角形吹き出し 22"/>
          <p:cNvSpPr/>
          <p:nvPr/>
        </p:nvSpPr>
        <p:spPr>
          <a:xfrm>
            <a:off x="5019865" y="2612358"/>
            <a:ext cx="2336861" cy="1605823"/>
          </a:xfrm>
          <a:prstGeom prst="wedgeRoundRectCallout">
            <a:avLst>
              <a:gd name="adj1" fmla="val 47036"/>
              <a:gd name="adj2" fmla="val 69069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もとの状態に</a:t>
            </a:r>
            <a:r>
              <a:rPr kumimoji="1" lang="ja-JP" altLang="en-US" sz="2800" dirty="0" err="1" smtClean="0">
                <a:solidFill>
                  <a:sysClr val="windowText" lastClr="000000"/>
                </a:solidFill>
              </a:rPr>
              <a:t>するの</a:t>
            </a:r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意味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9" name="角丸四角形吹き出し 28"/>
          <p:cNvSpPr/>
          <p:nvPr/>
        </p:nvSpPr>
        <p:spPr>
          <a:xfrm>
            <a:off x="1726831" y="2647094"/>
            <a:ext cx="2336861" cy="1605823"/>
          </a:xfrm>
          <a:prstGeom prst="wedgeRoundRectCallout">
            <a:avLst>
              <a:gd name="adj1" fmla="val 36424"/>
              <a:gd name="adj2" fmla="val 67138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治療する、健康な状態にする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7925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1.48148E-6 L 0.33991 0.265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87" y="132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4.81481E-6 L 0.34279 0.2666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31" y="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0" grpId="0" animBg="1"/>
      <p:bldP spid="20" grpId="0"/>
      <p:bldP spid="23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37" name="×"/>
          <p:cNvSpPr txBox="1">
            <a:spLocks noChangeAspect="1" noChangeArrowheads="1"/>
          </p:cNvSpPr>
          <p:nvPr/>
        </p:nvSpPr>
        <p:spPr bwMode="auto">
          <a:xfrm>
            <a:off x="7082244" y="2091844"/>
            <a:ext cx="143963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 smtClean="0">
                <a:solidFill>
                  <a:srgbClr val="FF0000"/>
                </a:solidFill>
              </a:rPr>
              <a:t>×</a:t>
            </a:r>
            <a:endParaRPr lang="en-US" altLang="ja-JP" sz="172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7185248" y="380129"/>
            <a:ext cx="1562164" cy="6084296"/>
            <a:chOff x="7185248" y="380129"/>
            <a:chExt cx="1562164" cy="6084296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7185248" y="380129"/>
              <a:ext cx="1272337" cy="6084296"/>
              <a:chOff x="7354516" y="380129"/>
              <a:chExt cx="1272337" cy="6084296"/>
            </a:xfrm>
          </p:grpSpPr>
          <p:sp>
            <p:nvSpPr>
              <p:cNvPr id="2" name="テキスト ボックス 1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①布が　　　 れる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7354516" y="2948751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4" name="テキスト ボックス 13"/>
            <p:cNvSpPr txBox="1"/>
            <p:nvPr/>
          </p:nvSpPr>
          <p:spPr>
            <a:xfrm>
              <a:off x="8409384" y="3102059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やぶ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3968695" y="407858"/>
            <a:ext cx="1560369" cy="6084296"/>
            <a:chOff x="3968695" y="407858"/>
            <a:chExt cx="1560369" cy="6084296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3968695" y="407858"/>
              <a:ext cx="1200329" cy="6084296"/>
              <a:chOff x="3968695" y="407858"/>
              <a:chExt cx="1200329" cy="6084296"/>
            </a:xfrm>
          </p:grpSpPr>
          <p:sp>
            <p:nvSpPr>
              <p:cNvPr id="21" name="テキスト ボックス 20"/>
              <p:cNvSpPr txBox="1"/>
              <p:nvPr/>
            </p:nvSpPr>
            <p:spPr>
              <a:xfrm>
                <a:off x="4056618" y="407858"/>
                <a:ext cx="1107996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②試合に 　　　 れる</a:t>
                </a:r>
                <a:endParaRPr kumimoji="1" lang="ja-JP" altLang="en-US" sz="60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968695" y="3501008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" name="テキスト ボックス 29"/>
            <p:cNvSpPr txBox="1"/>
            <p:nvPr/>
          </p:nvSpPr>
          <p:spPr>
            <a:xfrm>
              <a:off x="5191036" y="3645024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やぶ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sp>
        <p:nvSpPr>
          <p:cNvPr id="20" name="正方形/長方形 19"/>
          <p:cNvSpPr/>
          <p:nvPr/>
        </p:nvSpPr>
        <p:spPr>
          <a:xfrm>
            <a:off x="583385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敗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5235" y="361714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破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9" name="正方形/長方形 38" hidden="1"/>
          <p:cNvSpPr/>
          <p:nvPr/>
        </p:nvSpPr>
        <p:spPr>
          <a:xfrm>
            <a:off x="588648" y="2032972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修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4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51658" y="5230995"/>
            <a:ext cx="1644204" cy="1233153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敗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41" y="109621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5609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8205E-6 1.85185E-6 L 0.67837 0.1467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10" y="733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4.81481E-6 L 0.67452 0.1402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18" y="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xit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40"/>
                </p:tgtEl>
              </p:cMediaNode>
            </p:video>
          </p:childTnLst>
        </p:cTn>
      </p:par>
    </p:tnLst>
    <p:bldLst>
      <p:bldP spid="37" grpId="0"/>
      <p:bldP spid="10" grpId="0" animBg="1"/>
      <p:bldP spid="20" grpId="0"/>
      <p:bldP spid="20" grpId="1"/>
      <p:bldP spid="20" grpId="2"/>
      <p:bldP spid="26" grpId="0"/>
      <p:bldP spid="39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7" name="○"/>
          <p:cNvSpPr txBox="1">
            <a:spLocks noChangeArrowheads="1"/>
          </p:cNvSpPr>
          <p:nvPr/>
        </p:nvSpPr>
        <p:spPr bwMode="auto">
          <a:xfrm>
            <a:off x="6465168" y="2204864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敗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5235" y="361714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破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7185248" y="380129"/>
            <a:ext cx="1562164" cy="6084296"/>
            <a:chOff x="7185248" y="380129"/>
            <a:chExt cx="1562164" cy="6084296"/>
          </a:xfrm>
        </p:grpSpPr>
        <p:grpSp>
          <p:nvGrpSpPr>
            <p:cNvPr id="28" name="グループ化 27"/>
            <p:cNvGrpSpPr/>
            <p:nvPr/>
          </p:nvGrpSpPr>
          <p:grpSpPr>
            <a:xfrm>
              <a:off x="7185248" y="380129"/>
              <a:ext cx="1272337" cy="6084296"/>
              <a:chOff x="7354516" y="380129"/>
              <a:chExt cx="1272337" cy="6084296"/>
            </a:xfrm>
          </p:grpSpPr>
          <p:sp>
            <p:nvSpPr>
              <p:cNvPr id="31" name="テキスト ボックス 30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①布が　　　 れる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7354516" y="2948751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9" name="テキスト ボックス 28"/>
            <p:cNvSpPr txBox="1"/>
            <p:nvPr/>
          </p:nvSpPr>
          <p:spPr>
            <a:xfrm>
              <a:off x="8409384" y="3102059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やぶ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3968695" y="407858"/>
            <a:ext cx="1560369" cy="6084296"/>
            <a:chOff x="3968695" y="407858"/>
            <a:chExt cx="1560369" cy="6084296"/>
          </a:xfrm>
        </p:grpSpPr>
        <p:grpSp>
          <p:nvGrpSpPr>
            <p:cNvPr id="34" name="グループ化 33"/>
            <p:cNvGrpSpPr/>
            <p:nvPr/>
          </p:nvGrpSpPr>
          <p:grpSpPr>
            <a:xfrm>
              <a:off x="3968695" y="407858"/>
              <a:ext cx="1200329" cy="6084296"/>
              <a:chOff x="3968695" y="407858"/>
              <a:chExt cx="1200329" cy="6084296"/>
            </a:xfrm>
          </p:grpSpPr>
          <p:sp>
            <p:nvSpPr>
              <p:cNvPr id="37" name="テキスト ボックス 36"/>
              <p:cNvSpPr txBox="1"/>
              <p:nvPr/>
            </p:nvSpPr>
            <p:spPr>
              <a:xfrm>
                <a:off x="4056618" y="407858"/>
                <a:ext cx="1107996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②試合に 　　　 れる</a:t>
                </a:r>
                <a:endParaRPr kumimoji="1" lang="ja-JP" altLang="en-US" sz="60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3968695" y="3501008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6" name="テキスト ボックス 35"/>
            <p:cNvSpPr txBox="1"/>
            <p:nvPr/>
          </p:nvSpPr>
          <p:spPr>
            <a:xfrm>
              <a:off x="5191036" y="3645024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やぶ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2704200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63093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2.59259E-6 L 0.67004 -0.0919 " pathEditMode="relative" rAng="0" ptsTypes="AA">
                                      <p:cBhvr>
                                        <p:cTn id="11" dur="2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94" y="-4606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-1.85185E-6 L 0.67629 -0.09282 " pathEditMode="relative" rAng="0" ptsTypes="AA">
                                      <p:cBhvr>
                                        <p:cTn id="13" dur="2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14" y="-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50"/>
                            </p:stCondLst>
                            <p:childTnLst>
                              <p:par>
                                <p:cTn id="15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○"/>
          <p:cNvSpPr txBox="1">
            <a:spLocks noChangeArrowheads="1"/>
          </p:cNvSpPr>
          <p:nvPr/>
        </p:nvSpPr>
        <p:spPr bwMode="auto">
          <a:xfrm>
            <a:off x="3297096" y="2780928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敗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257256" y="3000072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破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7185248" y="380129"/>
            <a:ext cx="1562164" cy="6084296"/>
            <a:chOff x="7185248" y="380129"/>
            <a:chExt cx="1562164" cy="6084296"/>
          </a:xfrm>
        </p:grpSpPr>
        <p:grpSp>
          <p:nvGrpSpPr>
            <p:cNvPr id="31" name="グループ化 30"/>
            <p:cNvGrpSpPr/>
            <p:nvPr/>
          </p:nvGrpSpPr>
          <p:grpSpPr>
            <a:xfrm>
              <a:off x="7185248" y="380129"/>
              <a:ext cx="1272337" cy="6084296"/>
              <a:chOff x="7354516" y="380129"/>
              <a:chExt cx="1272337" cy="6084296"/>
            </a:xfrm>
          </p:grpSpPr>
          <p:sp>
            <p:nvSpPr>
              <p:cNvPr id="33" name="テキスト ボックス 32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①布が　　　 れる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7354516" y="2948751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2" name="テキスト ボックス 31"/>
            <p:cNvSpPr txBox="1"/>
            <p:nvPr/>
          </p:nvSpPr>
          <p:spPr>
            <a:xfrm>
              <a:off x="8409384" y="3102059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やぶ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3968695" y="407858"/>
            <a:ext cx="1560369" cy="6084296"/>
            <a:chOff x="3968695" y="407858"/>
            <a:chExt cx="1560369" cy="6084296"/>
          </a:xfrm>
        </p:grpSpPr>
        <p:grpSp>
          <p:nvGrpSpPr>
            <p:cNvPr id="37" name="グループ化 36"/>
            <p:cNvGrpSpPr/>
            <p:nvPr/>
          </p:nvGrpSpPr>
          <p:grpSpPr>
            <a:xfrm>
              <a:off x="3968695" y="407858"/>
              <a:ext cx="1200329" cy="6084296"/>
              <a:chOff x="3968695" y="407858"/>
              <a:chExt cx="1200329" cy="6084296"/>
            </a:xfrm>
          </p:grpSpPr>
          <p:sp>
            <p:nvSpPr>
              <p:cNvPr id="39" name="テキスト ボックス 38"/>
              <p:cNvSpPr txBox="1"/>
              <p:nvPr/>
            </p:nvSpPr>
            <p:spPr>
              <a:xfrm>
                <a:off x="4056618" y="407858"/>
                <a:ext cx="1107996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②試合に 　　　 れる</a:t>
                </a:r>
                <a:endParaRPr kumimoji="1" lang="ja-JP" altLang="en-US" sz="60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3968695" y="3524815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テキスト ボックス 37"/>
            <p:cNvSpPr txBox="1"/>
            <p:nvPr/>
          </p:nvSpPr>
          <p:spPr>
            <a:xfrm>
              <a:off x="5191036" y="3645024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やぶ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115099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角丸四角形吹き出し 28"/>
          <p:cNvSpPr/>
          <p:nvPr/>
        </p:nvSpPr>
        <p:spPr>
          <a:xfrm>
            <a:off x="1726831" y="2647094"/>
            <a:ext cx="2336861" cy="1605823"/>
          </a:xfrm>
          <a:prstGeom prst="wedgeRoundRectCallout">
            <a:avLst>
              <a:gd name="adj1" fmla="val 36424"/>
              <a:gd name="adj2" fmla="val 67138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試合に負ける、敗退する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5019865" y="2612358"/>
            <a:ext cx="2336861" cy="1605823"/>
          </a:xfrm>
          <a:prstGeom prst="wedgeRoundRectCallout">
            <a:avLst>
              <a:gd name="adj1" fmla="val 47036"/>
              <a:gd name="adj2" fmla="val 69069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物が壊れる、物事に失敗する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6626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1.48148E-6 L 0.34616 0.222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08" y="111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4.81481E-6 L 0.34904 0.2238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52" y="1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0" grpId="0" animBg="1"/>
      <p:bldP spid="20" grpId="0"/>
      <p:bldP spid="29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37" name="×"/>
          <p:cNvSpPr txBox="1">
            <a:spLocks noChangeAspect="1" noChangeArrowheads="1"/>
          </p:cNvSpPr>
          <p:nvPr/>
        </p:nvSpPr>
        <p:spPr bwMode="auto">
          <a:xfrm>
            <a:off x="7140134" y="2044494"/>
            <a:ext cx="143963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 smtClean="0">
                <a:solidFill>
                  <a:srgbClr val="FF0000"/>
                </a:solidFill>
              </a:rPr>
              <a:t>×</a:t>
            </a:r>
            <a:endParaRPr lang="en-US" altLang="ja-JP" sz="172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92705"/>
            <a:ext cx="720000" cy="720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7257256" y="380129"/>
            <a:ext cx="1494905" cy="6084296"/>
            <a:chOff x="7257256" y="380129"/>
            <a:chExt cx="1494905" cy="6084296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2" name="テキスト ボックス 1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①国を　　　める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7426524" y="287674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4" name="テキスト ボックス 13"/>
            <p:cNvSpPr txBox="1"/>
            <p:nvPr/>
          </p:nvSpPr>
          <p:spPr>
            <a:xfrm>
              <a:off x="8414133" y="3102059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おさ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3889353" y="407858"/>
            <a:ext cx="1528115" cy="6084296"/>
            <a:chOff x="3889353" y="407858"/>
            <a:chExt cx="1528115" cy="6084296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3889353" y="407858"/>
              <a:ext cx="1275261" cy="6084296"/>
              <a:chOff x="3889353" y="407858"/>
              <a:chExt cx="1275261" cy="6084296"/>
            </a:xfrm>
          </p:grpSpPr>
          <p:sp>
            <p:nvSpPr>
              <p:cNvPr id="21" name="テキスト ボックス 20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②学問を　　　める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889353" y="3740839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" name="テキスト ボックス 29"/>
            <p:cNvSpPr txBox="1"/>
            <p:nvPr/>
          </p:nvSpPr>
          <p:spPr>
            <a:xfrm>
              <a:off x="5079440" y="3894147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おさ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sp>
        <p:nvSpPr>
          <p:cNvPr id="20" name="正方形/長方形 19"/>
          <p:cNvSpPr/>
          <p:nvPr/>
        </p:nvSpPr>
        <p:spPr>
          <a:xfrm>
            <a:off x="583385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修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5234" y="361714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治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88648" y="2032972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修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4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51658" y="5230995"/>
            <a:ext cx="1644204" cy="1233153"/>
          </a:xfrm>
          <a:prstGeom prst="rect">
            <a:avLst/>
          </a:prstGeom>
        </p:spPr>
      </p:pic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41" y="109621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55759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8205E-6 1.85185E-6 L 0.68366 0.1268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83" y="634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4.81481E-6 L 0.68077 0.1289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38" y="6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xit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クイズ不正解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47" fill="hold" display="0">
                  <p:stCondLst>
                    <p:cond delay="indefinite"/>
                  </p:stCondLst>
                </p:cTn>
                <p:tgtEl>
                  <p:spTgt spid="40"/>
                </p:tgtEl>
              </p:cMediaNode>
            </p:video>
          </p:childTnLst>
        </p:cTn>
      </p:par>
    </p:tnLst>
    <p:bldLst>
      <p:bldP spid="37" grpId="0"/>
      <p:bldP spid="10" grpId="0" animBg="1"/>
      <p:bldP spid="20" grpId="1"/>
      <p:bldP spid="20" grpId="2"/>
      <p:bldP spid="20" grpId="3"/>
      <p:bldP spid="26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7" name="○"/>
          <p:cNvSpPr txBox="1">
            <a:spLocks noChangeArrowheads="1"/>
          </p:cNvSpPr>
          <p:nvPr/>
        </p:nvSpPr>
        <p:spPr bwMode="auto">
          <a:xfrm>
            <a:off x="6597420" y="2205144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92705"/>
            <a:ext cx="720000" cy="720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3386" y="2033083"/>
            <a:ext cx="103265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修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5234" y="361714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治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7257256" y="380129"/>
            <a:ext cx="1494905" cy="6084296"/>
            <a:chOff x="7257256" y="380129"/>
            <a:chExt cx="1494905" cy="6084296"/>
          </a:xfrm>
        </p:grpSpPr>
        <p:grpSp>
          <p:nvGrpSpPr>
            <p:cNvPr id="28" name="グループ化 27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31" name="テキスト ボックス 30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①国を　　　める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7426524" y="287674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9" name="テキスト ボックス 28"/>
            <p:cNvSpPr txBox="1"/>
            <p:nvPr/>
          </p:nvSpPr>
          <p:spPr>
            <a:xfrm>
              <a:off x="8414133" y="3102059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おさ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3889353" y="407858"/>
            <a:ext cx="1528115" cy="6084296"/>
            <a:chOff x="3889353" y="407858"/>
            <a:chExt cx="1528115" cy="6084296"/>
          </a:xfrm>
        </p:grpSpPr>
        <p:grpSp>
          <p:nvGrpSpPr>
            <p:cNvPr id="34" name="グループ化 33"/>
            <p:cNvGrpSpPr/>
            <p:nvPr/>
          </p:nvGrpSpPr>
          <p:grpSpPr>
            <a:xfrm>
              <a:off x="3889353" y="407858"/>
              <a:ext cx="1275261" cy="6084296"/>
              <a:chOff x="3889353" y="407858"/>
              <a:chExt cx="1275261" cy="6084296"/>
            </a:xfrm>
          </p:grpSpPr>
          <p:sp>
            <p:nvSpPr>
              <p:cNvPr id="37" name="テキスト ボックス 36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②学問を　　　める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3889353" y="3740839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6" name="テキスト ボックス 35"/>
            <p:cNvSpPr txBox="1"/>
            <p:nvPr/>
          </p:nvSpPr>
          <p:spPr>
            <a:xfrm>
              <a:off x="5079440" y="3894147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おさ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2704200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16450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2.59259E-6 L 0.68158 -0.10764 " pathEditMode="relative" rAng="0" ptsTypes="AA">
                                      <p:cBhvr>
                                        <p:cTn id="11" dur="2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71" y="-539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-1.85185E-6 L 0.68414 -0.09954 " pathEditMode="relative" rAng="0" ptsTypes="AA">
                                      <p:cBhvr>
                                        <p:cTn id="13" dur="2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99" y="-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50"/>
                            </p:stCondLst>
                            <p:childTnLst>
                              <p:par>
                                <p:cTn id="15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○"/>
          <p:cNvSpPr txBox="1">
            <a:spLocks noChangeArrowheads="1"/>
          </p:cNvSpPr>
          <p:nvPr/>
        </p:nvSpPr>
        <p:spPr bwMode="auto">
          <a:xfrm>
            <a:off x="3229517" y="2996952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8790941" y="392705"/>
            <a:ext cx="720000" cy="720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3386" y="2033083"/>
            <a:ext cx="103265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修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333435" y="2938080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治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角丸四角形吹き出し 28"/>
          <p:cNvSpPr/>
          <p:nvPr/>
        </p:nvSpPr>
        <p:spPr>
          <a:xfrm>
            <a:off x="1726831" y="2647094"/>
            <a:ext cx="2336861" cy="1605823"/>
          </a:xfrm>
          <a:prstGeom prst="wedgeRoundRectCallout">
            <a:avLst>
              <a:gd name="adj1" fmla="val 41067"/>
              <a:gd name="adj2" fmla="val 74859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身につける、修得</a:t>
            </a:r>
            <a:r>
              <a:rPr kumimoji="1" lang="ja-JP" altLang="en-US" sz="2800" dirty="0" err="1" smtClean="0">
                <a:solidFill>
                  <a:sysClr val="windowText" lastClr="000000"/>
                </a:solidFill>
              </a:rPr>
              <a:t>するの</a:t>
            </a:r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意味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7257256" y="380129"/>
            <a:ext cx="1494905" cy="6084296"/>
            <a:chOff x="7257256" y="380129"/>
            <a:chExt cx="1494905" cy="6084296"/>
          </a:xfrm>
        </p:grpSpPr>
        <p:grpSp>
          <p:nvGrpSpPr>
            <p:cNvPr id="31" name="グループ化 30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33" name="テキスト ボックス 32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①国を　　　める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7426524" y="287674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2" name="テキスト ボックス 31"/>
            <p:cNvSpPr txBox="1"/>
            <p:nvPr/>
          </p:nvSpPr>
          <p:spPr>
            <a:xfrm>
              <a:off x="8414133" y="3102059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おさ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3889353" y="407858"/>
            <a:ext cx="1528115" cy="6084296"/>
            <a:chOff x="3889353" y="407858"/>
            <a:chExt cx="1528115" cy="6084296"/>
          </a:xfrm>
        </p:grpSpPr>
        <p:grpSp>
          <p:nvGrpSpPr>
            <p:cNvPr id="37" name="グループ化 36"/>
            <p:cNvGrpSpPr/>
            <p:nvPr/>
          </p:nvGrpSpPr>
          <p:grpSpPr>
            <a:xfrm>
              <a:off x="3889353" y="407858"/>
              <a:ext cx="1275261" cy="6084296"/>
              <a:chOff x="3889353" y="407858"/>
              <a:chExt cx="1275261" cy="6084296"/>
            </a:xfrm>
          </p:grpSpPr>
          <p:sp>
            <p:nvSpPr>
              <p:cNvPr id="39" name="テキスト ボックス 38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②学問を　　　める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3889353" y="3740839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テキスト ボックス 37"/>
            <p:cNvSpPr txBox="1"/>
            <p:nvPr/>
          </p:nvSpPr>
          <p:spPr>
            <a:xfrm>
              <a:off x="5079440" y="3894147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おさ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sp>
        <p:nvSpPr>
          <p:cNvPr id="23" name="角丸四角形吹き出し 22"/>
          <p:cNvSpPr/>
          <p:nvPr/>
        </p:nvSpPr>
        <p:spPr>
          <a:xfrm>
            <a:off x="5019865" y="2612358"/>
            <a:ext cx="2336861" cy="1605823"/>
          </a:xfrm>
          <a:prstGeom prst="wedgeRoundRectCallout">
            <a:avLst>
              <a:gd name="adj1" fmla="val 49025"/>
              <a:gd name="adj2" fmla="val 67138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支配する、平和な状態にする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115099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49188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1.48148E-6 L 0.3367 0.242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27" y="1213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4.81481E-6 L 0.33974 0.253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87" y="1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0" grpId="0" animBg="1"/>
      <p:bldP spid="20" grpId="0"/>
      <p:bldP spid="29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37" name="×"/>
          <p:cNvSpPr txBox="1">
            <a:spLocks noChangeAspect="1" noChangeArrowheads="1"/>
          </p:cNvSpPr>
          <p:nvPr/>
        </p:nvSpPr>
        <p:spPr bwMode="auto">
          <a:xfrm>
            <a:off x="7140134" y="2044494"/>
            <a:ext cx="143963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 smtClean="0">
                <a:solidFill>
                  <a:srgbClr val="FF0000"/>
                </a:solidFill>
              </a:rPr>
              <a:t>×</a:t>
            </a:r>
            <a:endParaRPr lang="en-US" altLang="ja-JP" sz="172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7257256" y="380129"/>
            <a:ext cx="1494905" cy="6084296"/>
            <a:chOff x="7257256" y="380129"/>
            <a:chExt cx="1494905" cy="6084296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2" name="テキスト ボックス 1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①税を　　　める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7426524" y="287674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4" name="テキスト ボックス 13"/>
            <p:cNvSpPr txBox="1"/>
            <p:nvPr/>
          </p:nvSpPr>
          <p:spPr>
            <a:xfrm>
              <a:off x="8414133" y="3102059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おさ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3889353" y="407858"/>
            <a:ext cx="1528115" cy="6084296"/>
            <a:chOff x="3889353" y="407858"/>
            <a:chExt cx="1528115" cy="6084296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3889353" y="407858"/>
              <a:ext cx="1275261" cy="6084296"/>
              <a:chOff x="3889353" y="407858"/>
              <a:chExt cx="1275261" cy="6084296"/>
            </a:xfrm>
          </p:grpSpPr>
          <p:sp>
            <p:nvSpPr>
              <p:cNvPr id="21" name="テキスト ボックス 20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②勝利を　　　める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889353" y="3740839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" name="テキスト ボックス 29"/>
            <p:cNvSpPr txBox="1"/>
            <p:nvPr/>
          </p:nvSpPr>
          <p:spPr>
            <a:xfrm>
              <a:off x="5079440" y="3894147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おさ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sp>
        <p:nvSpPr>
          <p:cNvPr id="20" name="正方形/長方形 19"/>
          <p:cNvSpPr/>
          <p:nvPr/>
        </p:nvSpPr>
        <p:spPr>
          <a:xfrm>
            <a:off x="583385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収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5234" y="361714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納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9" name="正方形/長方形 38" hidden="1"/>
          <p:cNvSpPr/>
          <p:nvPr/>
        </p:nvSpPr>
        <p:spPr>
          <a:xfrm>
            <a:off x="588648" y="2032972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修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4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51658" y="5230995"/>
            <a:ext cx="1644204" cy="1233153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収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41" y="109621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35403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8205E-6 1.85185E-6 L 0.68366 0.1268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83" y="634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4.81481E-6 L 0.68077 0.1289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38" y="6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xit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40"/>
                </p:tgtEl>
              </p:cMediaNode>
            </p:video>
          </p:childTnLst>
        </p:cTn>
      </p:par>
    </p:tnLst>
    <p:bldLst>
      <p:bldP spid="37" grpId="0"/>
      <p:bldP spid="10" grpId="0" animBg="1"/>
      <p:bldP spid="20" grpId="0"/>
      <p:bldP spid="20" grpId="1"/>
      <p:bldP spid="20" grpId="2"/>
      <p:bldP spid="26" grpId="0"/>
      <p:bldP spid="39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7" name="○"/>
          <p:cNvSpPr txBox="1">
            <a:spLocks noChangeArrowheads="1"/>
          </p:cNvSpPr>
          <p:nvPr/>
        </p:nvSpPr>
        <p:spPr bwMode="auto">
          <a:xfrm>
            <a:off x="6597420" y="2205144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収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5234" y="361714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納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7257256" y="380129"/>
            <a:ext cx="1494905" cy="6084296"/>
            <a:chOff x="7257256" y="380129"/>
            <a:chExt cx="1494905" cy="6084296"/>
          </a:xfrm>
        </p:grpSpPr>
        <p:grpSp>
          <p:nvGrpSpPr>
            <p:cNvPr id="28" name="グループ化 27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31" name="テキスト ボックス 30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①税を　　　める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7426524" y="287674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9" name="テキスト ボックス 28"/>
            <p:cNvSpPr txBox="1"/>
            <p:nvPr/>
          </p:nvSpPr>
          <p:spPr>
            <a:xfrm>
              <a:off x="8414133" y="3102059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おさ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3889353" y="407858"/>
            <a:ext cx="1528115" cy="6084296"/>
            <a:chOff x="3889353" y="407858"/>
            <a:chExt cx="1528115" cy="6084296"/>
          </a:xfrm>
        </p:grpSpPr>
        <p:grpSp>
          <p:nvGrpSpPr>
            <p:cNvPr id="34" name="グループ化 33"/>
            <p:cNvGrpSpPr/>
            <p:nvPr/>
          </p:nvGrpSpPr>
          <p:grpSpPr>
            <a:xfrm>
              <a:off x="3889353" y="407858"/>
              <a:ext cx="1275261" cy="6084296"/>
              <a:chOff x="3889353" y="407858"/>
              <a:chExt cx="1275261" cy="6084296"/>
            </a:xfrm>
          </p:grpSpPr>
          <p:sp>
            <p:nvSpPr>
              <p:cNvPr id="37" name="テキスト ボックス 36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②勝利を　　　める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3889353" y="3740839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6" name="テキスト ボックス 35"/>
            <p:cNvSpPr txBox="1"/>
            <p:nvPr/>
          </p:nvSpPr>
          <p:spPr>
            <a:xfrm>
              <a:off x="5079440" y="3894147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おさ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2704200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27336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2.59259E-6 L 0.68158 -0.10764 " pathEditMode="relative" rAng="0" ptsTypes="AA">
                                      <p:cBhvr>
                                        <p:cTn id="11" dur="2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71" y="-539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-1.85185E-6 L 0.68414 -0.09954 " pathEditMode="relative" rAng="0" ptsTypes="AA">
                                      <p:cBhvr>
                                        <p:cTn id="13" dur="2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99" y="-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50"/>
                            </p:stCondLst>
                            <p:childTnLst>
                              <p:par>
                                <p:cTn id="15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○"/>
          <p:cNvSpPr txBox="1">
            <a:spLocks noChangeArrowheads="1"/>
          </p:cNvSpPr>
          <p:nvPr/>
        </p:nvSpPr>
        <p:spPr bwMode="auto">
          <a:xfrm>
            <a:off x="3229517" y="2996952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収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333435" y="2938080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納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7257256" y="380129"/>
            <a:ext cx="1494905" cy="6084296"/>
            <a:chOff x="7257256" y="380129"/>
            <a:chExt cx="1494905" cy="6084296"/>
          </a:xfrm>
        </p:grpSpPr>
        <p:grpSp>
          <p:nvGrpSpPr>
            <p:cNvPr id="31" name="グループ化 30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33" name="テキスト ボックス 32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①税を　　　める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7426524" y="287674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2" name="テキスト ボックス 31"/>
            <p:cNvSpPr txBox="1"/>
            <p:nvPr/>
          </p:nvSpPr>
          <p:spPr>
            <a:xfrm>
              <a:off x="8414133" y="3102059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おさ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3889353" y="407858"/>
            <a:ext cx="1528115" cy="6084296"/>
            <a:chOff x="3889353" y="407858"/>
            <a:chExt cx="1528115" cy="6084296"/>
          </a:xfrm>
        </p:grpSpPr>
        <p:grpSp>
          <p:nvGrpSpPr>
            <p:cNvPr id="37" name="グループ化 36"/>
            <p:cNvGrpSpPr/>
            <p:nvPr/>
          </p:nvGrpSpPr>
          <p:grpSpPr>
            <a:xfrm>
              <a:off x="3889353" y="407858"/>
              <a:ext cx="1275261" cy="6084296"/>
              <a:chOff x="3889353" y="407858"/>
              <a:chExt cx="1275261" cy="6084296"/>
            </a:xfrm>
          </p:grpSpPr>
          <p:sp>
            <p:nvSpPr>
              <p:cNvPr id="39" name="テキスト ボックス 38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②勝利を　　　める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3889353" y="3740839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テキスト ボックス 37"/>
            <p:cNvSpPr txBox="1"/>
            <p:nvPr/>
          </p:nvSpPr>
          <p:spPr>
            <a:xfrm>
              <a:off x="5079440" y="3894147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おさ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sp>
        <p:nvSpPr>
          <p:cNvPr id="23" name="角丸四角形吹き出し 22"/>
          <p:cNvSpPr/>
          <p:nvPr/>
        </p:nvSpPr>
        <p:spPr>
          <a:xfrm>
            <a:off x="5019865" y="2612358"/>
            <a:ext cx="2336861" cy="1605823"/>
          </a:xfrm>
          <a:prstGeom prst="wedgeRoundRectCallout">
            <a:avLst>
              <a:gd name="adj1" fmla="val 47036"/>
              <a:gd name="adj2" fmla="val 69069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渡すべき金や物を渡す意味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115099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角丸四角形吹き出し 28"/>
          <p:cNvSpPr/>
          <p:nvPr/>
        </p:nvSpPr>
        <p:spPr>
          <a:xfrm>
            <a:off x="1726831" y="2647094"/>
            <a:ext cx="2336861" cy="1605823"/>
          </a:xfrm>
          <a:prstGeom prst="wedgeRoundRectCallout">
            <a:avLst>
              <a:gd name="adj1" fmla="val 36424"/>
              <a:gd name="adj2" fmla="val 67138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自分の物にする、よい結果を得る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9028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1.48148E-6 L 0.3367 0.242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27" y="1213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4.81481E-6 L 0.33974 0.253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87" y="1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0" grpId="0" animBg="1"/>
      <p:bldP spid="20" grpId="0"/>
      <p:bldP spid="23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37" name="×"/>
          <p:cNvSpPr txBox="1">
            <a:spLocks noChangeAspect="1" noChangeArrowheads="1"/>
          </p:cNvSpPr>
          <p:nvPr/>
        </p:nvSpPr>
        <p:spPr bwMode="auto">
          <a:xfrm>
            <a:off x="7140134" y="2044494"/>
            <a:ext cx="143963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 smtClean="0">
                <a:solidFill>
                  <a:srgbClr val="FF0000"/>
                </a:solidFill>
              </a:rPr>
              <a:t>×</a:t>
            </a:r>
            <a:endParaRPr lang="en-US" altLang="ja-JP" sz="172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7257256" y="380129"/>
            <a:ext cx="1562164" cy="6084296"/>
            <a:chOff x="7257256" y="380129"/>
            <a:chExt cx="1562164" cy="6084296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2" name="テキスト ボックス 1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①図に　　　 わす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7426524" y="287674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4" name="テキスト ボックス 13"/>
            <p:cNvSpPr txBox="1"/>
            <p:nvPr/>
          </p:nvSpPr>
          <p:spPr>
            <a:xfrm>
              <a:off x="8481392" y="2876743"/>
              <a:ext cx="3380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あらわ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3889353" y="407858"/>
            <a:ext cx="1528115" cy="6084296"/>
            <a:chOff x="3889353" y="407858"/>
            <a:chExt cx="1528115" cy="6084296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3889353" y="407858"/>
              <a:ext cx="1275261" cy="6084296"/>
              <a:chOff x="3889353" y="407858"/>
              <a:chExt cx="1275261" cy="6084296"/>
            </a:xfrm>
          </p:grpSpPr>
          <p:sp>
            <p:nvSpPr>
              <p:cNvPr id="21" name="テキスト ボックス 20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②本性を　　　わす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889353" y="3740839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" name="テキスト ボックス 29"/>
            <p:cNvSpPr txBox="1"/>
            <p:nvPr/>
          </p:nvSpPr>
          <p:spPr>
            <a:xfrm>
              <a:off x="5079440" y="3740839"/>
              <a:ext cx="3380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あらわ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sp>
        <p:nvSpPr>
          <p:cNvPr id="20" name="正方形/長方形 19"/>
          <p:cNvSpPr/>
          <p:nvPr/>
        </p:nvSpPr>
        <p:spPr>
          <a:xfrm>
            <a:off x="583385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現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5235" y="3617148"/>
            <a:ext cx="103265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表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9" name="正方形/長方形 38" hidden="1"/>
          <p:cNvSpPr/>
          <p:nvPr/>
        </p:nvSpPr>
        <p:spPr>
          <a:xfrm>
            <a:off x="588648" y="2032972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修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4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51658" y="5230995"/>
            <a:ext cx="1644204" cy="1233153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現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41" y="109621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637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8205E-6 1.85185E-6 L 0.68366 0.1268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83" y="634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4.81481E-6 L 0.68077 0.1289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38" y="6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xit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40"/>
                </p:tgtEl>
              </p:cMediaNode>
            </p:video>
          </p:childTnLst>
        </p:cTn>
      </p:par>
    </p:tnLst>
    <p:bldLst>
      <p:bldP spid="37" grpId="0"/>
      <p:bldP spid="10" grpId="0" animBg="1"/>
      <p:bldP spid="20" grpId="0"/>
      <p:bldP spid="20" grpId="1"/>
      <p:bldP spid="20" grpId="2"/>
      <p:bldP spid="26" grpId="0"/>
      <p:bldP spid="39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7" name="○"/>
          <p:cNvSpPr txBox="1">
            <a:spLocks noChangeArrowheads="1"/>
          </p:cNvSpPr>
          <p:nvPr/>
        </p:nvSpPr>
        <p:spPr bwMode="auto">
          <a:xfrm>
            <a:off x="6597420" y="2205144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3386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現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5235" y="3617148"/>
            <a:ext cx="103265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表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7257256" y="380129"/>
            <a:ext cx="1562164" cy="6084296"/>
            <a:chOff x="7257256" y="380129"/>
            <a:chExt cx="1562164" cy="6084296"/>
          </a:xfrm>
        </p:grpSpPr>
        <p:grpSp>
          <p:nvGrpSpPr>
            <p:cNvPr id="23" name="グループ化 22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30" name="テキスト ボックス 29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①図に　　　 わす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7426524" y="2876743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4" name="テキスト ボックス 23"/>
            <p:cNvSpPr txBox="1"/>
            <p:nvPr/>
          </p:nvSpPr>
          <p:spPr>
            <a:xfrm>
              <a:off x="8481392" y="2876743"/>
              <a:ext cx="3380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あらわ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3889353" y="407858"/>
            <a:ext cx="1528115" cy="6084296"/>
            <a:chOff x="3889353" y="407858"/>
            <a:chExt cx="1528115" cy="6084296"/>
          </a:xfrm>
        </p:grpSpPr>
        <p:grpSp>
          <p:nvGrpSpPr>
            <p:cNvPr id="41" name="グループ化 40"/>
            <p:cNvGrpSpPr/>
            <p:nvPr/>
          </p:nvGrpSpPr>
          <p:grpSpPr>
            <a:xfrm>
              <a:off x="3889353" y="407858"/>
              <a:ext cx="1275261" cy="6084296"/>
              <a:chOff x="3889353" y="407858"/>
              <a:chExt cx="1275261" cy="6084296"/>
            </a:xfrm>
          </p:grpSpPr>
          <p:sp>
            <p:nvSpPr>
              <p:cNvPr id="43" name="テキスト ボックス 42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②本性を　　　わす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4" name="正方形/長方形 43"/>
              <p:cNvSpPr/>
              <p:nvPr/>
            </p:nvSpPr>
            <p:spPr>
              <a:xfrm>
                <a:off x="3889353" y="3740839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2" name="テキスト ボックス 41"/>
            <p:cNvSpPr txBox="1"/>
            <p:nvPr/>
          </p:nvSpPr>
          <p:spPr>
            <a:xfrm>
              <a:off x="5079440" y="3740839"/>
              <a:ext cx="3380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あらわ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2704200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77448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2.59259E-6 L 0.68158 -0.10764 " pathEditMode="relative" rAng="0" ptsTypes="AA">
                                      <p:cBhvr>
                                        <p:cTn id="11" dur="2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71" y="-539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-1.85185E-6 L 0.68414 -0.09954 " pathEditMode="relative" rAng="0" ptsTypes="AA">
                                      <p:cBhvr>
                                        <p:cTn id="13" dur="2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99" y="-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50"/>
                            </p:stCondLst>
                            <p:childTnLst>
                              <p:par>
                                <p:cTn id="15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2280</TotalTime>
  <Words>428</Words>
  <Application>Microsoft Office PowerPoint</Application>
  <PresentationFormat>A4 210 x 297 mm</PresentationFormat>
  <Paragraphs>161</Paragraphs>
  <Slides>16</Slides>
  <Notes>1</Notes>
  <HiddenSlides>0</HiddenSlides>
  <MMClips>5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5" baseType="lpstr">
      <vt:lpstr>AR P教科書体M</vt:lpstr>
      <vt:lpstr>AR教科書体M</vt:lpstr>
      <vt:lpstr>HGS創英角ｺﾞｼｯｸUB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同訓異字クイズ ５年生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190</cp:revision>
  <dcterms:created xsi:type="dcterms:W3CDTF">2008-01-09T07:37:16Z</dcterms:created>
  <dcterms:modified xsi:type="dcterms:W3CDTF">2020-06-04T07:53:53Z</dcterms:modified>
</cp:coreProperties>
</file>