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3" r:id="rId1"/>
    <p:sldMasterId id="2147483685" r:id="rId2"/>
  </p:sldMasterIdLst>
  <p:notesMasterIdLst>
    <p:notesMasterId r:id="rId6"/>
  </p:notesMasterIdLst>
  <p:sldIdLst>
    <p:sldId id="420" r:id="rId3"/>
    <p:sldId id="435" r:id="rId4"/>
    <p:sldId id="438" r:id="rId5"/>
  </p:sldIdLst>
  <p:sldSz cx="12192000" cy="6858000"/>
  <p:notesSz cx="6858000" cy="9144000"/>
  <p:embeddedFontLst>
    <p:embeddedFont>
      <p:font typeface="AR P丸ゴシック体E" panose="020F0900000000000000" pitchFamily="50" charset="-128"/>
      <p:regular r:id="rId7"/>
    </p:embeddedFont>
    <p:embeddedFont>
      <p:font typeface="Calibri Light" panose="020F0302020204030204" pitchFamily="34" charset="0"/>
      <p:regular r:id="rId8"/>
      <p:italic r:id="rId9"/>
    </p:embeddedFont>
    <p:embeddedFont>
      <p:font typeface="AR P教科書体M" panose="03000600000000000000" pitchFamily="66" charset="-128"/>
      <p:regular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HGP創英角ﾎﾟｯﾌﾟ体" panose="040B0A00000000000000" pitchFamily="50" charset="-128"/>
      <p:regular r:id="rId15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EE"/>
    <a:srgbClr val="005C00"/>
    <a:srgbClr val="006600"/>
    <a:srgbClr val="94BEE4"/>
    <a:srgbClr val="CC9900"/>
    <a:srgbClr val="FF8300"/>
    <a:srgbClr val="007400"/>
    <a:srgbClr val="008000"/>
    <a:srgbClr val="003300"/>
    <a:srgbClr val="FFD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0725" autoAdjust="0"/>
  </p:normalViewPr>
  <p:slideViewPr>
    <p:cSldViewPr>
      <p:cViewPr varScale="1">
        <p:scale>
          <a:sx n="64" d="100"/>
          <a:sy n="64" d="100"/>
        </p:scale>
        <p:origin x="834" y="60"/>
      </p:cViewPr>
      <p:guideLst>
        <p:guide orient="horz" pos="2160"/>
        <p:guide pos="37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5AA15F-2B45-4683-83E0-4A210104FC94}" type="datetimeFigureOut">
              <a:rPr lang="ja-JP" altLang="en-US"/>
              <a:pPr>
                <a:defRPr/>
              </a:pPr>
              <a:t>2017/10/3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B5D223-4E31-4F5E-B36C-5902D1B0D9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380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5D223-4E31-4F5E-B36C-5902D1B0D9C4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4312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5D223-4E31-4F5E-B36C-5902D1B0D9C4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0726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B3F-5849-4C6A-8EEC-DB1A1F6E2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73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C5-18B8-4472-8EBF-A28120FB6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37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178B-852F-484E-B628-FB57ECC705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119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07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48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863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275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589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5604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92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A022-E182-48EA-8302-C95501BCCC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0852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552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937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74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67F8-7A2C-420D-988D-B65C57952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187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8B4D-3C80-46E0-84D1-03C75E64F5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40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1429-2580-4A66-92CB-40F872D39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88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5E37-FCAA-407A-864E-6D14C0FA4C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375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564A-366C-40C8-8F34-6EEE446F9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252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7D40-7E19-42AD-BF49-0917B5B32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463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5D3A-28B3-4D40-BB27-1D9F874EE3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26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30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6C80D-0456-4F07-A06A-230EF64669DC}" type="datetimeFigureOut">
              <a:rPr kumimoji="1" lang="ja-JP" altLang="en-US" smtClean="0"/>
              <a:t>2017/10/3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6B443-CBB3-419F-AD11-7C0E60D88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1932"/>
            </a:avLst>
          </a:prstGeom>
          <a:solidFill>
            <a:srgbClr val="CC9900"/>
          </a:solidFill>
          <a:ln>
            <a:solidFill>
              <a:srgbClr val="CC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9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質問2" hidden="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2"/>
          <p:cNvSpPr txBox="1">
            <a:spLocks noChangeArrowheads="1"/>
          </p:cNvSpPr>
          <p:nvPr/>
        </p:nvSpPr>
        <p:spPr bwMode="auto">
          <a:xfrm>
            <a:off x="587388" y="476673"/>
            <a:ext cx="11017224" cy="2592287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ja-JP" altLang="en-US" sz="48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「協力をお願いするポスターを作ろう」</a:t>
            </a:r>
            <a:endParaRPr lang="en-US" altLang="ja-JP" sz="48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endParaRPr lang="en-US" altLang="ja-JP" sz="20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r>
              <a:rPr lang="ja-JP" altLang="en-US" sz="32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～目的や意図に応じ、必要な事柄を整理して書く～</a:t>
            </a:r>
            <a:endParaRPr lang="en-US" altLang="ja-JP" sz="32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1847528" y="551723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dirty="0" smtClean="0">
                <a:solidFill>
                  <a:schemeClr val="bg1"/>
                </a:solidFill>
              </a:rPr>
              <a:t>平成</a:t>
            </a:r>
            <a:r>
              <a:rPr kumimoji="1" lang="en-US" altLang="ja-JP" dirty="0" smtClean="0">
                <a:solidFill>
                  <a:schemeClr val="bg1"/>
                </a:solidFill>
              </a:rPr>
              <a:t>29</a:t>
            </a:r>
            <a:r>
              <a:rPr kumimoji="1" lang="ja-JP" altLang="en-US" dirty="0" smtClean="0">
                <a:solidFill>
                  <a:schemeClr val="bg1"/>
                </a:solidFill>
              </a:rPr>
              <a:t>年度＜小学校＞全国学力・学習状況調査の結果を踏まえた　授業アイディア例（平成</a:t>
            </a:r>
            <a:r>
              <a:rPr kumimoji="1" lang="en-US" altLang="ja-JP" dirty="0" smtClean="0">
                <a:solidFill>
                  <a:schemeClr val="bg1"/>
                </a:solidFill>
              </a:rPr>
              <a:t>29</a:t>
            </a:r>
            <a:r>
              <a:rPr kumimoji="1" lang="ja-JP" altLang="en-US" dirty="0" smtClean="0">
                <a:solidFill>
                  <a:schemeClr val="bg1"/>
                </a:solidFill>
              </a:rPr>
              <a:t>年</a:t>
            </a:r>
            <a:r>
              <a:rPr kumimoji="1" lang="en-US" altLang="ja-JP" dirty="0" smtClean="0">
                <a:solidFill>
                  <a:schemeClr val="bg1"/>
                </a:solidFill>
              </a:rPr>
              <a:t>9</a:t>
            </a:r>
            <a:r>
              <a:rPr kumimoji="1" lang="ja-JP" altLang="en-US" dirty="0" smtClean="0">
                <a:solidFill>
                  <a:schemeClr val="bg1"/>
                </a:solidFill>
              </a:rPr>
              <a:t>月　国立教育政策研究所教育課程センター）をもとに作成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質問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11352584" y="332656"/>
            <a:ext cx="553998" cy="6192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係活動の協力をお願いするポスターを作ろう</a:t>
            </a:r>
            <a:endParaRPr kumimoji="1" lang="ja-JP" altLang="en-US" sz="2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0776520" y="332656"/>
            <a:ext cx="432000" cy="936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dirty="0" smtClean="0"/>
              <a:t>めあて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408301" y="1556792"/>
            <a:ext cx="800219" cy="5112568"/>
          </a:xfrm>
          <a:prstGeom prst="rect">
            <a:avLst/>
          </a:prstGeom>
          <a:solidFill>
            <a:schemeClr val="bg1"/>
          </a:solidFill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ポスターでお願いの内容を分かりやすく伝えるために、必要なことを選んでかんたんに書こう。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" name="メモ 10"/>
          <p:cNvSpPr/>
          <p:nvPr/>
        </p:nvSpPr>
        <p:spPr>
          <a:xfrm>
            <a:off x="4799856" y="332656"/>
            <a:ext cx="5328592" cy="3816424"/>
          </a:xfrm>
          <a:prstGeom prst="foldedCorner">
            <a:avLst>
              <a:gd name="adj" fmla="val 1211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去年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、わたしたちも緑のカーテンを作ったよ。おかげですずしい夏が過ごせたんだ。でも、水やりがとても大変だった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なあ。</a:t>
            </a:r>
            <a:r>
              <a:rPr lang="ja-JP" altLang="en-US" dirty="0"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あああああああああああああああああああ</a:t>
            </a:r>
            <a:r>
              <a:rPr lang="ja-JP" altLang="en-US" dirty="0" smtClean="0"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indent="174625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まず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、毎朝水をやらないとすぐにかれてしまうんだ。朝、水やりをわすれて、昼休みにあわてて見に行ったらしおれかけていたこともあったよ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indent="174625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それ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から、大きな緑のカーテンを作るためには、たくさんの植木ばちに水をやる必要があるんだ。植木ばちの数はどのくらい大きな緑のカーテンを作るかで変わってくる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よ。</a:t>
            </a:r>
            <a:endParaRPr lang="en-US" altLang="ja-JP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水やりは大変だったけれど、すずしい夏が過ごせて、みんなも喜んでくれて本当にうれしかったなあ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何かこまったことがあったらいつでも相談にのるよ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がんばって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作ってね。</a:t>
            </a:r>
          </a:p>
          <a:p>
            <a:pPr algn="ctr"/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1168155" y="345580"/>
            <a:ext cx="3396658" cy="1427236"/>
          </a:xfrm>
          <a:prstGeom prst="wedgeRoundRectCallout">
            <a:avLst>
              <a:gd name="adj1" fmla="val -55715"/>
              <a:gd name="adj2" fmla="val 24559"/>
              <a:gd name="adj3" fmla="val 16667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中学生からもらったアドバイスの中から、ポスターに書くことを見つけて整理しよう。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必要な事柄は何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かな。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43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8" y="800656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98201" y="2219412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243625" y="1958933"/>
            <a:ext cx="3620127" cy="1562833"/>
          </a:xfrm>
          <a:prstGeom prst="wedgeRoundRectCallout">
            <a:avLst>
              <a:gd name="adj1" fmla="val 56482"/>
              <a:gd name="adj2" fmla="val 1895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アドバイスには、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「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水やりがたいへんだったこと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」</a:t>
            </a:r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「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たいへんだった</a:t>
            </a:r>
            <a:r>
              <a:rPr kumimoji="1" lang="ja-JP" altLang="en-US" b="1" u="heavy" dirty="0" smtClean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j-ea"/>
                <a:ea typeface="+mj-ea"/>
              </a:rPr>
              <a:t>理由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」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「</a:t>
            </a:r>
            <a:r>
              <a:rPr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理由を説明する</a:t>
            </a:r>
            <a:r>
              <a:rPr lang="ja-JP" altLang="en-US" b="1" u="heavy" dirty="0" smtClean="0">
                <a:solidFill>
                  <a:schemeClr val="tx1"/>
                </a:solidFill>
                <a:uFill>
                  <a:solidFill>
                    <a:srgbClr val="0070C0"/>
                  </a:solidFill>
                </a:uFill>
                <a:latin typeface="+mj-ea"/>
                <a:ea typeface="+mj-ea"/>
              </a:rPr>
              <a:t>事例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」</a:t>
            </a:r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が書かれているね。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9636005" y="4293096"/>
            <a:ext cx="492443" cy="165618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lang="ja-JP" altLang="en-US" sz="2000" dirty="0">
                <a:latin typeface="+mj-ea"/>
                <a:ea typeface="+mj-ea"/>
              </a:rPr>
              <a:t>事例を書こう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682153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昼休みにしおれかけていた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725463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植木鉢の数は緑のカーテンの大きさで決まる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2136" y="4293096"/>
            <a:ext cx="492443" cy="16561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lang="ja-JP" altLang="en-US" sz="2000" dirty="0" smtClean="0">
                <a:latin typeface="+mj-ea"/>
                <a:ea typeface="+mj-ea"/>
              </a:rPr>
              <a:t>理由を</a:t>
            </a:r>
            <a:r>
              <a:rPr lang="ja-JP" altLang="en-US" sz="2000" dirty="0">
                <a:latin typeface="+mj-ea"/>
                <a:ea typeface="+mj-ea"/>
              </a:rPr>
              <a:t>書こう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934652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毎朝水をやらないとすぐかれる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77962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たくさんの植木ばちに水をやる必要がある</a:t>
            </a:r>
            <a:endParaRPr kumimoji="1" lang="ja-JP" altLang="en-US" dirty="0">
              <a:latin typeface="+mj-ea"/>
              <a:ea typeface="+mj-ea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5591944" y="1484784"/>
            <a:ext cx="37444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5934652" y="2295995"/>
            <a:ext cx="40497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4936132" y="2564904"/>
            <a:ext cx="3095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4886940" y="1758966"/>
            <a:ext cx="499528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4871864" y="2012470"/>
            <a:ext cx="194421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9420817" y="1480264"/>
            <a:ext cx="56361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8184232" y="2564904"/>
            <a:ext cx="18002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4886940" y="2841561"/>
            <a:ext cx="444942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90" y="4871792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角丸四角形吹き出し 62"/>
          <p:cNvSpPr/>
          <p:nvPr/>
        </p:nvSpPr>
        <p:spPr>
          <a:xfrm>
            <a:off x="1147713" y="3794303"/>
            <a:ext cx="3396658" cy="2154978"/>
          </a:xfrm>
          <a:prstGeom prst="wedgeRoundRectCallout">
            <a:avLst>
              <a:gd name="adj1" fmla="val -55715"/>
              <a:gd name="adj2" fmla="val 24559"/>
              <a:gd name="adj3" fmla="val 16667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水やりの協力をお願いするためのポスターだから、水やりがたいへんな理由を伝える必要があるね。</a:t>
            </a:r>
            <a:endParaRPr kumimoji="1"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だから今回は</a:t>
            </a:r>
            <a:r>
              <a:rPr kumimoji="1" lang="ja-JP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「たいへんだった理由」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を取り上げて、かんたんに書こう。</a:t>
            </a:r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65" name="直線コネクタ 64"/>
          <p:cNvCxnSpPr>
            <a:endCxn id="47" idx="0"/>
          </p:cNvCxnSpPr>
          <p:nvPr/>
        </p:nvCxnSpPr>
        <p:spPr>
          <a:xfrm>
            <a:off x="8904312" y="1772816"/>
            <a:ext cx="147173" cy="252028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endCxn id="48" idx="0"/>
          </p:cNvCxnSpPr>
          <p:nvPr/>
        </p:nvCxnSpPr>
        <p:spPr>
          <a:xfrm>
            <a:off x="7965051" y="2822248"/>
            <a:ext cx="129744" cy="1470848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endCxn id="50" idx="0"/>
          </p:cNvCxnSpPr>
          <p:nvPr/>
        </p:nvCxnSpPr>
        <p:spPr>
          <a:xfrm flipH="1">
            <a:off x="6303984" y="1480264"/>
            <a:ext cx="933151" cy="2812832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endCxn id="51" idx="0"/>
          </p:cNvCxnSpPr>
          <p:nvPr/>
        </p:nvCxnSpPr>
        <p:spPr>
          <a:xfrm flipH="1">
            <a:off x="5347294" y="2613438"/>
            <a:ext cx="459616" cy="1679658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5741054" y="35332"/>
            <a:ext cx="3065263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>
                <a:latin typeface="+mj-ea"/>
              </a:rPr>
              <a:t>中学生からもらったアドバイス</a:t>
            </a:r>
            <a:endParaRPr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521055" y="2356457"/>
            <a:ext cx="2700000" cy="252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  <p:sp>
        <p:nvSpPr>
          <p:cNvPr id="75" name="正方形/長方形 74"/>
          <p:cNvSpPr/>
          <p:nvPr/>
        </p:nvSpPr>
        <p:spPr>
          <a:xfrm>
            <a:off x="486563" y="2656796"/>
            <a:ext cx="1980000" cy="252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478618" y="2921088"/>
            <a:ext cx="2052000" cy="252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244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 animBg="1"/>
      <p:bldP spid="11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63" grpId="0" animBg="1"/>
      <p:bldP spid="73" grpId="0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質問2" hidden="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0" y="5450897"/>
            <a:ext cx="72000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No図2" hidden="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46015" y="4171897"/>
            <a:ext cx="720000" cy="61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11352584" y="332656"/>
            <a:ext cx="553998" cy="6192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係活動の協力をお願いするポスターを作ろう</a:t>
            </a:r>
            <a:endParaRPr kumimoji="1" lang="ja-JP" altLang="en-US" sz="2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0776520" y="332656"/>
            <a:ext cx="432000" cy="936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dirty="0" smtClean="0"/>
              <a:t>めあて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408301" y="1556792"/>
            <a:ext cx="800219" cy="4968552"/>
          </a:xfrm>
          <a:prstGeom prst="rect">
            <a:avLst/>
          </a:prstGeom>
          <a:solidFill>
            <a:schemeClr val="bg1"/>
          </a:solidFill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ポスターでお願いの内容を分かりやすく伝えるために、必要なこと選んでかんたんに書こう。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" name="メモ 10"/>
          <p:cNvSpPr/>
          <p:nvPr/>
        </p:nvSpPr>
        <p:spPr>
          <a:xfrm>
            <a:off x="4799856" y="332656"/>
            <a:ext cx="5328592" cy="3816424"/>
          </a:xfrm>
          <a:prstGeom prst="foldedCorner">
            <a:avLst>
              <a:gd name="adj" fmla="val 1211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去年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、わたしたちも緑のカーテンを作ったよ。おかげですずしい夏が過ごせたんだ。でも、水やりがとても大変だった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なあ。</a:t>
            </a:r>
            <a:r>
              <a:rPr lang="ja-JP" altLang="en-US" dirty="0"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あああああああああああああああああああ</a:t>
            </a:r>
            <a:r>
              <a:rPr lang="ja-JP" altLang="en-US" dirty="0" smtClean="0"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indent="174625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まず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、毎朝水をやらないとすぐにかれてしまうんだ。朝、水やりをわすれて、昼休みにあわてて見に行ったらしおれかけていたこともあったよ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indent="174625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それ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から、大きな緑のカーテンを作るためには、たくさんの植木ばちに水をやる必要があるんだ。植木ばちの数はどのくらい大きな緑のカーテンを作るかで変わってくる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よ。</a:t>
            </a:r>
            <a:endParaRPr lang="en-US" altLang="ja-JP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水やりは大変だったけれど、すずしい夏が過ごせて、みんなも喜んでくれて本当にうれしかったなあ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何かこまったことがあったらいつでも相談にのるよ</a:t>
            </a:r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lang="en-US" altLang="ja-JP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/>
            <a:r>
              <a:rPr lang="ja-JP" altLang="en-US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がんばって</a:t>
            </a:r>
            <a:r>
              <a:rPr lang="ja-JP" altLang="en-US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作ってね。</a:t>
            </a:r>
          </a:p>
          <a:p>
            <a:pPr algn="ctr"/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9636005" y="4293096"/>
            <a:ext cx="492443" cy="165618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lang="ja-JP" altLang="en-US" sz="2000" dirty="0">
                <a:latin typeface="+mj-ea"/>
                <a:ea typeface="+mj-ea"/>
              </a:rPr>
              <a:t>事例を書こう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682153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昼休みにしおれかけていた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725463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植木鉢の数は緑のカーテンの大きさで決まる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2136" y="4293096"/>
            <a:ext cx="492443" cy="16561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lang="ja-JP" altLang="en-US" sz="2000" dirty="0" smtClean="0">
                <a:latin typeface="+mj-ea"/>
                <a:ea typeface="+mj-ea"/>
              </a:rPr>
              <a:t>理由を</a:t>
            </a:r>
            <a:r>
              <a:rPr lang="ja-JP" altLang="en-US" sz="2000" dirty="0">
                <a:latin typeface="+mj-ea"/>
                <a:ea typeface="+mj-ea"/>
              </a:rPr>
              <a:t>書こう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934652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毎朝水をやらないとすぐかれる</a:t>
            </a:r>
            <a:endParaRPr kumimoji="1" lang="ja-JP" altLang="en-US" dirty="0">
              <a:latin typeface="+mj-ea"/>
              <a:ea typeface="+mj-ea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5591944" y="1484784"/>
            <a:ext cx="37444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5934652" y="2295995"/>
            <a:ext cx="40497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4936132" y="2564904"/>
            <a:ext cx="3095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4886940" y="1758966"/>
            <a:ext cx="499528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4871864" y="2012470"/>
            <a:ext cx="194421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9420817" y="1480264"/>
            <a:ext cx="56361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8184232" y="2564904"/>
            <a:ext cx="18002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4886940" y="2841561"/>
            <a:ext cx="444942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/>
          <p:cNvSpPr/>
          <p:nvPr/>
        </p:nvSpPr>
        <p:spPr>
          <a:xfrm>
            <a:off x="551384" y="764704"/>
            <a:ext cx="3888432" cy="5400600"/>
          </a:xfrm>
          <a:prstGeom prst="rect">
            <a:avLst/>
          </a:prstGeom>
          <a:solidFill>
            <a:srgbClr val="BCD6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913275" y="878761"/>
            <a:ext cx="31646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水やりに協力してくれる人、</a:t>
            </a:r>
            <a:endParaRPr lang="en-US" altLang="ja-JP" sz="2000" dirty="0" smtClean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0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大募集！</a:t>
            </a:r>
            <a:endParaRPr lang="ja-JP" altLang="en-US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91822" y="1599699"/>
            <a:ext cx="3007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b="1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～緑のカーテンで涼しい夏を～</a:t>
            </a:r>
            <a:endParaRPr lang="ja-JP" altLang="en-US" b="1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16" y="2050541"/>
            <a:ext cx="3350702" cy="2363797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927396" y="4473116"/>
            <a:ext cx="314541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水やりは、</a:t>
            </a:r>
            <a:r>
              <a:rPr lang="ja-JP" altLang="en-US" b="1" u="heavy" dirty="0" smtClean="0">
                <a:uFill>
                  <a:solidFill>
                    <a:srgbClr val="FF0000"/>
                  </a:solidFill>
                </a:u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毎朝、</a:t>
            </a:r>
            <a:endParaRPr lang="en-US" altLang="ja-JP" b="1" u="heavy" dirty="0" smtClean="0">
              <a:uFill>
                <a:solidFill>
                  <a:srgbClr val="FF0000"/>
                </a:solidFill>
              </a:u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lang="ja-JP" altLang="en-US" b="1" u="heavy" dirty="0">
                <a:uFill>
                  <a:solidFill>
                    <a:srgbClr val="FF0000"/>
                  </a:solidFill>
                </a:u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たくさんの植木</a:t>
            </a:r>
            <a:r>
              <a:rPr lang="ja-JP" altLang="en-US" b="1" u="heavy" dirty="0" err="1" smtClean="0">
                <a:uFill>
                  <a:solidFill>
                    <a:srgbClr val="FF0000"/>
                  </a:solidFill>
                </a:u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ばちにやらな</a:t>
            </a:r>
            <a:r>
              <a:rPr lang="ja-JP" altLang="en-US" b="1" u="heavy" dirty="0" smtClean="0">
                <a:uFill>
                  <a:solidFill>
                    <a:srgbClr val="FF0000"/>
                  </a:solidFill>
                </a:u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けられ</a:t>
            </a:r>
            <a:endParaRPr lang="en-US" altLang="ja-JP" b="1" u="heavy" dirty="0" smtClean="0">
              <a:uFill>
                <a:solidFill>
                  <a:srgbClr val="FF0000"/>
                </a:solidFill>
              </a:u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lang="ja-JP" altLang="en-US" b="1" u="heavy" dirty="0" smtClean="0">
                <a:uFill>
                  <a:solidFill>
                    <a:srgbClr val="FF0000"/>
                  </a:solidFill>
                </a:u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ばならない</a:t>
            </a:r>
            <a:r>
              <a:rPr lang="ja-JP" altLang="en-US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ので、大変です。</a:t>
            </a:r>
            <a:endParaRPr lang="en-US" altLang="ja-JP" b="1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lang="ja-JP" altLang="en-US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みなさん</a:t>
            </a:r>
            <a:r>
              <a:rPr lang="ja-JP" altLang="en-US" b="1" i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！</a:t>
            </a:r>
            <a:endParaRPr lang="en-US" altLang="ja-JP" b="1" i="1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lang="ja-JP" altLang="en-US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ぜひ、協力してください</a:t>
            </a:r>
            <a:r>
              <a:rPr lang="ja-JP" altLang="en-US" b="1" i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！！</a:t>
            </a:r>
            <a:endParaRPr lang="ja-JP" altLang="en-US" b="1" i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25195" y="833045"/>
            <a:ext cx="144016" cy="1440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606568" y="5949281"/>
            <a:ext cx="144016" cy="1440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4257010" y="5949281"/>
            <a:ext cx="144016" cy="1440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4257214" y="833045"/>
            <a:ext cx="144016" cy="1440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形吹き出し 6"/>
          <p:cNvSpPr/>
          <p:nvPr/>
        </p:nvSpPr>
        <p:spPr>
          <a:xfrm>
            <a:off x="3526417" y="115520"/>
            <a:ext cx="1792934" cy="850724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タイトル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2" name="円形吹き出し 41"/>
          <p:cNvSpPr/>
          <p:nvPr/>
        </p:nvSpPr>
        <p:spPr>
          <a:xfrm>
            <a:off x="3726978" y="772389"/>
            <a:ext cx="2534628" cy="850724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サブタイトル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8" name="左矢印 7"/>
          <p:cNvSpPr/>
          <p:nvPr/>
        </p:nvSpPr>
        <p:spPr>
          <a:xfrm>
            <a:off x="4138691" y="4781073"/>
            <a:ext cx="1795961" cy="37139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形吹き出し 57"/>
          <p:cNvSpPr/>
          <p:nvPr/>
        </p:nvSpPr>
        <p:spPr>
          <a:xfrm>
            <a:off x="3295613" y="1587108"/>
            <a:ext cx="1800000" cy="850724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イラスト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0" name="円形吹き出し 59"/>
          <p:cNvSpPr/>
          <p:nvPr/>
        </p:nvSpPr>
        <p:spPr>
          <a:xfrm>
            <a:off x="3238691" y="3746638"/>
            <a:ext cx="1800000" cy="850724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お願い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77962" y="4293096"/>
            <a:ext cx="738664" cy="23762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eaVert" wrap="square" tIns="72000" bIns="72000" rtlCol="0" anchor="ctr" anchorCtr="0">
            <a:spAutoFit/>
          </a:bodyPr>
          <a:lstStyle/>
          <a:p>
            <a:r>
              <a:rPr kumimoji="1" lang="ja-JP" altLang="en-US" dirty="0" smtClean="0">
                <a:latin typeface="+mj-ea"/>
                <a:ea typeface="+mj-ea"/>
              </a:rPr>
              <a:t>たくさんの植木ばちに水をやる必要がある</a:t>
            </a:r>
            <a:endParaRPr kumimoji="1" lang="ja-JP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8268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6" grpId="0"/>
      <p:bldP spid="7" grpId="0" animBg="1"/>
      <p:bldP spid="42" grpId="0" animBg="1"/>
      <p:bldP spid="8" grpId="0" animBg="1"/>
      <p:bldP spid="58" grpId="0" animBg="1"/>
      <p:bldP spid="60" grpId="0" animBg="1"/>
    </p:bldLst>
  </p:timing>
</p:sld>
</file>

<file path=ppt/theme/theme1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2515</TotalTime>
  <Words>220</Words>
  <Application>Microsoft Office PowerPoint</Application>
  <PresentationFormat>ワイド画面</PresentationFormat>
  <Paragraphs>58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AR P丸ゴシック体E</vt:lpstr>
      <vt:lpstr>Calibri Light</vt:lpstr>
      <vt:lpstr>AR P教科書体M</vt:lpstr>
      <vt:lpstr>Calibri</vt:lpstr>
      <vt:lpstr>HGP創英角ﾎﾟｯﾌﾟ体</vt:lpstr>
      <vt:lpstr>Arial</vt:lpstr>
      <vt:lpstr>ＭＳ Ｐゴシック</vt:lpstr>
      <vt:lpstr>1_フラッシュ１</vt:lpstr>
      <vt:lpstr>デザインの設定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小泉 浩</dc:creator>
  <cp:lastModifiedBy>小泉 浩</cp:lastModifiedBy>
  <cp:revision>189</cp:revision>
  <cp:lastPrinted>2006-12-27T00:38:38Z</cp:lastPrinted>
  <dcterms:created xsi:type="dcterms:W3CDTF">2006-12-27T00:38:38Z</dcterms:created>
  <dcterms:modified xsi:type="dcterms:W3CDTF">2017-10-03T08:06:55Z</dcterms:modified>
</cp:coreProperties>
</file>