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88" r:id="rId2"/>
    <p:sldId id="295" r:id="rId3"/>
    <p:sldId id="300" r:id="rId4"/>
    <p:sldId id="299" r:id="rId5"/>
    <p:sldId id="298" r:id="rId6"/>
    <p:sldId id="297" r:id="rId7"/>
  </p:sldIdLst>
  <p:sldSz cx="9144000" cy="6858000" type="screen4x3"/>
  <p:notesSz cx="6858000" cy="9144000"/>
  <p:embeddedFontLst>
    <p:embeddedFont>
      <p:font typeface="AR P丸ゴシック体M" panose="020F0600000000000000" pitchFamily="50" charset="-128"/>
      <p:regular r:id="rId9"/>
    </p:embeddedFont>
    <p:embeddedFont>
      <p:font typeface="AR丸ゴシック体M" panose="020F0609000000000000" pitchFamily="49" charset="-128"/>
      <p:regular r:id="rId10"/>
    </p:embeddedFont>
    <p:embeddedFont>
      <p:font typeface="AR P丸ゴシック体E" panose="020F0900000000000000" pitchFamily="50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Cambria Math" panose="02040503050406030204" pitchFamily="18" charset="0"/>
      <p:regular r:id="rId16"/>
    </p:embeddedFont>
    <p:embeddedFont>
      <p:font typeface="HG丸ｺﾞｼｯｸM-PRO" panose="020F06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789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4BD0FF"/>
    <a:srgbClr val="CC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5" autoAdjust="0"/>
    <p:restoredTop sz="94424" autoAdjust="0"/>
  </p:normalViewPr>
  <p:slideViewPr>
    <p:cSldViewPr>
      <p:cViewPr>
        <p:scale>
          <a:sx n="50" d="100"/>
          <a:sy n="50" d="100"/>
        </p:scale>
        <p:origin x="786" y="414"/>
      </p:cViewPr>
      <p:guideLst>
        <p:guide pos="2789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37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647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367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9171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600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４年「かけ算の筆算」</a:t>
            </a:r>
            <a:endParaRPr kumimoji="1"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200598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小数の筆算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３．６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817448"/>
              </p:ext>
            </p:extLst>
          </p:nvPr>
        </p:nvGraphicFramePr>
        <p:xfrm>
          <a:off x="5385999" y="1427015"/>
          <a:ext cx="270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7" name="正方形/長方形 36"/>
          <p:cNvSpPr/>
          <p:nvPr/>
        </p:nvSpPr>
        <p:spPr>
          <a:xfrm>
            <a:off x="6321999" y="3268227"/>
            <a:ext cx="828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811432" y="317690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6927292" y="327775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423408" y="3268227"/>
            <a:ext cx="828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7224003" y="3268227"/>
            <a:ext cx="828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760467"/>
              </p:ext>
            </p:extLst>
          </p:nvPr>
        </p:nvGraphicFramePr>
        <p:xfrm>
          <a:off x="1336406" y="1431579"/>
          <a:ext cx="270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1" name="図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2649" y="2133705"/>
            <a:ext cx="103641" cy="103641"/>
          </a:xfrm>
          <a:prstGeom prst="rect">
            <a:avLst/>
          </a:prstGeom>
        </p:spPr>
      </p:pic>
      <p:sp>
        <p:nvSpPr>
          <p:cNvPr id="15" name="右矢印 14"/>
          <p:cNvSpPr/>
          <p:nvPr/>
        </p:nvSpPr>
        <p:spPr>
          <a:xfrm>
            <a:off x="4362839" y="2617998"/>
            <a:ext cx="720080" cy="411764"/>
          </a:xfrm>
          <a:prstGeom prst="rightArrow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7" name="グループ化 56"/>
          <p:cNvGrpSpPr/>
          <p:nvPr/>
        </p:nvGrpSpPr>
        <p:grpSpPr>
          <a:xfrm>
            <a:off x="4036406" y="1662802"/>
            <a:ext cx="1349593" cy="470903"/>
            <a:chOff x="3884965" y="1753724"/>
            <a:chExt cx="1349593" cy="470903"/>
          </a:xfrm>
        </p:grpSpPr>
        <p:cxnSp>
          <p:nvCxnSpPr>
            <p:cNvPr id="54" name="直線矢印コネクタ 53"/>
            <p:cNvCxnSpPr/>
            <p:nvPr/>
          </p:nvCxnSpPr>
          <p:spPr>
            <a:xfrm>
              <a:off x="3884965" y="1988840"/>
              <a:ext cx="1349593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正方形/長方形 54"/>
            <p:cNvSpPr/>
            <p:nvPr/>
          </p:nvSpPr>
          <p:spPr>
            <a:xfrm>
              <a:off x="4077554" y="1753724"/>
              <a:ext cx="888573" cy="47090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/>
                <a:t>10</a:t>
              </a:r>
              <a:r>
                <a:rPr kumimoji="1" lang="ja-JP" altLang="en-US" sz="2400" dirty="0" smtClean="0"/>
                <a:t>倍</a:t>
              </a:r>
              <a:endParaRPr kumimoji="1" lang="ja-JP" altLang="en-US" sz="2400" dirty="0"/>
            </a:p>
          </p:txBody>
        </p:sp>
      </p:grpSp>
      <p:grpSp>
        <p:nvGrpSpPr>
          <p:cNvPr id="59" name="グループ化 58"/>
          <p:cNvGrpSpPr/>
          <p:nvPr/>
        </p:nvGrpSpPr>
        <p:grpSpPr>
          <a:xfrm>
            <a:off x="4032214" y="3436158"/>
            <a:ext cx="1349593" cy="470903"/>
            <a:chOff x="3880773" y="3527080"/>
            <a:chExt cx="1349593" cy="470903"/>
          </a:xfrm>
        </p:grpSpPr>
        <p:cxnSp>
          <p:nvCxnSpPr>
            <p:cNvPr id="56" name="直線矢印コネクタ 55"/>
            <p:cNvCxnSpPr/>
            <p:nvPr/>
          </p:nvCxnSpPr>
          <p:spPr>
            <a:xfrm>
              <a:off x="3880773" y="3773149"/>
              <a:ext cx="1349593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正方形/長方形 57"/>
            <p:cNvSpPr/>
            <p:nvPr/>
          </p:nvSpPr>
          <p:spPr>
            <a:xfrm>
              <a:off x="4077555" y="3527080"/>
              <a:ext cx="888573" cy="47090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/>
                <a:t>10</a:t>
              </a:r>
              <a:r>
                <a:rPr kumimoji="1" lang="ja-JP" altLang="en-US" sz="2400" dirty="0" smtClean="0"/>
                <a:t>倍</a:t>
              </a:r>
              <a:endParaRPr kumimoji="1" lang="ja-JP" altLang="en-US" sz="2400" dirty="0"/>
            </a:p>
          </p:txBody>
        </p:sp>
      </p:grpSp>
      <p:sp>
        <p:nvSpPr>
          <p:cNvPr id="60" name="円弧 59"/>
          <p:cNvSpPr/>
          <p:nvPr/>
        </p:nvSpPr>
        <p:spPr>
          <a:xfrm rot="5400000">
            <a:off x="3176953" y="3618342"/>
            <a:ext cx="821155" cy="835648"/>
          </a:xfrm>
          <a:prstGeom prst="arc">
            <a:avLst>
              <a:gd name="adj1" fmla="val 16200000"/>
              <a:gd name="adj2" fmla="val 533741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正方形/長方形 61"/>
              <p:cNvSpPr/>
              <p:nvPr/>
            </p:nvSpPr>
            <p:spPr>
              <a:xfrm>
                <a:off x="3387726" y="4184533"/>
                <a:ext cx="399611" cy="6268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2" name="正方形/長方形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726" y="4184533"/>
                <a:ext cx="399611" cy="62685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角丸四角形吹き出し 31"/>
          <p:cNvSpPr/>
          <p:nvPr/>
        </p:nvSpPr>
        <p:spPr>
          <a:xfrm>
            <a:off x="5627866" y="324128"/>
            <a:ext cx="2494008" cy="889302"/>
          </a:xfrm>
          <a:prstGeom prst="wedgeRoundRectCallout">
            <a:avLst>
              <a:gd name="adj1" fmla="val -34449"/>
              <a:gd name="adj2" fmla="val 6939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3.6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倍して</a:t>
            </a:r>
          </a:p>
          <a:p>
            <a:pPr lvl="0">
              <a:defRPr/>
            </a:pPr>
            <a:r>
              <a:rPr kumimoji="0" lang="en-US" altLang="ja-JP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36×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７を計算します</a:t>
            </a:r>
          </a:p>
        </p:txBody>
      </p:sp>
      <p:sp>
        <p:nvSpPr>
          <p:cNvPr id="42" name="角丸四角形吹き出し 41"/>
          <p:cNvSpPr/>
          <p:nvPr/>
        </p:nvSpPr>
        <p:spPr>
          <a:xfrm>
            <a:off x="5650967" y="4310400"/>
            <a:ext cx="2435032" cy="1107824"/>
          </a:xfrm>
          <a:prstGeom prst="wedgeRoundRectCallout">
            <a:avLst>
              <a:gd name="adj1" fmla="val -17021"/>
              <a:gd name="adj2" fmla="val -6933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かけられる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数３．６を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倍したので、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積も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倍になる。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角丸四角形吹き出し 42"/>
              <p:cNvSpPr/>
              <p:nvPr/>
            </p:nvSpPr>
            <p:spPr>
              <a:xfrm>
                <a:off x="1223216" y="4947870"/>
                <a:ext cx="3139623" cy="1239178"/>
              </a:xfrm>
              <a:prstGeom prst="wedgeRoundRectCallout">
                <a:avLst>
                  <a:gd name="adj1" fmla="val -3808"/>
                  <a:gd name="adj2" fmla="val -96244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en-US" altLang="ja-JP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3.6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を１０倍して積が２５２に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なったので、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にする。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小数点を左にずらす。</a:t>
                </a:r>
                <a:endParaRPr kumimoji="0" lang="ja-JP" altLang="en-US" sz="2000" kern="0" dirty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43" name="角丸四角形吹き出し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216" y="4947870"/>
                <a:ext cx="3139623" cy="1239178"/>
              </a:xfrm>
              <a:prstGeom prst="wedgeRoundRectCallout">
                <a:avLst>
                  <a:gd name="adj1" fmla="val -3808"/>
                  <a:gd name="adj2" fmla="val -96244"/>
                  <a:gd name="adj3" fmla="val 16667"/>
                </a:avLst>
              </a:prstGeom>
              <a:blipFill rotWithShape="0">
                <a:blip r:embed="rId7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正方形/長方形 43"/>
          <p:cNvSpPr/>
          <p:nvPr/>
        </p:nvSpPr>
        <p:spPr>
          <a:xfrm>
            <a:off x="1355283" y="3259204"/>
            <a:ext cx="2653272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5168" y="3936398"/>
            <a:ext cx="103641" cy="103641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4644008" y="5601609"/>
            <a:ext cx="4176464" cy="923736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小数のかけ算は、整数と同じように右に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そろえて計算して、最後に小数点を左に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ずらします。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088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.00255 C -0.00921 0.01505 -0.00261 0.02014 -0.01129 0.03333 C -0.0165 0.04236 -0.03525 0.05671 -0.04775 0.05671 C -0.06042 0.05625 -0.08108 0.04236 -0.08629 0.0331 C -0.0948 0.01991 -0.08768 0.01551 -0.09618 0.00255 " pathEditMode="relative" rAng="0" ptsTypes="AAAAA">
                                      <p:cBhvr>
                                        <p:cTn id="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2708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4" grpId="0"/>
      <p:bldP spid="36" grpId="0" animBg="1"/>
      <p:bldP spid="39" grpId="0" animBg="1"/>
      <p:bldP spid="15" grpId="0" animBg="1"/>
      <p:bldP spid="60" grpId="0" animBg="1"/>
      <p:bldP spid="62" grpId="0" animBg="1"/>
      <p:bldP spid="32" grpId="0" animBg="1"/>
      <p:bldP spid="42" grpId="1" uiExpand="1" build="allAtOnce" animBg="1"/>
      <p:bldP spid="43" grpId="0" animBg="1"/>
      <p:bldP spid="4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592829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(1)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(3)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筆算の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しかたを説明しましょう。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593878"/>
              </p:ext>
            </p:extLst>
          </p:nvPr>
        </p:nvGraphicFramePr>
        <p:xfrm>
          <a:off x="3346894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933034"/>
              </p:ext>
            </p:extLst>
          </p:nvPr>
        </p:nvGraphicFramePr>
        <p:xfrm>
          <a:off x="462467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38696"/>
              </p:ext>
            </p:extLst>
          </p:nvPr>
        </p:nvGraphicFramePr>
        <p:xfrm>
          <a:off x="6231321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" name="直線矢印コネクタ 3"/>
          <p:cNvCxnSpPr/>
          <p:nvPr/>
        </p:nvCxnSpPr>
        <p:spPr>
          <a:xfrm>
            <a:off x="5148064" y="3573016"/>
            <a:ext cx="502903" cy="535689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8063238" y="3565900"/>
            <a:ext cx="502903" cy="535689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378096" y="1413197"/>
            <a:ext cx="598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(1)</a:t>
            </a:r>
            <a:endParaRPr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3304708" y="1493695"/>
            <a:ext cx="655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(2)</a:t>
            </a:r>
            <a:endParaRPr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6231321" y="1493694"/>
            <a:ext cx="670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(3)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136625" y="3339661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正方形/長方形 52"/>
          <p:cNvSpPr/>
          <p:nvPr/>
        </p:nvSpPr>
        <p:spPr>
          <a:xfrm>
            <a:off x="1332379" y="3357964"/>
            <a:ext cx="756000" cy="79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4188032" y="3333898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5022218" y="3333898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7079264" y="3337646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7901861" y="3341451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6257935" y="3339343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7484847" y="330055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>
            <a:off x="7600707" y="3401405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7522837" y="3356661"/>
            <a:ext cx="318083" cy="41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720" y="2204864"/>
            <a:ext cx="103641" cy="103641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040" y="2173631"/>
            <a:ext cx="103641" cy="10364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2360" y="2173631"/>
            <a:ext cx="103641" cy="103641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884" y="3922011"/>
            <a:ext cx="103641" cy="103641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1089" y="3973831"/>
            <a:ext cx="103641" cy="103641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720" y="4005064"/>
            <a:ext cx="103641" cy="1036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0540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61" grpId="0" animBg="1"/>
      <p:bldP spid="63" grpId="0" animBg="1"/>
      <p:bldP spid="64" grpId="0" animBg="1"/>
      <p:bldP spid="65" grpId="0" animBg="1"/>
      <p:bldP spid="69" grpId="0" animBg="1"/>
      <p:bldP spid="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592829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(1)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(3)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筆算の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しかたを説明しましょう。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593878"/>
              </p:ext>
            </p:extLst>
          </p:nvPr>
        </p:nvGraphicFramePr>
        <p:xfrm>
          <a:off x="3346894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933034"/>
              </p:ext>
            </p:extLst>
          </p:nvPr>
        </p:nvGraphicFramePr>
        <p:xfrm>
          <a:off x="462467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角丸四角形吹き出し 41"/>
          <p:cNvSpPr/>
          <p:nvPr/>
        </p:nvSpPr>
        <p:spPr>
          <a:xfrm>
            <a:off x="511435" y="4510928"/>
            <a:ext cx="2435032" cy="1726384"/>
          </a:xfrm>
          <a:prstGeom prst="wedgeRoundRectCallout">
            <a:avLst>
              <a:gd name="adj1" fmla="val -17021"/>
              <a:gd name="adj2" fmla="val -6933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４＝８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４＝０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０を書く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小数点をうつ</a:t>
            </a:r>
            <a:endParaRPr kumimoji="0" lang="ja-JP" altLang="en-US" sz="2400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38696"/>
              </p:ext>
            </p:extLst>
          </p:nvPr>
        </p:nvGraphicFramePr>
        <p:xfrm>
          <a:off x="6231321" y="1502738"/>
          <a:ext cx="2484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/>
                <a:gridCol w="828000"/>
                <a:gridCol w="828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" name="直線矢印コネクタ 3"/>
          <p:cNvCxnSpPr/>
          <p:nvPr/>
        </p:nvCxnSpPr>
        <p:spPr>
          <a:xfrm>
            <a:off x="5148064" y="3573016"/>
            <a:ext cx="502903" cy="535689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8063238" y="3565900"/>
            <a:ext cx="502903" cy="535689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378096" y="1413197"/>
            <a:ext cx="598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(1)</a:t>
            </a:r>
            <a:endParaRPr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3304708" y="1493695"/>
            <a:ext cx="655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(2)</a:t>
            </a:r>
            <a:endParaRPr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6231321" y="1493694"/>
            <a:ext cx="670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(3)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136625" y="3339661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正方形/長方形 52"/>
          <p:cNvSpPr/>
          <p:nvPr/>
        </p:nvSpPr>
        <p:spPr>
          <a:xfrm>
            <a:off x="1332379" y="3357964"/>
            <a:ext cx="756000" cy="79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4188032" y="3333898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5022218" y="3333898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7079264" y="3337646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7901861" y="3341451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6257935" y="3339343"/>
            <a:ext cx="79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>
            <a:off x="7484847" y="330055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>
            <a:off x="7600707" y="3401405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7522837" y="3356661"/>
            <a:ext cx="318083" cy="41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720" y="2204864"/>
            <a:ext cx="103641" cy="103641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040" y="2173631"/>
            <a:ext cx="103641" cy="10364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2360" y="2173631"/>
            <a:ext cx="103641" cy="103641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884" y="3922011"/>
            <a:ext cx="103641" cy="103641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1089" y="3973831"/>
            <a:ext cx="103641" cy="103641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1720" y="4005064"/>
            <a:ext cx="103641" cy="103641"/>
          </a:xfrm>
          <a:prstGeom prst="rect">
            <a:avLst/>
          </a:prstGeom>
        </p:spPr>
      </p:pic>
      <p:sp>
        <p:nvSpPr>
          <p:cNvPr id="70" name="角丸四角形吹き出し 69"/>
          <p:cNvSpPr/>
          <p:nvPr/>
        </p:nvSpPr>
        <p:spPr>
          <a:xfrm>
            <a:off x="3395862" y="4475118"/>
            <a:ext cx="2435032" cy="2050226"/>
          </a:xfrm>
          <a:prstGeom prst="wedgeRoundRectCallout">
            <a:avLst>
              <a:gd name="adj1" fmla="val -17021"/>
              <a:gd name="adj2" fmla="val -6933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５＝４０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５＝０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４＋０＝４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小数点をうつ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０を消す</a:t>
            </a:r>
            <a:endParaRPr kumimoji="0" lang="ja-JP" altLang="en-US" sz="2400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角丸四角形吹き出し 70"/>
          <p:cNvSpPr/>
          <p:nvPr/>
        </p:nvSpPr>
        <p:spPr>
          <a:xfrm>
            <a:off x="6231321" y="4512809"/>
            <a:ext cx="2435032" cy="2012535"/>
          </a:xfrm>
          <a:prstGeom prst="wedgeRoundRectCallout">
            <a:avLst>
              <a:gd name="adj1" fmla="val -17021"/>
              <a:gd name="adj2" fmla="val -6933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４＝２０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４＝２８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２８＋２＝３０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小数点をうつ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０を消す</a:t>
            </a:r>
            <a:endParaRPr kumimoji="0" lang="ja-JP" altLang="en-US" sz="2400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185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uiExpand="1" build="allAtOnce" animBg="1"/>
      <p:bldP spid="52" grpId="0" uiExpand="1" animBg="1"/>
      <p:bldP spid="53" grpId="0" uiExpand="1" animBg="1"/>
      <p:bldP spid="61" grpId="0" uiExpand="1" animBg="1"/>
      <p:bldP spid="63" grpId="0" uiExpand="1" animBg="1"/>
      <p:bldP spid="64" grpId="0" animBg="1"/>
      <p:bldP spid="65" grpId="0" animBg="1"/>
      <p:bldP spid="69" grpId="0" animBg="1"/>
      <p:bldP spid="68" grpId="0" animBg="1"/>
      <p:bldP spid="70" grpId="0" uiExpand="1" build="allAtOnce" animBg="1"/>
      <p:bldP spid="71" grpId="0" uiExpand="1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3826443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32144"/>
              </p:ext>
            </p:extLst>
          </p:nvPr>
        </p:nvGraphicFramePr>
        <p:xfrm>
          <a:off x="1324279" y="1237103"/>
          <a:ext cx="2330673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891"/>
                <a:gridCol w="776891"/>
                <a:gridCol w="776891"/>
              </a:tblGrid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5" name="図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4780" y="1988840"/>
            <a:ext cx="103641" cy="103641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2892647" y="3115438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519041" y="306896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2634901" y="3169811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221244" y="3128176"/>
            <a:ext cx="57419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731494" y="400785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2130341" y="4060974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1855448" y="4098454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1324279" y="4051506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 flipV="1">
            <a:off x="1324279" y="4974836"/>
            <a:ext cx="232436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2886341" y="4982279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16192" y="4982279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731494" y="4970785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340883" y="4980322"/>
            <a:ext cx="7560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3809660" y="3472471"/>
            <a:ext cx="425185" cy="234740"/>
          </a:xfrm>
          <a:prstGeom prst="rightArrow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正方形/長方形 70"/>
          <p:cNvSpPr/>
          <p:nvPr/>
        </p:nvSpPr>
        <p:spPr>
          <a:xfrm>
            <a:off x="4154949" y="3292239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１８</a:t>
            </a:r>
            <a:r>
              <a:rPr lang="en-US" altLang="ja-JP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3809660" y="4497599"/>
            <a:ext cx="425185" cy="234740"/>
          </a:xfrm>
          <a:prstGeom prst="rightArrow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正方形/長方形 76"/>
          <p:cNvSpPr/>
          <p:nvPr/>
        </p:nvSpPr>
        <p:spPr>
          <a:xfrm>
            <a:off x="4154949" y="4317367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１８</a:t>
            </a:r>
            <a:r>
              <a:rPr lang="en-US" altLang="ja-JP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8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8" name="角丸四角形吹き出し 77"/>
          <p:cNvSpPr/>
          <p:nvPr/>
        </p:nvSpPr>
        <p:spPr>
          <a:xfrm>
            <a:off x="3867682" y="5017607"/>
            <a:ext cx="3921339" cy="448791"/>
          </a:xfrm>
          <a:prstGeom prst="wedgeRoundRectCallout">
            <a:avLst>
              <a:gd name="adj1" fmla="val -53949"/>
              <a:gd name="adj2" fmla="val 1694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小数点をどこ</a:t>
            </a:r>
            <a:r>
              <a:rPr kumimoji="0" lang="ja-JP" altLang="en-US" kern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にうてば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いいですか？</a:t>
            </a:r>
            <a:endParaRPr kumimoji="0" lang="ja-JP" altLang="en-US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正方形/長方形 79"/>
              <p:cNvSpPr/>
              <p:nvPr/>
            </p:nvSpPr>
            <p:spPr>
              <a:xfrm>
                <a:off x="4022252" y="5522727"/>
                <a:ext cx="4510188" cy="1031984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かけられる数</a:t>
                </a:r>
                <a:r>
                  <a:rPr kumimoji="1" lang="en-US" altLang="ja-JP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1.8</a:t>
                </a:r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を</a:t>
                </a:r>
                <a:r>
                  <a:rPr kumimoji="1" lang="en-US" altLang="ja-JP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10</a:t>
                </a:r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倍して</a:t>
                </a:r>
                <a:r>
                  <a:rPr kumimoji="1" lang="en-US" altLang="ja-JP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18</a:t>
                </a:r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にしてかけた</a:t>
                </a:r>
                <a:endParaRPr kumimoji="1" lang="en-US" altLang="ja-JP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積が６１２なので、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にする。</a:t>
                </a:r>
                <a:endParaRPr kumimoji="1" lang="en-US" altLang="ja-JP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小数点を左に１</a:t>
                </a:r>
                <a:r>
                  <a:rPr kumimoji="1" lang="ja-JP" altLang="en-US" dirty="0" err="1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こ</a:t>
                </a:r>
                <a:r>
                  <a:rPr kumimoji="1" lang="ja-JP" altLang="en-US" dirty="0" smtClean="0"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ずらします。</a:t>
                </a:r>
                <a:endParaRPr kumimoji="1" lang="ja-JP" altLang="en-US" dirty="0"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80" name="正方形/長方形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2252" y="5522727"/>
                <a:ext cx="4510188" cy="1031984"/>
              </a:xfrm>
              <a:prstGeom prst="rect">
                <a:avLst/>
              </a:prstGeom>
              <a:blipFill rotWithShape="0">
                <a:blip r:embed="rId6"/>
                <a:stretch>
                  <a:fillRect l="-804" t="-1143" b="-8000"/>
                </a:stretch>
              </a:blipFill>
              <a:ln w="38100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角丸四角形吹き出し 80"/>
          <p:cNvSpPr/>
          <p:nvPr/>
        </p:nvSpPr>
        <p:spPr>
          <a:xfrm>
            <a:off x="3867682" y="2806987"/>
            <a:ext cx="4160702" cy="448791"/>
          </a:xfrm>
          <a:prstGeom prst="wedgeRoundRectCallout">
            <a:avLst>
              <a:gd name="adj1" fmla="val -53949"/>
              <a:gd name="adj2" fmla="val 1694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７２はどんな計算で求めたものですか？</a:t>
            </a:r>
            <a:endParaRPr kumimoji="0" lang="ja-JP" altLang="en-US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2" name="角丸四角形吹き出し 81"/>
          <p:cNvSpPr/>
          <p:nvPr/>
        </p:nvSpPr>
        <p:spPr>
          <a:xfrm>
            <a:off x="3867682" y="3912297"/>
            <a:ext cx="4160702" cy="448791"/>
          </a:xfrm>
          <a:prstGeom prst="wedgeRoundRectCallout">
            <a:avLst>
              <a:gd name="adj1" fmla="val -53949"/>
              <a:gd name="adj2" fmla="val 1694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５４はどんな計算で求めたものですか？</a:t>
            </a:r>
            <a:endParaRPr kumimoji="0" lang="ja-JP" altLang="en-US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3" name="円弧 82"/>
          <p:cNvSpPr/>
          <p:nvPr/>
        </p:nvSpPr>
        <p:spPr>
          <a:xfrm rot="5400000">
            <a:off x="2886664" y="5401543"/>
            <a:ext cx="763440" cy="764087"/>
          </a:xfrm>
          <a:prstGeom prst="arc">
            <a:avLst>
              <a:gd name="adj1" fmla="val 16200000"/>
              <a:gd name="adj2" fmla="val 533741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正方形/長方形 83"/>
              <p:cNvSpPr/>
              <p:nvPr/>
            </p:nvSpPr>
            <p:spPr>
              <a:xfrm>
                <a:off x="3131840" y="5965479"/>
                <a:ext cx="399611" cy="6268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84" name="正方形/長方形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5965479"/>
                <a:ext cx="399611" cy="62685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5" name="図 8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0241" y="5712675"/>
            <a:ext cx="103641" cy="1036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957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7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C -0.00834 0.0125 -0.00243 0.01759 -0.01025 0.03078 C -0.01493 0.03981 -0.03177 0.05416 -0.04288 0.05416 C -0.05434 0.0537 -0.07275 0.03981 -0.07743 0.03055 C -0.08507 0.01736 -0.07882 0.01296 -0.08629 4.44444E-6 " pathEditMode="relative" rAng="0" ptsTypes="AAAAA">
                                      <p:cBhvr>
                                        <p:cTn id="12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2708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4" grpId="0"/>
      <p:bldP spid="50" grpId="0"/>
      <p:bldP spid="54" grpId="0"/>
      <p:bldP spid="55" grpId="0"/>
      <p:bldP spid="56" grpId="0"/>
      <p:bldP spid="57" grpId="0"/>
      <p:bldP spid="58" grpId="0" animBg="1"/>
      <p:bldP spid="71" grpId="0"/>
      <p:bldP spid="76" grpId="0" animBg="1"/>
      <p:bldP spid="77" grpId="0"/>
      <p:bldP spid="78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3826443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１．３６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0" name="円弧 59"/>
          <p:cNvSpPr/>
          <p:nvPr/>
        </p:nvSpPr>
        <p:spPr>
          <a:xfrm rot="5400000">
            <a:off x="3257441" y="3725502"/>
            <a:ext cx="847827" cy="648000"/>
          </a:xfrm>
          <a:prstGeom prst="arc">
            <a:avLst>
              <a:gd name="adj1" fmla="val 16200000"/>
              <a:gd name="adj2" fmla="val 533741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正方形/長方形 61"/>
              <p:cNvSpPr/>
              <p:nvPr/>
            </p:nvSpPr>
            <p:spPr>
              <a:xfrm>
                <a:off x="3502484" y="4182152"/>
                <a:ext cx="399611" cy="6268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2" name="正方形/長方形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484" y="4182152"/>
                <a:ext cx="399611" cy="62685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角丸四角形吹き出し 41"/>
          <p:cNvSpPr/>
          <p:nvPr/>
        </p:nvSpPr>
        <p:spPr>
          <a:xfrm>
            <a:off x="5650966" y="4310400"/>
            <a:ext cx="2737457" cy="1107824"/>
          </a:xfrm>
          <a:prstGeom prst="wedgeRoundRectCallout">
            <a:avLst>
              <a:gd name="adj1" fmla="val -17021"/>
              <a:gd name="adj2" fmla="val -6933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かけられる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数１．３６を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倍したので、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積も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倍になる。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角丸四角形吹き出し 42"/>
              <p:cNvSpPr/>
              <p:nvPr/>
            </p:nvSpPr>
            <p:spPr>
              <a:xfrm>
                <a:off x="899592" y="4947870"/>
                <a:ext cx="3463247" cy="1239178"/>
              </a:xfrm>
              <a:prstGeom prst="wedgeRoundRectCallout">
                <a:avLst>
                  <a:gd name="adj1" fmla="val -3808"/>
                  <a:gd name="adj2" fmla="val -96244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en-US" altLang="ja-JP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1.36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を１</a:t>
                </a:r>
                <a:r>
                  <a:rPr kumimoji="0" lang="en-US" altLang="ja-JP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0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０倍して積が</a:t>
                </a:r>
                <a:r>
                  <a:rPr kumimoji="0" lang="en-US" altLang="ja-JP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9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５２に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なったので、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にする。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小数点を左に２</a:t>
                </a:r>
                <a:r>
                  <a:rPr kumimoji="0" lang="ja-JP" altLang="en-US" sz="2000" kern="0" dirty="0" err="1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こ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ずらす。</a:t>
                </a:r>
                <a:endParaRPr kumimoji="0" lang="ja-JP" altLang="en-US" sz="2000" kern="0" dirty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43" name="角丸四角形吹き出し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4947870"/>
                <a:ext cx="3463247" cy="1239178"/>
              </a:xfrm>
              <a:prstGeom prst="wedgeRoundRectCallout">
                <a:avLst>
                  <a:gd name="adj1" fmla="val -3808"/>
                  <a:gd name="adj2" fmla="val -96244"/>
                  <a:gd name="adj3" fmla="val 16667"/>
                </a:avLst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正方形/長方形 4"/>
          <p:cNvSpPr/>
          <p:nvPr/>
        </p:nvSpPr>
        <p:spPr>
          <a:xfrm>
            <a:off x="4644008" y="5601609"/>
            <a:ext cx="4176464" cy="923736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小数第２位のかけ算は、整数と同じように右にそろえて計算して、最後に小数点を左に２</a:t>
            </a:r>
            <a:r>
              <a:rPr kumimoji="1" lang="ja-JP" altLang="en-US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ずらします。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308528"/>
              </p:ext>
            </p:extLst>
          </p:nvPr>
        </p:nvGraphicFramePr>
        <p:xfrm>
          <a:off x="5381233" y="1300500"/>
          <a:ext cx="270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000"/>
                <a:gridCol w="675000"/>
                <a:gridCol w="675000"/>
                <a:gridCol w="675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" name="正方形/長方形 29"/>
          <p:cNvSpPr/>
          <p:nvPr/>
        </p:nvSpPr>
        <p:spPr>
          <a:xfrm>
            <a:off x="6767842" y="3136946"/>
            <a:ext cx="61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6806666" y="305038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>
            <a:off x="6922526" y="3151237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6096620" y="3141226"/>
            <a:ext cx="61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7437282" y="3138537"/>
            <a:ext cx="612000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070665"/>
              </p:ext>
            </p:extLst>
          </p:nvPr>
        </p:nvGraphicFramePr>
        <p:xfrm>
          <a:off x="1331640" y="1305064"/>
          <a:ext cx="270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000"/>
                <a:gridCol w="675000"/>
                <a:gridCol w="675000"/>
                <a:gridCol w="675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48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8" name="図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29733" y="2007190"/>
            <a:ext cx="103641" cy="103641"/>
          </a:xfrm>
          <a:prstGeom prst="rect">
            <a:avLst/>
          </a:prstGeom>
        </p:spPr>
      </p:pic>
      <p:sp>
        <p:nvSpPr>
          <p:cNvPr id="52" name="右矢印 51"/>
          <p:cNvSpPr/>
          <p:nvPr/>
        </p:nvSpPr>
        <p:spPr>
          <a:xfrm>
            <a:off x="4362839" y="2490769"/>
            <a:ext cx="720080" cy="411764"/>
          </a:xfrm>
          <a:prstGeom prst="rightArrow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3" name="グループ化 52"/>
          <p:cNvGrpSpPr/>
          <p:nvPr/>
        </p:nvGrpSpPr>
        <p:grpSpPr>
          <a:xfrm>
            <a:off x="4031640" y="1535951"/>
            <a:ext cx="1349593" cy="470903"/>
            <a:chOff x="3884965" y="1753388"/>
            <a:chExt cx="1349593" cy="470903"/>
          </a:xfrm>
        </p:grpSpPr>
        <p:cxnSp>
          <p:nvCxnSpPr>
            <p:cNvPr id="61" name="直線矢印コネクタ 60"/>
            <p:cNvCxnSpPr/>
            <p:nvPr/>
          </p:nvCxnSpPr>
          <p:spPr>
            <a:xfrm>
              <a:off x="3884965" y="1988840"/>
              <a:ext cx="1349593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正方形/長方形 62"/>
            <p:cNvSpPr/>
            <p:nvPr/>
          </p:nvSpPr>
          <p:spPr>
            <a:xfrm>
              <a:off x="3983251" y="1753388"/>
              <a:ext cx="1020797" cy="47090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/>
                <a:t>100</a:t>
              </a:r>
              <a:r>
                <a:rPr kumimoji="1" lang="ja-JP" altLang="en-US" sz="2400" dirty="0" smtClean="0"/>
                <a:t>倍</a:t>
              </a:r>
              <a:endParaRPr kumimoji="1" lang="ja-JP" altLang="en-US" sz="2400" dirty="0"/>
            </a:p>
          </p:txBody>
        </p:sp>
      </p:grpSp>
      <p:grpSp>
        <p:nvGrpSpPr>
          <p:cNvPr id="64" name="グループ化 63"/>
          <p:cNvGrpSpPr/>
          <p:nvPr/>
        </p:nvGrpSpPr>
        <p:grpSpPr>
          <a:xfrm>
            <a:off x="4027448" y="3306586"/>
            <a:ext cx="1349593" cy="470903"/>
            <a:chOff x="3880773" y="3524023"/>
            <a:chExt cx="1349593" cy="470903"/>
          </a:xfrm>
        </p:grpSpPr>
        <p:cxnSp>
          <p:nvCxnSpPr>
            <p:cNvPr id="65" name="直線矢印コネクタ 64"/>
            <p:cNvCxnSpPr/>
            <p:nvPr/>
          </p:nvCxnSpPr>
          <p:spPr>
            <a:xfrm>
              <a:off x="3880773" y="3773149"/>
              <a:ext cx="1349593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正方形/長方形 65"/>
            <p:cNvSpPr/>
            <p:nvPr/>
          </p:nvSpPr>
          <p:spPr>
            <a:xfrm>
              <a:off x="3971249" y="3524023"/>
              <a:ext cx="1032799" cy="47090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/>
                <a:t>100</a:t>
              </a:r>
              <a:r>
                <a:rPr kumimoji="1" lang="ja-JP" altLang="en-US" sz="2400" dirty="0" smtClean="0"/>
                <a:t>倍</a:t>
              </a:r>
              <a:endParaRPr kumimoji="1" lang="ja-JP" altLang="en-US" sz="2400" dirty="0"/>
            </a:p>
          </p:txBody>
        </p:sp>
      </p:grpSp>
      <p:sp>
        <p:nvSpPr>
          <p:cNvPr id="67" name="正方形/長方形 66"/>
          <p:cNvSpPr/>
          <p:nvPr/>
        </p:nvSpPr>
        <p:spPr>
          <a:xfrm>
            <a:off x="6327130" y="306376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68" name="直線コネクタ 67"/>
          <p:cNvCxnSpPr/>
          <p:nvPr/>
        </p:nvCxnSpPr>
        <p:spPr>
          <a:xfrm>
            <a:off x="6442990" y="3164617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正方形/長方形 68"/>
          <p:cNvSpPr/>
          <p:nvPr/>
        </p:nvSpPr>
        <p:spPr>
          <a:xfrm>
            <a:off x="1352083" y="3147775"/>
            <a:ext cx="2653272" cy="82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円弧 69"/>
          <p:cNvSpPr/>
          <p:nvPr/>
        </p:nvSpPr>
        <p:spPr>
          <a:xfrm rot="5400000">
            <a:off x="2625026" y="3716041"/>
            <a:ext cx="847827" cy="648000"/>
          </a:xfrm>
          <a:prstGeom prst="arc">
            <a:avLst>
              <a:gd name="adj1" fmla="val 16200000"/>
              <a:gd name="adj2" fmla="val 533741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2" name="図 7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9819" y="3851151"/>
            <a:ext cx="103641" cy="103641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12441" y="3878837"/>
            <a:ext cx="103641" cy="1036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4" name="正方形/長方形 73"/>
              <p:cNvSpPr/>
              <p:nvPr/>
            </p:nvSpPr>
            <p:spPr>
              <a:xfrm>
                <a:off x="2854483" y="4182152"/>
                <a:ext cx="399611" cy="6268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74" name="正方形/長方形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483" y="4182152"/>
                <a:ext cx="399611" cy="62685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角丸四角形吹き出し 31"/>
          <p:cNvSpPr/>
          <p:nvPr/>
        </p:nvSpPr>
        <p:spPr>
          <a:xfrm>
            <a:off x="5627866" y="324128"/>
            <a:ext cx="2760558" cy="889302"/>
          </a:xfrm>
          <a:prstGeom prst="wedgeRoundRectCallout">
            <a:avLst>
              <a:gd name="adj1" fmla="val -34449"/>
              <a:gd name="adj2" fmla="val 6939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倍して</a:t>
            </a:r>
            <a:endParaRPr kumimoji="0" lang="ja-JP" altLang="en-US" sz="2000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36×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７を計算します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正方形/長方形 74"/>
              <p:cNvSpPr/>
              <p:nvPr/>
            </p:nvSpPr>
            <p:spPr>
              <a:xfrm>
                <a:off x="2854483" y="4182151"/>
                <a:ext cx="1047612" cy="62685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75" name="正方形/長方形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483" y="4182151"/>
                <a:ext cx="1047612" cy="62685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solid"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2134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7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C -0.00712 0.0125 -0.00208 0.01759 -0.00868 0.03079 C -0.01267 0.03982 -0.02708 0.05417 -0.03663 0.05417 C -0.04636 0.05371 -0.06215 0.03982 -0.06615 0.03056 C -0.07257 0.01736 -0.06719 0.01296 -0.07361 -1.48148E-6 " pathEditMode="relative" rAng="0" ptsTypes="AAAAA">
                                      <p:cBhvr>
                                        <p:cTn id="1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7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C -0.00712 0.0125 -0.00209 0.01759 -0.00868 0.03079 C -0.01268 0.03981 -0.02709 0.05417 -0.03664 0.05417 C -0.04636 0.0537 -0.06216 0.03981 -0.06615 0.03055 C -0.07257 0.01736 -0.06719 0.01296 -0.07362 7.40741E-7 " pathEditMode="relative" rAng="0" ptsTypes="AAAAA">
                                      <p:cBhvr>
                                        <p:cTn id="13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  <p:bldP spid="42" grpId="0" uiExpand="1" build="allAtOnce" animBg="1"/>
      <p:bldP spid="43" grpId="0" animBg="1"/>
      <p:bldP spid="5" grpId="0" animBg="1"/>
      <p:bldP spid="30" grpId="0" animBg="1"/>
      <p:bldP spid="31" grpId="0"/>
      <p:bldP spid="45" grpId="0" animBg="1"/>
      <p:bldP spid="46" grpId="0" animBg="1"/>
      <p:bldP spid="52" grpId="0" animBg="1"/>
      <p:bldP spid="67" grpId="0"/>
      <p:bldP spid="69" grpId="0" animBg="1"/>
      <p:bldP spid="70" grpId="0" animBg="1"/>
      <p:bldP spid="74" grpId="0" animBg="1"/>
      <p:bldP spid="32" grpId="0" animBg="1"/>
      <p:bldP spid="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19098</TotalTime>
  <Words>409</Words>
  <Application>Microsoft Office PowerPoint</Application>
  <PresentationFormat>画面に合わせる (4:3)</PresentationFormat>
  <Paragraphs>157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P丸ゴシック体M</vt:lpstr>
      <vt:lpstr>Arial</vt:lpstr>
      <vt:lpstr>AR丸ゴシック体M</vt:lpstr>
      <vt:lpstr>AR P丸ゴシック体E</vt:lpstr>
      <vt:lpstr>Calibri</vt:lpstr>
      <vt:lpstr>Cambria Math</vt:lpstr>
      <vt:lpstr>ＭＳ Ｐゴシック</vt:lpstr>
      <vt:lpstr>HG丸ｺﾞｼｯｸM-PRO</vt:lpstr>
      <vt:lpstr>フラッシュ１</vt:lpstr>
      <vt:lpstr>４年「かけ算の筆算」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525</cp:revision>
  <dcterms:created xsi:type="dcterms:W3CDTF">2015-06-25T04:58:05Z</dcterms:created>
  <dcterms:modified xsi:type="dcterms:W3CDTF">2020-09-08T03:07:43Z</dcterms:modified>
</cp:coreProperties>
</file>