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88" r:id="rId2"/>
    <p:sldId id="289" r:id="rId3"/>
    <p:sldId id="301" r:id="rId4"/>
    <p:sldId id="302" r:id="rId5"/>
    <p:sldId id="303" r:id="rId6"/>
    <p:sldId id="304" r:id="rId7"/>
    <p:sldId id="305" r:id="rId8"/>
    <p:sldId id="306" r:id="rId9"/>
  </p:sldIdLst>
  <p:sldSz cx="9144000" cy="6858000" type="screen4x3"/>
  <p:notesSz cx="6858000" cy="9144000"/>
  <p:embeddedFontLst>
    <p:embeddedFont>
      <p:font typeface="AR P丸ゴシック体E" panose="020F0900000000000000" pitchFamily="50" charset="-128"/>
      <p:regular r:id="rId11"/>
    </p:embeddedFont>
    <p:embeddedFont>
      <p:font typeface="AR P教科書体M" panose="03000600000000000000" pitchFamily="66" charset="-128"/>
      <p:regular r:id="rId12"/>
    </p:embeddedFont>
    <p:embeddedFont>
      <p:font typeface="AR P丸ゴシック体M" panose="020F0600000000000000" pitchFamily="50" charset="-128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  <p:embeddedFont>
      <p:font typeface="HG丸ｺﾞｼｯｸM-PRO" panose="020F0600000000000000" pitchFamily="50" charset="-128"/>
      <p:regular r:id="rId19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925" userDrawn="1">
          <p15:clr>
            <a:srgbClr val="A4A3A4"/>
          </p15:clr>
        </p15:guide>
        <p15:guide id="3" orient="horz" pos="17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FF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8" autoAdjust="0"/>
    <p:restoredTop sz="94424" autoAdjust="0"/>
  </p:normalViewPr>
  <p:slideViewPr>
    <p:cSldViewPr>
      <p:cViewPr varScale="1">
        <p:scale>
          <a:sx n="66" d="100"/>
          <a:sy n="66" d="100"/>
        </p:scale>
        <p:origin x="402" y="78"/>
      </p:cViewPr>
      <p:guideLst>
        <p:guide pos="2925"/>
        <p:guide orient="horz" pos="17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1D78-99EB-45F5-BE76-59F7C1EE38A1}" type="datetimeFigureOut">
              <a:rPr kumimoji="1" lang="ja-JP" altLang="en-US" smtClean="0"/>
              <a:pPr/>
              <a:t>2020/8/19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D5A8-10A7-4DCC-953B-A0DFE8C090F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41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 dirty="0" smtClean="0"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456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9771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8D5A8-10A7-4DCC-953B-A0DFE8C090F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790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8D5A8-10A7-4DCC-953B-A0DFE8C090F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8762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8D5A8-10A7-4DCC-953B-A0DFE8C090F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474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8D5A8-10A7-4DCC-953B-A0DFE8C090F8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21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9A76-35C8-4A70-8067-20351694DD7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108E-37EE-40F3-A7E9-6899F63596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3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05E-A102-49B9-B3A2-80B02F81FEA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8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1B0B-99D3-471D-BBED-1E118E17361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5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77BF-9493-434C-A213-3E7224163A5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5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1BFB-C57D-477A-B859-9DE1900547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0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2E8A-C900-43AA-BE49-B445B7D41B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2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0A67-8D7F-4FCB-9834-DDEA8D66E9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2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ED89-17F0-4FF8-996E-FF4865A50D4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2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E7F0-2060-4D18-807E-4E41A775D23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5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DCEA-35AD-4F34-8DCA-7B11E83D07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3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C2060B-D9AE-4BD5-AEED-56855F7B1BB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レーム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6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9202" y="794135"/>
            <a:ext cx="8579296" cy="1482737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 anchor="t">
            <a:scene3d>
              <a:camera prst="isometricRightUp"/>
              <a:lightRig rig="threePt" dir="t"/>
            </a:scene3d>
          </a:bodyPr>
          <a:lstStyle/>
          <a:p>
            <a:r>
              <a:rPr kumimoji="1" lang="ja-JP" alt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損益算</a:t>
            </a:r>
            <a:endParaRPr kumimoji="1" lang="ja-JP" alt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82352" y="2198365"/>
            <a:ext cx="8579296" cy="259655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RightUp">
                <a:rot lat="2100000" lon="0" rev="0"/>
              </a:camera>
              <a:lightRig rig="threePt" dir="t"/>
            </a:scene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66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算数の文章問題</a:t>
            </a:r>
            <a:endParaRPr lang="en-US" altLang="ja-JP" sz="6600" b="1" kern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原価・利益・定価・売価の計算</a:t>
            </a:r>
            <a:endParaRPr lang="en-US" altLang="ja-JP" b="1" kern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56" name="フレーム 5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516655"/>
              </p:ext>
            </p:extLst>
          </p:nvPr>
        </p:nvGraphicFramePr>
        <p:xfrm>
          <a:off x="1619672" y="4716411"/>
          <a:ext cx="468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/>
                <a:gridCol w="1080000"/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206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売価</a:t>
                      </a:r>
                      <a:endParaRPr kumimoji="1" lang="ja-JP" altLang="en-US" dirty="0">
                        <a:solidFill>
                          <a:srgbClr val="00206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206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割引</a:t>
                      </a:r>
                      <a:endParaRPr kumimoji="1" lang="ja-JP" altLang="en-US" dirty="0">
                        <a:solidFill>
                          <a:srgbClr val="00206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22617"/>
              </p:ext>
            </p:extLst>
          </p:nvPr>
        </p:nvGraphicFramePr>
        <p:xfrm>
          <a:off x="1619672" y="5739999"/>
          <a:ext cx="360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231"/>
                <a:gridCol w="830769"/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206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原価</a:t>
                      </a:r>
                      <a:endParaRPr kumimoji="1" lang="ja-JP" altLang="en-US" sz="2000" dirty="0">
                        <a:solidFill>
                          <a:srgbClr val="00206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206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利益</a:t>
                      </a:r>
                      <a:endParaRPr kumimoji="1" lang="ja-JP" altLang="en-US" sz="2400" dirty="0">
                        <a:solidFill>
                          <a:srgbClr val="00206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円弧 10"/>
          <p:cNvSpPr/>
          <p:nvPr/>
        </p:nvSpPr>
        <p:spPr>
          <a:xfrm rot="5400000" flipH="1">
            <a:off x="3491620" y="2383337"/>
            <a:ext cx="936104" cy="4680000"/>
          </a:xfrm>
          <a:prstGeom prst="arc">
            <a:avLst>
              <a:gd name="adj1" fmla="val 16200000"/>
              <a:gd name="adj2" fmla="val 536726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593690" y="4052823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ja-JP" altLang="en-US" sz="2400" b="1" dirty="0" smtClean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定価</a:t>
            </a:r>
            <a:endParaRPr lang="ja-JP" altLang="en-US" b="1" dirty="0">
              <a:solidFill>
                <a:srgbClr val="002060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5219672" y="5436411"/>
            <a:ext cx="0" cy="28800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6700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" y="178544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角丸四角形吹き出し 26"/>
          <p:cNvSpPr/>
          <p:nvPr/>
        </p:nvSpPr>
        <p:spPr>
          <a:xfrm>
            <a:off x="1259632" y="988362"/>
            <a:ext cx="7462589" cy="1116341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損益算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とは</a:t>
            </a: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、「定価」「原価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」「売価」「割合」など</a:t>
            </a: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、売買に関する計算を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する問題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です。</a:t>
            </a:r>
            <a:endParaRPr kumimoji="0" lang="ja-JP" altLang="en-US" sz="24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4" name="横巻き 3"/>
          <p:cNvSpPr/>
          <p:nvPr/>
        </p:nvSpPr>
        <p:spPr>
          <a:xfrm>
            <a:off x="1157040" y="260648"/>
            <a:ext cx="1712366" cy="720080"/>
          </a:xfrm>
          <a:prstGeom prst="horizontalScroll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ja-JP" altLang="en-US" sz="2400" b="1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損益算</a:t>
            </a:r>
            <a:r>
              <a:rPr lang="ja-JP" altLang="en-US" sz="2400" b="1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とは</a:t>
            </a:r>
          </a:p>
        </p:txBody>
      </p:sp>
      <p:sp>
        <p:nvSpPr>
          <p:cNvPr id="16" name="横巻き 15"/>
          <p:cNvSpPr/>
          <p:nvPr/>
        </p:nvSpPr>
        <p:spPr>
          <a:xfrm>
            <a:off x="1157040" y="2162246"/>
            <a:ext cx="2385078" cy="720080"/>
          </a:xfrm>
          <a:prstGeom prst="horizontalScroll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ja-JP" altLang="en-US" sz="2400" b="1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損益算</a:t>
            </a:r>
            <a:r>
              <a:rPr lang="ja-JP" altLang="en-US" sz="2400" b="1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の解き方</a:t>
            </a:r>
            <a:endParaRPr lang="ja-JP" altLang="en-US" sz="2400" b="1" dirty="0">
              <a:solidFill>
                <a:srgbClr val="00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1259632" y="2953711"/>
            <a:ext cx="7462589" cy="907671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★図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を使って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、原価・利益・定価・売価の関係を表す</a:t>
            </a:r>
            <a:endParaRPr kumimoji="0" lang="en-US" altLang="ja-JP" sz="24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★もとにする量・くらべられる量・割合を使う相当算と同じ</a:t>
            </a:r>
            <a:endParaRPr kumimoji="0" lang="en-US" altLang="ja-JP" sz="24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1054"/>
              </p:ext>
            </p:extLst>
          </p:nvPr>
        </p:nvGraphicFramePr>
        <p:xfrm>
          <a:off x="1619672" y="4716411"/>
          <a:ext cx="468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/>
                <a:gridCol w="1080000"/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206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売価</a:t>
                      </a:r>
                      <a:endParaRPr kumimoji="1" lang="ja-JP" altLang="en-US" dirty="0">
                        <a:solidFill>
                          <a:srgbClr val="00206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206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割引</a:t>
                      </a:r>
                      <a:endParaRPr kumimoji="1" lang="ja-JP" altLang="en-US" dirty="0">
                        <a:solidFill>
                          <a:srgbClr val="00206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985988"/>
              </p:ext>
            </p:extLst>
          </p:nvPr>
        </p:nvGraphicFramePr>
        <p:xfrm>
          <a:off x="1619672" y="5739999"/>
          <a:ext cx="360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231"/>
                <a:gridCol w="830769"/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206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原価</a:t>
                      </a:r>
                      <a:endParaRPr kumimoji="1" lang="ja-JP" altLang="en-US" sz="2000" dirty="0">
                        <a:solidFill>
                          <a:srgbClr val="00206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206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利益</a:t>
                      </a:r>
                      <a:endParaRPr kumimoji="1" lang="ja-JP" altLang="en-US" sz="2400" dirty="0">
                        <a:solidFill>
                          <a:srgbClr val="00206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pSp>
        <p:nvGrpSpPr>
          <p:cNvPr id="18" name="グループ化 17"/>
          <p:cNvGrpSpPr/>
          <p:nvPr/>
        </p:nvGrpSpPr>
        <p:grpSpPr>
          <a:xfrm>
            <a:off x="1619672" y="4052823"/>
            <a:ext cx="4680000" cy="1138566"/>
            <a:chOff x="1619672" y="4052823"/>
            <a:chExt cx="4680000" cy="1138566"/>
          </a:xfrm>
        </p:grpSpPr>
        <p:sp>
          <p:nvSpPr>
            <p:cNvPr id="15" name="円弧 14"/>
            <p:cNvSpPr/>
            <p:nvPr/>
          </p:nvSpPr>
          <p:spPr>
            <a:xfrm rot="5400000" flipH="1">
              <a:off x="3491620" y="2383337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3593690" y="4052823"/>
              <a:ext cx="80021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2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定価</a:t>
              </a:r>
              <a:endParaRPr lang="ja-JP" altLang="en-US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cxnSp>
        <p:nvCxnSpPr>
          <p:cNvPr id="13" name="直線コネクタ 12"/>
          <p:cNvCxnSpPr/>
          <p:nvPr/>
        </p:nvCxnSpPr>
        <p:spPr>
          <a:xfrm>
            <a:off x="5219672" y="5436411"/>
            <a:ext cx="0" cy="28800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7788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5" y="406797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1324280" y="260649"/>
            <a:ext cx="7496192" cy="936103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lvl="0">
              <a:defRPr/>
            </a:pPr>
            <a:r>
              <a:rPr kumimoji="0" lang="en-US" altLang="ja-JP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【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基本問題１</a:t>
            </a:r>
            <a:r>
              <a:rPr kumimoji="0" lang="en-US" altLang="ja-JP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】</a:t>
            </a:r>
          </a:p>
          <a:p>
            <a:pPr lvl="0">
              <a:defRPr/>
            </a:pP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定価</a:t>
            </a:r>
            <a:r>
              <a:rPr kumimoji="0" lang="en-US" altLang="ja-JP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1200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円の品物の１割引の値段（売価）はいくらか？</a:t>
            </a:r>
            <a:endParaRPr kumimoji="0" lang="en-US" altLang="ja-JP" sz="24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112459"/>
              </p:ext>
            </p:extLst>
          </p:nvPr>
        </p:nvGraphicFramePr>
        <p:xfrm>
          <a:off x="1867887" y="2708920"/>
          <a:ext cx="4680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000"/>
                <a:gridCol w="468000"/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206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売価□円</a:t>
                      </a:r>
                      <a:endParaRPr kumimoji="1" lang="ja-JP" altLang="en-US" dirty="0">
                        <a:solidFill>
                          <a:srgbClr val="00206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206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割引</a:t>
                      </a:r>
                      <a:endParaRPr kumimoji="1" lang="ja-JP" altLang="en-US" dirty="0">
                        <a:solidFill>
                          <a:srgbClr val="00206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grpSp>
        <p:nvGrpSpPr>
          <p:cNvPr id="26" name="グループ化 25"/>
          <p:cNvGrpSpPr/>
          <p:nvPr/>
        </p:nvGrpSpPr>
        <p:grpSpPr>
          <a:xfrm>
            <a:off x="1867887" y="2045332"/>
            <a:ext cx="4680000" cy="1138566"/>
            <a:chOff x="1867887" y="2045332"/>
            <a:chExt cx="4680000" cy="1138566"/>
          </a:xfrm>
        </p:grpSpPr>
        <p:sp>
          <p:nvSpPr>
            <p:cNvPr id="15" name="円弧 14"/>
            <p:cNvSpPr/>
            <p:nvPr/>
          </p:nvSpPr>
          <p:spPr>
            <a:xfrm rot="5400000" flipH="1">
              <a:off x="3739835" y="375846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3341769" y="2045332"/>
              <a:ext cx="180049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2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定価１２００円</a:t>
              </a:r>
              <a:endParaRPr lang="ja-JP" altLang="en-US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1867887" y="3000679"/>
            <a:ext cx="4212000" cy="1327846"/>
            <a:chOff x="1867887" y="2863821"/>
            <a:chExt cx="3600400" cy="1327846"/>
          </a:xfrm>
        </p:grpSpPr>
        <p:sp>
          <p:nvSpPr>
            <p:cNvPr id="18" name="円弧 17"/>
            <p:cNvSpPr/>
            <p:nvPr/>
          </p:nvSpPr>
          <p:spPr>
            <a:xfrm rot="5400000">
              <a:off x="3154974" y="1576734"/>
              <a:ext cx="1026225" cy="36004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正方形/長方形 2"/>
                <p:cNvSpPr/>
                <p:nvPr/>
              </p:nvSpPr>
              <p:spPr>
                <a:xfrm>
                  <a:off x="3449015" y="3564444"/>
                  <a:ext cx="438143" cy="62722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altLang="ja-JP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  <m:t>９</m:t>
                            </m:r>
                          </m:num>
                          <m:den>
                            <m:r>
                              <a:rPr kumimoji="0" lang="ja-JP" altLang="en-US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  <m:t>１０</m:t>
                            </m:r>
                          </m:den>
                        </m:f>
                      </m:oMath>
                    </m:oMathPara>
                  </a14:m>
                  <a:endParaRPr lang="ja-JP" altLang="en-US" b="1" dirty="0">
                    <a:solidFill>
                      <a:srgbClr val="002060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endParaRPr>
                </a:p>
              </p:txBody>
            </p:sp>
          </mc:Choice>
          <mc:Fallback>
            <p:sp>
              <p:nvSpPr>
                <p:cNvPr id="3" name="正方形/長方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9015" y="3564444"/>
                  <a:ext cx="438143" cy="62722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グループ化 27"/>
          <p:cNvGrpSpPr/>
          <p:nvPr/>
        </p:nvGrpSpPr>
        <p:grpSpPr>
          <a:xfrm>
            <a:off x="6079886" y="3035997"/>
            <a:ext cx="468000" cy="1187120"/>
            <a:chOff x="5468287" y="2886285"/>
            <a:chExt cx="1079600" cy="1187120"/>
          </a:xfrm>
        </p:grpSpPr>
        <p:sp>
          <p:nvSpPr>
            <p:cNvPr id="19" name="円弧 18"/>
            <p:cNvSpPr/>
            <p:nvPr/>
          </p:nvSpPr>
          <p:spPr>
            <a:xfrm rot="5400000">
              <a:off x="5506205" y="2848367"/>
              <a:ext cx="1003764" cy="10796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正方形/長方形 19"/>
                <p:cNvSpPr/>
                <p:nvPr/>
              </p:nvSpPr>
              <p:spPr>
                <a:xfrm>
                  <a:off x="5662412" y="3539926"/>
                  <a:ext cx="707717" cy="53347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anchor="ctr">
                  <a:spAutoFit/>
                </a:bodyPr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altLang="ja-JP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  <m:t>１</m:t>
                            </m:r>
                          </m:num>
                          <m:den>
                            <m:r>
                              <a:rPr kumimoji="0" lang="ja-JP" altLang="en-US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  <m:t>１０</m:t>
                            </m:r>
                          </m:den>
                        </m:f>
                      </m:oMath>
                    </m:oMathPara>
                  </a14:m>
                  <a:endParaRPr lang="ja-JP" altLang="en-US" b="1" dirty="0">
                    <a:solidFill>
                      <a:srgbClr val="002060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endParaRPr>
                </a:p>
              </p:txBody>
            </p:sp>
          </mc:Choice>
          <mc:Fallback>
            <p:sp>
              <p:nvSpPr>
                <p:cNvPr id="20" name="正方形/長方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2412" y="3539926"/>
                  <a:ext cx="707717" cy="53347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2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角丸四角形吹き出し 20"/>
          <p:cNvSpPr/>
          <p:nvPr/>
        </p:nvSpPr>
        <p:spPr>
          <a:xfrm>
            <a:off x="1324280" y="1337789"/>
            <a:ext cx="3967800" cy="461665"/>
          </a:xfrm>
          <a:prstGeom prst="wedgeRoundRectCallout">
            <a:avLst>
              <a:gd name="adj1" fmla="val -53128"/>
              <a:gd name="adj2" fmla="val 5776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定価と売価の関係を図に表します。</a:t>
            </a:r>
            <a:endParaRPr kumimoji="0" lang="ja-JP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1867886" y="4493287"/>
                <a:ext cx="6448530" cy="2031838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売価＝定価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×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（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１－割合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）だから</a:t>
                </a:r>
                <a:endParaRPr kumimoji="0" lang="en-US" altLang="ja-JP" sz="2000" kern="0" dirty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売価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＝１２００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×</a:t>
                </a:r>
                <a14:m>
                  <m:oMath xmlns:m="http://schemas.openxmlformats.org/officeDocument/2006/math">
                    <m:r>
                      <a:rPr kumimoji="0" lang="ja-JP" altLang="en-US" sz="20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教科書体M" panose="03000600000000000000" pitchFamily="66" charset="-128"/>
                      </a:rPr>
                      <m:t>（</m:t>
                    </m:r>
                    <m:r>
                      <a:rPr kumimoji="0" lang="ja-JP" altLang="en-US" sz="20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教科書体M" panose="03000600000000000000" pitchFamily="66" charset="-128"/>
                      </a:rPr>
                      <m:t>１</m:t>
                    </m:r>
                    <m:r>
                      <a:rPr kumimoji="0" lang="ja-JP" altLang="en-US" sz="20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教科書体M" panose="03000600000000000000" pitchFamily="66" charset="-128"/>
                      </a:rPr>
                      <m:t>－</m:t>
                    </m:r>
                    <m:f>
                      <m:fPr>
                        <m:ctrlPr>
                          <a:rPr kumimoji="0" lang="en-US" altLang="ja-JP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</m:ctrlPr>
                      </m:fPr>
                      <m:num>
                        <m: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</m:t>
                        </m:r>
                      </m:num>
                      <m:den>
                        <m: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0" lang="ja-JP" altLang="en-US" sz="2000" kern="0" dirty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）</a:t>
                </a:r>
                <a:endParaRPr kumimoji="0" lang="en-US" altLang="ja-JP" sz="2000" kern="0" dirty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　　＝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１２００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</m:ctrlPr>
                      </m:fPr>
                      <m:num>
                        <m:r>
                          <a:rPr kumimoji="0" lang="ja-JP" altLang="en-US" sz="2000" b="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９</m:t>
                        </m:r>
                      </m:num>
                      <m:den>
                        <m:r>
                          <a:rPr kumimoji="0" lang="ja-JP" altLang="en-US" sz="2000" b="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１０</m:t>
                        </m:r>
                      </m:den>
                    </m:f>
                  </m:oMath>
                </a14:m>
                <a:endParaRPr kumimoji="0" lang="en-US" altLang="ja-JP" sz="2000" kern="0" dirty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　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　＝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１０８０</a:t>
                </a:r>
                <a:endParaRPr kumimoji="0" lang="en-US" altLang="ja-JP" sz="2000" kern="0" dirty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 algn="r">
                  <a:defRPr/>
                </a:pPr>
                <a:r>
                  <a:rPr kumimoji="0" lang="ja-JP" altLang="en-US" sz="2000" kern="0" dirty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（答え）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１０８０円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886" y="4493287"/>
                <a:ext cx="6448530" cy="2031838"/>
              </a:xfrm>
              <a:prstGeom prst="rect">
                <a:avLst/>
              </a:prstGeom>
              <a:blipFill rotWithShape="0">
                <a:blip r:embed="rId6"/>
                <a:stretch>
                  <a:fillRect l="-753" t="-888" r="-753" b="-3550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/>
          <p:cNvSpPr txBox="1"/>
          <p:nvPr/>
        </p:nvSpPr>
        <p:spPr>
          <a:xfrm>
            <a:off x="637833" y="4493287"/>
            <a:ext cx="1038177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解き方</a:t>
            </a:r>
            <a:endParaRPr kumimoji="1" lang="ja-JP" altLang="en-US" sz="2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角丸四角形吹き出し 24"/>
              <p:cNvSpPr/>
              <p:nvPr/>
            </p:nvSpPr>
            <p:spPr>
              <a:xfrm>
                <a:off x="7002976" y="3166815"/>
                <a:ext cx="1512168" cy="1210529"/>
              </a:xfrm>
              <a:prstGeom prst="wedgeRoundRectCallout">
                <a:avLst>
                  <a:gd name="adj1" fmla="val -66566"/>
                  <a:gd name="adj2" fmla="val 38149"/>
                  <a:gd name="adj3" fmla="val 16667"/>
                </a:avLst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t"/>
              <a:lstStyle/>
              <a:p>
                <a:pPr lvl="0">
                  <a:defRPr/>
                </a:pPr>
                <a:r>
                  <a:rPr kumimoji="0" lang="ja-JP" alt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１割＝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</m:ctrlPr>
                      </m:fPr>
                      <m:num>
                        <m:r>
                          <a:rPr kumimoji="0" lang="ja-JP" altLang="en-US" sz="2000" b="1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</m:t>
                        </m:r>
                      </m:num>
                      <m:den>
                        <m:r>
                          <a:rPr kumimoji="0" lang="ja-JP" altLang="en-US" sz="20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１０</m:t>
                        </m:r>
                      </m:den>
                    </m:f>
                  </m:oMath>
                </a14:m>
                <a:endParaRPr kumimoji="0" lang="en-US" altLang="ja-JP" sz="2000" b="1" i="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９割＝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</m:ctrlPr>
                      </m:fPr>
                      <m:num>
                        <m:r>
                          <a:rPr kumimoji="0" lang="ja-JP" altLang="en-US" sz="20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９</m:t>
                        </m:r>
                      </m:num>
                      <m:den>
                        <m:r>
                          <a:rPr kumimoji="0" lang="ja-JP" altLang="en-US" sz="20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１０</m:t>
                        </m:r>
                      </m:den>
                    </m:f>
                  </m:oMath>
                </a14:m>
                <a:endParaRPr kumimoji="0" lang="ja-JP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</mc:Choice>
        <mc:Fallback>
          <p:sp>
            <p:nvSpPr>
              <p:cNvPr id="25" name="角丸四角形吹き出し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976" y="3166815"/>
                <a:ext cx="1512168" cy="1210529"/>
              </a:xfrm>
              <a:prstGeom prst="wedgeRoundRectCallout">
                <a:avLst>
                  <a:gd name="adj1" fmla="val -66566"/>
                  <a:gd name="adj2" fmla="val 38149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37506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5" y="406797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1324280" y="260649"/>
            <a:ext cx="7496192" cy="1268978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lvl="0">
              <a:defRPr/>
            </a:pPr>
            <a:r>
              <a:rPr kumimoji="0" lang="en-US" altLang="ja-JP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【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基本問題２</a:t>
            </a:r>
            <a:r>
              <a:rPr kumimoji="0" lang="en-US" altLang="ja-JP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】</a:t>
            </a:r>
          </a:p>
          <a:p>
            <a:pPr lvl="0">
              <a:defRPr/>
            </a:pP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ある品物の原価は</a:t>
            </a:r>
            <a:r>
              <a:rPr kumimoji="0" lang="en-US" altLang="ja-JP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1200</a:t>
            </a: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円である。この品物に原価の</a:t>
            </a:r>
            <a:r>
              <a:rPr kumimoji="0" lang="en-US" altLang="ja-JP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3</a:t>
            </a: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割の利益を得られるように定価を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つけた。定価はいくらか？</a:t>
            </a:r>
            <a:endParaRPr kumimoji="0" lang="en-US" altLang="ja-JP" sz="24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626147"/>
              </p:ext>
            </p:extLst>
          </p:nvPr>
        </p:nvGraphicFramePr>
        <p:xfrm>
          <a:off x="1867887" y="2881392"/>
          <a:ext cx="468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/>
                <a:gridCol w="1080000"/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206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原価１２００円</a:t>
                      </a:r>
                      <a:endParaRPr kumimoji="1" lang="ja-JP" altLang="en-US" dirty="0">
                        <a:solidFill>
                          <a:srgbClr val="00206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206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利益</a:t>
                      </a:r>
                      <a:endParaRPr kumimoji="1" lang="ja-JP" altLang="en-US" sz="2400" dirty="0">
                        <a:solidFill>
                          <a:srgbClr val="00206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グループ化 1"/>
          <p:cNvGrpSpPr/>
          <p:nvPr/>
        </p:nvGrpSpPr>
        <p:grpSpPr>
          <a:xfrm>
            <a:off x="1867887" y="2217804"/>
            <a:ext cx="4680000" cy="1138566"/>
            <a:chOff x="1867887" y="2217804"/>
            <a:chExt cx="4680000" cy="1138566"/>
          </a:xfrm>
        </p:grpSpPr>
        <p:sp>
          <p:nvSpPr>
            <p:cNvPr id="15" name="円弧 14"/>
            <p:cNvSpPr/>
            <p:nvPr/>
          </p:nvSpPr>
          <p:spPr>
            <a:xfrm rot="5400000" flipH="1">
              <a:off x="3739835" y="548318"/>
              <a:ext cx="936104" cy="468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3534131" y="2217804"/>
              <a:ext cx="141577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2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定価□円</a:t>
              </a:r>
              <a:endParaRPr lang="ja-JP" altLang="en-US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1867887" y="3036293"/>
            <a:ext cx="3600400" cy="1186710"/>
            <a:chOff x="1867887" y="3036293"/>
            <a:chExt cx="3600400" cy="1186710"/>
          </a:xfrm>
        </p:grpSpPr>
        <p:sp>
          <p:nvSpPr>
            <p:cNvPr id="18" name="円弧 17"/>
            <p:cNvSpPr/>
            <p:nvPr/>
          </p:nvSpPr>
          <p:spPr>
            <a:xfrm rot="5400000">
              <a:off x="3154974" y="1749206"/>
              <a:ext cx="1026225" cy="36004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3511864" y="3841835"/>
              <a:ext cx="329368" cy="3811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ja-JP" altLang="en-US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１</a:t>
              </a:r>
              <a:endParaRPr lang="ja-JP" altLang="en-US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5468287" y="3058757"/>
            <a:ext cx="1079600" cy="1280838"/>
            <a:chOff x="5468287" y="3058757"/>
            <a:chExt cx="1079600" cy="1280838"/>
          </a:xfrm>
        </p:grpSpPr>
        <p:sp>
          <p:nvSpPr>
            <p:cNvPr id="19" name="円弧 18"/>
            <p:cNvSpPr/>
            <p:nvPr/>
          </p:nvSpPr>
          <p:spPr>
            <a:xfrm rot="5400000">
              <a:off x="5506205" y="3020839"/>
              <a:ext cx="1003764" cy="10796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正方形/長方形 19"/>
                <p:cNvSpPr/>
                <p:nvPr/>
              </p:nvSpPr>
              <p:spPr>
                <a:xfrm>
                  <a:off x="5742444" y="3712179"/>
                  <a:ext cx="504242" cy="62741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altLang="ja-JP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  <m:t>３</m:t>
                            </m:r>
                          </m:num>
                          <m:den>
                            <m:r>
                              <a:rPr kumimoji="0" lang="ja-JP" altLang="en-US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  <m:t>１０</m:t>
                            </m:r>
                          </m:den>
                        </m:f>
                      </m:oMath>
                    </m:oMathPara>
                  </a14:m>
                  <a:endParaRPr lang="ja-JP" altLang="en-US" b="1" dirty="0">
                    <a:solidFill>
                      <a:srgbClr val="002060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endParaRPr>
                </a:p>
              </p:txBody>
            </p:sp>
          </mc:Choice>
          <mc:Fallback>
            <p:sp>
              <p:nvSpPr>
                <p:cNvPr id="20" name="正方形/長方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2444" y="3712179"/>
                  <a:ext cx="504242" cy="62741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角丸四角形吹き出し 20"/>
          <p:cNvSpPr/>
          <p:nvPr/>
        </p:nvSpPr>
        <p:spPr>
          <a:xfrm>
            <a:off x="1324280" y="1612576"/>
            <a:ext cx="4471670" cy="461665"/>
          </a:xfrm>
          <a:prstGeom prst="wedgeRoundRectCallout">
            <a:avLst>
              <a:gd name="adj1" fmla="val -53128"/>
              <a:gd name="adj2" fmla="val 5776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教科書体M" panose="03000600000000000000" pitchFamily="66" charset="-128"/>
                <a:ea typeface="AR P教科書体M" panose="03000600000000000000" pitchFamily="66" charset="-128"/>
              </a:rPr>
              <a:t>定価と原価と利益の関係を図に表します。</a:t>
            </a:r>
            <a:endParaRPr kumimoji="0" lang="ja-JP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1867886" y="4456187"/>
                <a:ext cx="5300373" cy="2032095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定価＝原価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×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（１＋割合）だから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定価＝１２００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×</a:t>
                </a:r>
                <a14:m>
                  <m:oMath xmlns:m="http://schemas.openxmlformats.org/officeDocument/2006/math">
                    <m:r>
                      <a:rPr kumimoji="0" lang="ja-JP" altLang="en-US" sz="20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教科書体M" panose="03000600000000000000" pitchFamily="66" charset="-128"/>
                      </a:rPr>
                      <m:t>（</m:t>
                    </m:r>
                    <m:r>
                      <a:rPr kumimoji="0" lang="ja-JP" altLang="en-US" sz="20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教科書体M" panose="03000600000000000000" pitchFamily="66" charset="-128"/>
                      </a:rPr>
                      <m:t>１＋</m:t>
                    </m:r>
                    <m:f>
                      <m:fPr>
                        <m:ctrlPr>
                          <a:rPr kumimoji="0" lang="en-US" altLang="ja-JP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</m:ctrlPr>
                      </m:fPr>
                      <m:num>
                        <m:r>
                          <a:rPr kumimoji="0" lang="ja-JP" altLang="en-US" sz="20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３</m:t>
                        </m:r>
                      </m:num>
                      <m:den>
                        <m:r>
                          <a:rPr kumimoji="0" lang="ja-JP" altLang="en-US" sz="2000" b="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）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　　＝１２００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</m:ctrlPr>
                      </m:fPr>
                      <m:num>
                        <m:r>
                          <a:rPr kumimoji="0" lang="ja-JP" alt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</m:t>
                        </m:r>
                        <m: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３</m:t>
                        </m:r>
                      </m:num>
                      <m:den>
                        <m:r>
                          <a:rPr kumimoji="0" lang="ja-JP" alt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１０</m:t>
                        </m:r>
                      </m:den>
                    </m:f>
                  </m:oMath>
                </a14:m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　　＝１５６０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 algn="r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（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答え）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１５６０円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886" y="4456187"/>
                <a:ext cx="5300373" cy="2032095"/>
              </a:xfrm>
              <a:prstGeom prst="rect">
                <a:avLst/>
              </a:prstGeom>
              <a:blipFill rotWithShape="0">
                <a:blip r:embed="rId5"/>
                <a:stretch>
                  <a:fillRect l="-914" t="-888" r="-800" b="-3550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/>
          <p:cNvSpPr txBox="1"/>
          <p:nvPr/>
        </p:nvSpPr>
        <p:spPr>
          <a:xfrm>
            <a:off x="637833" y="4456187"/>
            <a:ext cx="1038177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解き方</a:t>
            </a:r>
            <a:endParaRPr kumimoji="1" lang="ja-JP" altLang="en-US" sz="2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角丸四角形吹き出し 24"/>
              <p:cNvSpPr/>
              <p:nvPr/>
            </p:nvSpPr>
            <p:spPr>
              <a:xfrm>
                <a:off x="7168259" y="2935178"/>
                <a:ext cx="1512168" cy="1210529"/>
              </a:xfrm>
              <a:prstGeom prst="wedgeRoundRectCallout">
                <a:avLst>
                  <a:gd name="adj1" fmla="val -66566"/>
                  <a:gd name="adj2" fmla="val 38149"/>
                  <a:gd name="adj3" fmla="val 16667"/>
                </a:avLst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t"/>
              <a:lstStyle/>
              <a:p>
                <a:pPr lvl="0">
                  <a:defRPr/>
                </a:pPr>
                <a:r>
                  <a:rPr kumimoji="0" lang="ja-JP" alt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１割＝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</m:ctrlPr>
                      </m:fPr>
                      <m:num>
                        <m:r>
                          <a:rPr kumimoji="0" lang="ja-JP" altLang="en-US" sz="2000" b="1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</m:t>
                        </m:r>
                      </m:num>
                      <m:den>
                        <m:r>
                          <a:rPr kumimoji="0" lang="ja-JP" altLang="en-US" sz="20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１０</m:t>
                        </m:r>
                      </m:den>
                    </m:f>
                  </m:oMath>
                </a14:m>
                <a:endParaRPr kumimoji="0" lang="en-US" altLang="ja-JP" sz="2000" b="1" i="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３割＝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</m:ctrlPr>
                      </m:fPr>
                      <m:num>
                        <m:r>
                          <a:rPr kumimoji="0" lang="ja-JP" altLang="en-US" sz="2000" b="1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３</m:t>
                        </m:r>
                      </m:num>
                      <m:den>
                        <m:r>
                          <a:rPr kumimoji="0" lang="ja-JP" altLang="en-US" sz="20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１０</m:t>
                        </m:r>
                      </m:den>
                    </m:f>
                  </m:oMath>
                </a14:m>
                <a:endParaRPr kumimoji="0" lang="ja-JP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</mc:Choice>
        <mc:Fallback>
          <p:sp>
            <p:nvSpPr>
              <p:cNvPr id="25" name="角丸四角形吹き出し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259" y="2935178"/>
                <a:ext cx="1512168" cy="1210529"/>
              </a:xfrm>
              <a:prstGeom prst="wedgeRoundRectCallout">
                <a:avLst>
                  <a:gd name="adj1" fmla="val -66566"/>
                  <a:gd name="adj2" fmla="val 38149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64010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5" y="406797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1324280" y="260648"/>
            <a:ext cx="7496192" cy="1677581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lvl="0">
              <a:defRPr/>
            </a:pPr>
            <a:r>
              <a:rPr kumimoji="0" lang="en-US" altLang="ja-JP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【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応用問題１</a:t>
            </a:r>
            <a:r>
              <a:rPr kumimoji="0" lang="en-US" altLang="ja-JP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】</a:t>
            </a:r>
          </a:p>
          <a:p>
            <a:pPr lvl="0">
              <a:defRPr/>
            </a:pP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ある品物の原価は</a:t>
            </a:r>
            <a:r>
              <a:rPr kumimoji="0" lang="en-US" altLang="ja-JP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1200</a:t>
            </a: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円である。この品物に原価の</a:t>
            </a:r>
            <a:r>
              <a:rPr kumimoji="0" lang="en-US" altLang="ja-JP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3</a:t>
            </a: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割の利益を得られるように定価をつけたが、売れないので定価の</a:t>
            </a:r>
            <a:r>
              <a:rPr kumimoji="0" lang="en-US" altLang="ja-JP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割引で売ることにした。売価はいくらか。</a:t>
            </a:r>
            <a:endParaRPr kumimoji="0" lang="en-US" altLang="ja-JP" sz="24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16171" y="3131331"/>
            <a:ext cx="2988000" cy="979910"/>
            <a:chOff x="1867887" y="3036293"/>
            <a:chExt cx="3600400" cy="1308728"/>
          </a:xfrm>
        </p:grpSpPr>
        <p:sp>
          <p:nvSpPr>
            <p:cNvPr id="18" name="円弧 17"/>
            <p:cNvSpPr/>
            <p:nvPr/>
          </p:nvSpPr>
          <p:spPr>
            <a:xfrm rot="5400000">
              <a:off x="3154974" y="1749206"/>
              <a:ext cx="1026225" cy="36004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3472342" y="3851756"/>
              <a:ext cx="330681" cy="4932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１</a:t>
              </a:r>
              <a:endParaRPr lang="ja-JP" altLang="en-US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3523192" y="2991092"/>
            <a:ext cx="1296000" cy="1182627"/>
            <a:chOff x="5468287" y="3058757"/>
            <a:chExt cx="1079600" cy="1338006"/>
          </a:xfrm>
        </p:grpSpPr>
        <p:sp>
          <p:nvSpPr>
            <p:cNvPr id="19" name="円弧 18"/>
            <p:cNvSpPr/>
            <p:nvPr/>
          </p:nvSpPr>
          <p:spPr>
            <a:xfrm rot="5400000">
              <a:off x="5506205" y="3020839"/>
              <a:ext cx="1003764" cy="10796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正方形/長方形 19"/>
                <p:cNvSpPr/>
                <p:nvPr/>
              </p:nvSpPr>
              <p:spPr>
                <a:xfrm>
                  <a:off x="5867074" y="3686914"/>
                  <a:ext cx="392339" cy="70984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altLang="ja-JP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  <m:t>３</m:t>
                            </m:r>
                          </m:num>
                          <m:den>
                            <m:r>
                              <a:rPr kumimoji="0" lang="ja-JP" altLang="en-US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  <m:t>１０</m:t>
                            </m:r>
                          </m:den>
                        </m:f>
                      </m:oMath>
                    </m:oMathPara>
                  </a14:m>
                  <a:endParaRPr lang="ja-JP" altLang="en-US" b="1" dirty="0">
                    <a:solidFill>
                      <a:srgbClr val="002060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endParaRPr>
                </a:p>
              </p:txBody>
            </p:sp>
          </mc:Choice>
          <mc:Fallback>
            <p:sp>
              <p:nvSpPr>
                <p:cNvPr id="20" name="正方形/長方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074" y="3686914"/>
                  <a:ext cx="392339" cy="70984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5228275" y="2341313"/>
                <a:ext cx="3592197" cy="1724318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定価＝原価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×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（１＋割合）だから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定価＝１２００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×</a:t>
                </a:r>
                <a14:m>
                  <m:oMath xmlns:m="http://schemas.openxmlformats.org/officeDocument/2006/math">
                    <m:r>
                      <a:rPr kumimoji="0" lang="ja-JP" altLang="en-US" sz="2000" b="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教科書体M" panose="03000600000000000000" pitchFamily="66" charset="-128"/>
                      </a:rPr>
                      <m:t>（</m:t>
                    </m:r>
                    <m:r>
                      <a:rPr kumimoji="0" lang="ja-JP" altLang="en-US" sz="2000" b="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教科書体M" panose="03000600000000000000" pitchFamily="66" charset="-128"/>
                      </a:rPr>
                      <m:t>１＋</m:t>
                    </m:r>
                    <m:f>
                      <m:fPr>
                        <m:ctrlPr>
                          <a:rPr kumimoji="0" lang="en-US" altLang="ja-JP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</m:ctrlPr>
                      </m:fPr>
                      <m:num>
                        <m:r>
                          <a:rPr kumimoji="0" lang="ja-JP" altLang="en-US" sz="20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３</m:t>
                        </m:r>
                      </m:num>
                      <m:den>
                        <m:r>
                          <a:rPr kumimoji="0" lang="ja-JP" altLang="en-US" sz="2000" b="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）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　　＝１２００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</m:ctrlPr>
                      </m:fPr>
                      <m:num>
                        <m:r>
                          <a:rPr kumimoji="0" lang="ja-JP" altLang="en-US" sz="20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</m:t>
                        </m:r>
                        <m:r>
                          <a:rPr kumimoji="0" lang="ja-JP" altLang="en-US" sz="2000" b="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３</m:t>
                        </m:r>
                      </m:num>
                      <m:den>
                        <m:r>
                          <a:rPr kumimoji="0" lang="ja-JP" altLang="en-US" sz="2000" b="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１０</m:t>
                        </m:r>
                      </m:den>
                    </m:f>
                  </m:oMath>
                </a14:m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　　＝１５６０</a:t>
                </a:r>
                <a:endParaRPr kumimoji="0" lang="en-US" altLang="ja-JP" sz="2000" kern="0" dirty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</mc:Choice>
        <mc:Fallback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275" y="2341313"/>
                <a:ext cx="3592197" cy="1724318"/>
              </a:xfrm>
              <a:prstGeom prst="rect">
                <a:avLst/>
              </a:prstGeom>
              <a:blipFill rotWithShape="0">
                <a:blip r:embed="rId6"/>
                <a:stretch>
                  <a:fillRect l="-1515" t="-1042" b="-4167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273884"/>
              </p:ext>
            </p:extLst>
          </p:nvPr>
        </p:nvGraphicFramePr>
        <p:xfrm>
          <a:off x="516171" y="4912943"/>
          <a:ext cx="432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000"/>
                <a:gridCol w="432000"/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206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売価□円</a:t>
                      </a:r>
                      <a:endParaRPr kumimoji="1" lang="ja-JP" altLang="en-US" dirty="0">
                        <a:solidFill>
                          <a:srgbClr val="00206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solidFill>
                            <a:srgbClr val="00206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割引</a:t>
                      </a:r>
                      <a:endParaRPr kumimoji="1" lang="ja-JP" altLang="en-US" sz="1400" dirty="0">
                        <a:solidFill>
                          <a:srgbClr val="00206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925031"/>
              </p:ext>
            </p:extLst>
          </p:nvPr>
        </p:nvGraphicFramePr>
        <p:xfrm>
          <a:off x="497149" y="2826304"/>
          <a:ext cx="432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000"/>
                <a:gridCol w="1296000"/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206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原価１２００円</a:t>
                      </a:r>
                      <a:endParaRPr kumimoji="1" lang="ja-JP" altLang="en-US" sz="2000" dirty="0">
                        <a:solidFill>
                          <a:srgbClr val="00206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206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利益</a:t>
                      </a:r>
                      <a:endParaRPr kumimoji="1" lang="ja-JP" altLang="en-US" sz="2400" dirty="0">
                        <a:solidFill>
                          <a:srgbClr val="00206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pSp>
        <p:nvGrpSpPr>
          <p:cNvPr id="7" name="グループ化 6"/>
          <p:cNvGrpSpPr/>
          <p:nvPr/>
        </p:nvGrpSpPr>
        <p:grpSpPr>
          <a:xfrm>
            <a:off x="491649" y="2129789"/>
            <a:ext cx="4320000" cy="1147628"/>
            <a:chOff x="749938" y="2084413"/>
            <a:chExt cx="4320000" cy="1147628"/>
          </a:xfrm>
        </p:grpSpPr>
        <p:sp>
          <p:nvSpPr>
            <p:cNvPr id="26" name="円弧 25"/>
            <p:cNvSpPr/>
            <p:nvPr/>
          </p:nvSpPr>
          <p:spPr>
            <a:xfrm rot="5400000" flipH="1">
              <a:off x="2441886" y="603989"/>
              <a:ext cx="936104" cy="432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2555482" y="2084413"/>
              <a:ext cx="80021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2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定価</a:t>
              </a:r>
              <a:endParaRPr lang="ja-JP" altLang="en-US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4402128" y="5110412"/>
            <a:ext cx="585417" cy="1307374"/>
            <a:chOff x="5468287" y="3058757"/>
            <a:chExt cx="1463000" cy="1479142"/>
          </a:xfrm>
        </p:grpSpPr>
        <p:sp>
          <p:nvSpPr>
            <p:cNvPr id="30" name="円弧 29"/>
            <p:cNvSpPr/>
            <p:nvPr/>
          </p:nvSpPr>
          <p:spPr>
            <a:xfrm rot="5400000">
              <a:off x="5506205" y="3020839"/>
              <a:ext cx="1003764" cy="10796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正方形/長方形 30"/>
                <p:cNvSpPr/>
                <p:nvPr/>
              </p:nvSpPr>
              <p:spPr>
                <a:xfrm>
                  <a:off x="5468287" y="3829866"/>
                  <a:ext cx="1463000" cy="70803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altLang="ja-JP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  <m:t>１</m:t>
                            </m:r>
                          </m:num>
                          <m:den>
                            <m:r>
                              <a:rPr kumimoji="0" lang="ja-JP" altLang="en-US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  <m:t>１０</m:t>
                            </m:r>
                          </m:den>
                        </m:f>
                      </m:oMath>
                    </m:oMathPara>
                  </a14:m>
                  <a:endParaRPr lang="ja-JP" altLang="en-US" b="1" dirty="0">
                    <a:solidFill>
                      <a:srgbClr val="002060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endParaRPr>
                </a:p>
              </p:txBody>
            </p:sp>
          </mc:Choice>
          <mc:Fallback>
            <p:sp>
              <p:nvSpPr>
                <p:cNvPr id="31" name="正方形/長方形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8287" y="3829866"/>
                  <a:ext cx="1463000" cy="70803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グループ化 31"/>
          <p:cNvGrpSpPr/>
          <p:nvPr/>
        </p:nvGrpSpPr>
        <p:grpSpPr>
          <a:xfrm>
            <a:off x="507917" y="5206227"/>
            <a:ext cx="3888000" cy="1146244"/>
            <a:chOff x="1867887" y="3036293"/>
            <a:chExt cx="3600400" cy="1530876"/>
          </a:xfrm>
        </p:grpSpPr>
        <p:sp>
          <p:nvSpPr>
            <p:cNvPr id="33" name="円弧 32"/>
            <p:cNvSpPr/>
            <p:nvPr/>
          </p:nvSpPr>
          <p:spPr>
            <a:xfrm rot="5400000">
              <a:off x="3154974" y="1749206"/>
              <a:ext cx="1026225" cy="36004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正方形/長方形 33"/>
                <p:cNvSpPr/>
                <p:nvPr/>
              </p:nvSpPr>
              <p:spPr>
                <a:xfrm>
                  <a:off x="3499824" y="3729476"/>
                  <a:ext cx="336523" cy="83769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rIns="0" anchor="ctr">
                  <a:spAutoFit/>
                </a:bodyPr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altLang="ja-JP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  <m:t>９</m:t>
                            </m:r>
                          </m:num>
                          <m:den>
                            <m:r>
                              <a:rPr kumimoji="0" lang="ja-JP" altLang="en-US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  <m:t>１０</m:t>
                            </m:r>
                          </m:den>
                        </m:f>
                      </m:oMath>
                    </m:oMathPara>
                  </a14:m>
                  <a:endParaRPr lang="ja-JP" altLang="en-US" b="1" dirty="0">
                    <a:solidFill>
                      <a:srgbClr val="002060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endParaRPr>
                </a:p>
              </p:txBody>
            </p:sp>
          </mc:Choice>
          <mc:Fallback>
            <p:sp>
              <p:nvSpPr>
                <p:cNvPr id="34" name="正方形/長方形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9824" y="3729476"/>
                  <a:ext cx="336523" cy="83769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5228275" y="4227754"/>
                <a:ext cx="3592197" cy="2030043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売価＝定価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×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（１－割合）だから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売価＝１５６０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×</a:t>
                </a:r>
                <a14:m>
                  <m:oMath xmlns:m="http://schemas.openxmlformats.org/officeDocument/2006/math">
                    <m:r>
                      <a:rPr kumimoji="0" lang="ja-JP" altLang="en-US" sz="2000" b="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教科書体M" panose="03000600000000000000" pitchFamily="66" charset="-128"/>
                      </a:rPr>
                      <m:t>（</m:t>
                    </m:r>
                    <m:r>
                      <a:rPr kumimoji="0" lang="ja-JP" altLang="en-US" sz="2000" b="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教科書体M" panose="03000600000000000000" pitchFamily="66" charset="-128"/>
                      </a:rPr>
                      <m:t>１</m:t>
                    </m:r>
                    <m:r>
                      <a:rPr kumimoji="0" lang="ja-JP" altLang="en-US" sz="2000" b="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教科書体M" panose="03000600000000000000" pitchFamily="66" charset="-128"/>
                      </a:rPr>
                      <m:t>－</m:t>
                    </m:r>
                    <m:f>
                      <m:fPr>
                        <m:ctrlPr>
                          <a:rPr kumimoji="0" lang="en-US" altLang="ja-JP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</m:ctrlPr>
                      </m:fPr>
                      <m:num>
                        <m:r>
                          <a:rPr kumimoji="0" lang="ja-JP" altLang="en-US" sz="20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</m:t>
                        </m:r>
                      </m:num>
                      <m:den>
                        <m:r>
                          <a:rPr kumimoji="0" lang="ja-JP" altLang="en-US" sz="2000" b="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）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　　＝１５６０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</m:ctrlPr>
                      </m:fPr>
                      <m:num>
                        <m:r>
                          <a:rPr kumimoji="0" lang="ja-JP" altLang="en-US" sz="20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９</m:t>
                        </m:r>
                      </m:num>
                      <m:den>
                        <m:r>
                          <a:rPr kumimoji="0" lang="ja-JP" altLang="en-US" sz="2000" b="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１０</m:t>
                        </m:r>
                      </m:den>
                    </m:f>
                  </m:oMath>
                </a14:m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　　＝１４０４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 algn="r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（答え）１４０４円</a:t>
                </a:r>
                <a:endParaRPr kumimoji="0" lang="en-US" altLang="ja-JP" sz="2000" kern="0" dirty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</mc:Choice>
        <mc:Fallback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275" y="4227754"/>
                <a:ext cx="3592197" cy="2030043"/>
              </a:xfrm>
              <a:prstGeom prst="rect">
                <a:avLst/>
              </a:prstGeom>
              <a:blipFill rotWithShape="0">
                <a:blip r:embed="rId9"/>
                <a:stretch>
                  <a:fillRect l="-1515" t="-1183" r="-1178" b="-3550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グループ化 38"/>
          <p:cNvGrpSpPr/>
          <p:nvPr/>
        </p:nvGrpSpPr>
        <p:grpSpPr>
          <a:xfrm>
            <a:off x="499192" y="4279000"/>
            <a:ext cx="4320000" cy="1147628"/>
            <a:chOff x="749938" y="2084413"/>
            <a:chExt cx="4320000" cy="1147628"/>
          </a:xfrm>
        </p:grpSpPr>
        <p:sp>
          <p:nvSpPr>
            <p:cNvPr id="40" name="円弧 39"/>
            <p:cNvSpPr/>
            <p:nvPr/>
          </p:nvSpPr>
          <p:spPr>
            <a:xfrm rot="5400000" flipH="1">
              <a:off x="2441886" y="603989"/>
              <a:ext cx="936104" cy="432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2050537" y="2084413"/>
              <a:ext cx="181011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2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定価１５６０円</a:t>
              </a:r>
              <a:endParaRPr lang="ja-JP" altLang="en-US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334515" y="2010422"/>
            <a:ext cx="105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①の図</a:t>
            </a:r>
            <a:endParaRPr lang="ja-JP" altLang="en-US" dirty="0"/>
          </a:p>
        </p:txBody>
      </p:sp>
      <p:grpSp>
        <p:nvGrpSpPr>
          <p:cNvPr id="43" name="グループ化 42"/>
          <p:cNvGrpSpPr/>
          <p:nvPr/>
        </p:nvGrpSpPr>
        <p:grpSpPr>
          <a:xfrm>
            <a:off x="1077251" y="865437"/>
            <a:ext cx="7383181" cy="461665"/>
            <a:chOff x="1077251" y="865437"/>
            <a:chExt cx="7383181" cy="461665"/>
          </a:xfrm>
        </p:grpSpPr>
        <p:cxnSp>
          <p:nvCxnSpPr>
            <p:cNvPr id="11" name="直線コネクタ 10"/>
            <p:cNvCxnSpPr/>
            <p:nvPr/>
          </p:nvCxnSpPr>
          <p:spPr>
            <a:xfrm>
              <a:off x="1475656" y="1101357"/>
              <a:ext cx="6984776" cy="0"/>
            </a:xfrm>
            <a:prstGeom prst="line">
              <a:avLst/>
            </a:prstGeom>
            <a:ln w="285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正方形/長方形 41"/>
            <p:cNvSpPr/>
            <p:nvPr/>
          </p:nvSpPr>
          <p:spPr>
            <a:xfrm>
              <a:off x="1077251" y="865437"/>
              <a:ext cx="492443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kumimoji="0" lang="ja-JP" altLang="en-US" sz="2400" kern="0" dirty="0">
                  <a:solidFill>
                    <a:srgbClr val="FF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①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4" name="直線コネクタ 43"/>
          <p:cNvCxnSpPr/>
          <p:nvPr/>
        </p:nvCxnSpPr>
        <p:spPr>
          <a:xfrm>
            <a:off x="1495157" y="1484784"/>
            <a:ext cx="4084955" cy="0"/>
          </a:xfrm>
          <a:prstGeom prst="line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グループ化 45"/>
          <p:cNvGrpSpPr/>
          <p:nvPr/>
        </p:nvGrpSpPr>
        <p:grpSpPr>
          <a:xfrm>
            <a:off x="5760940" y="1252167"/>
            <a:ext cx="2699492" cy="461665"/>
            <a:chOff x="1377385" y="854123"/>
            <a:chExt cx="7083047" cy="461665"/>
          </a:xfrm>
        </p:grpSpPr>
        <p:cxnSp>
          <p:nvCxnSpPr>
            <p:cNvPr id="47" name="直線コネクタ 46"/>
            <p:cNvCxnSpPr/>
            <p:nvPr/>
          </p:nvCxnSpPr>
          <p:spPr>
            <a:xfrm>
              <a:off x="2414423" y="1101357"/>
              <a:ext cx="6046009" cy="0"/>
            </a:xfrm>
            <a:prstGeom prst="line">
              <a:avLst/>
            </a:prstGeom>
            <a:ln w="285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正方形/長方形 47"/>
            <p:cNvSpPr/>
            <p:nvPr/>
          </p:nvSpPr>
          <p:spPr>
            <a:xfrm>
              <a:off x="1377385" y="854123"/>
              <a:ext cx="10370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0" lang="ja-JP" altLang="en-US" sz="2400" kern="0" dirty="0" smtClean="0">
                  <a:solidFill>
                    <a:srgbClr val="FF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②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1" name="直線コネクタ 50"/>
          <p:cNvCxnSpPr/>
          <p:nvPr/>
        </p:nvCxnSpPr>
        <p:spPr>
          <a:xfrm>
            <a:off x="1495157" y="1874799"/>
            <a:ext cx="2644795" cy="0"/>
          </a:xfrm>
          <a:prstGeom prst="line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/>
          <p:cNvSpPr/>
          <p:nvPr/>
        </p:nvSpPr>
        <p:spPr>
          <a:xfrm>
            <a:off x="334515" y="4080006"/>
            <a:ext cx="105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②の図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8489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8" grpId="0" animBg="1"/>
      <p:bldP spid="9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5" y="406797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1324280" y="260649"/>
            <a:ext cx="7496192" cy="1310732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lvl="0">
              <a:defRPr/>
            </a:pPr>
            <a:r>
              <a:rPr kumimoji="0" lang="en-US" altLang="ja-JP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【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応用問題２</a:t>
            </a:r>
            <a:r>
              <a:rPr kumimoji="0" lang="en-US" altLang="ja-JP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】</a:t>
            </a:r>
          </a:p>
          <a:p>
            <a:pPr lvl="0">
              <a:defRPr/>
            </a:pP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原価が</a:t>
            </a:r>
            <a:r>
              <a:rPr kumimoji="0" lang="en-US" altLang="ja-JP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800</a:t>
            </a: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円の品物に、定価の</a:t>
            </a:r>
            <a:r>
              <a:rPr kumimoji="0" lang="en-US" altLang="ja-JP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2</a:t>
            </a: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割引で売っても、原価の</a:t>
            </a:r>
            <a:r>
              <a:rPr kumimoji="0" lang="en-US" altLang="ja-JP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3</a:t>
            </a: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割の利益が得られるように定価をつけた。定価はいくらか。</a:t>
            </a:r>
            <a:endParaRPr kumimoji="0" lang="en-US" altLang="ja-JP" sz="24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87143" y="3131331"/>
            <a:ext cx="3600000" cy="1104741"/>
            <a:chOff x="1867887" y="3036293"/>
            <a:chExt cx="3600400" cy="1475447"/>
          </a:xfrm>
        </p:grpSpPr>
        <p:sp>
          <p:nvSpPr>
            <p:cNvPr id="18" name="円弧 17"/>
            <p:cNvSpPr/>
            <p:nvPr/>
          </p:nvSpPr>
          <p:spPr>
            <a:xfrm rot="5400000">
              <a:off x="3154974" y="1749206"/>
              <a:ext cx="1026225" cy="36004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正方形/長方形 2"/>
                <p:cNvSpPr/>
                <p:nvPr/>
              </p:nvSpPr>
              <p:spPr>
                <a:xfrm>
                  <a:off x="3569365" y="3673789"/>
                  <a:ext cx="511417" cy="83795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altLang="ja-JP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  <m:t>８</m:t>
                            </m:r>
                          </m:num>
                          <m:den>
                            <m:r>
                              <a:rPr kumimoji="0" lang="ja-JP" altLang="en-US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  <m:t>１０</m:t>
                            </m:r>
                          </m:den>
                        </m:f>
                      </m:oMath>
                    </m:oMathPara>
                  </a14:m>
                  <a:endParaRPr lang="ja-JP" altLang="en-US" dirty="0">
                    <a:solidFill>
                      <a:srgbClr val="002060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endParaRPr>
                </a:p>
              </p:txBody>
            </p:sp>
          </mc:Choice>
          <mc:Fallback>
            <p:sp>
              <p:nvSpPr>
                <p:cNvPr id="3" name="正方形/長方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9365" y="3673789"/>
                  <a:ext cx="511417" cy="83795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グループ化 5"/>
          <p:cNvGrpSpPr/>
          <p:nvPr/>
        </p:nvGrpSpPr>
        <p:grpSpPr>
          <a:xfrm>
            <a:off x="4089249" y="3049149"/>
            <a:ext cx="900000" cy="1164277"/>
            <a:chOff x="5468287" y="3058757"/>
            <a:chExt cx="1079600" cy="1317245"/>
          </a:xfrm>
        </p:grpSpPr>
        <p:sp>
          <p:nvSpPr>
            <p:cNvPr id="19" name="円弧 18"/>
            <p:cNvSpPr/>
            <p:nvPr/>
          </p:nvSpPr>
          <p:spPr>
            <a:xfrm rot="5400000">
              <a:off x="5506205" y="3020839"/>
              <a:ext cx="1003764" cy="10796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正方形/長方形 19"/>
                <p:cNvSpPr/>
                <p:nvPr/>
              </p:nvSpPr>
              <p:spPr>
                <a:xfrm>
                  <a:off x="5760418" y="3666153"/>
                  <a:ext cx="543220" cy="70984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altLang="ja-JP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  <m:t>２</m:t>
                            </m:r>
                          </m:num>
                          <m:den>
                            <m:r>
                              <a:rPr kumimoji="0" lang="ja-JP" altLang="en-US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  <m:t>１０</m:t>
                            </m:r>
                          </m:den>
                        </m:f>
                      </m:oMath>
                    </m:oMathPara>
                  </a14:m>
                  <a:endParaRPr lang="ja-JP" altLang="en-US" b="1" dirty="0">
                    <a:solidFill>
                      <a:srgbClr val="002060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endParaRPr>
                </a:p>
              </p:txBody>
            </p:sp>
          </mc:Choice>
          <mc:Fallback>
            <p:sp>
              <p:nvSpPr>
                <p:cNvPr id="20" name="正方形/長方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0418" y="3666153"/>
                  <a:ext cx="543220" cy="70984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5235181" y="2061691"/>
                <a:ext cx="3592197" cy="2032095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②の図から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売価＝原価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×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（１＋割合）だから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売価＝８００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×</a:t>
                </a:r>
                <a14:m>
                  <m:oMath xmlns:m="http://schemas.openxmlformats.org/officeDocument/2006/math">
                    <m:r>
                      <a:rPr kumimoji="0" lang="ja-JP" altLang="en-US" sz="2000" b="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教科書体M" panose="03000600000000000000" pitchFamily="66" charset="-128"/>
                      </a:rPr>
                      <m:t>（</m:t>
                    </m:r>
                    <m:r>
                      <a:rPr kumimoji="0" lang="ja-JP" altLang="en-US" sz="2000" b="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教科書体M" panose="03000600000000000000" pitchFamily="66" charset="-128"/>
                      </a:rPr>
                      <m:t>１＋</m:t>
                    </m:r>
                    <m:f>
                      <m:fPr>
                        <m:ctrlPr>
                          <a:rPr kumimoji="0" lang="en-US" altLang="ja-JP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</m:ctrlPr>
                      </m:fPr>
                      <m:num>
                        <m:r>
                          <a:rPr kumimoji="0" lang="ja-JP" altLang="en-US" sz="20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３</m:t>
                        </m:r>
                      </m:num>
                      <m:den>
                        <m:r>
                          <a:rPr kumimoji="0" lang="ja-JP" altLang="en-US" sz="2000" b="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）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　　＝８００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</m:ctrlPr>
                      </m:fPr>
                      <m:num>
                        <m:r>
                          <a:rPr kumimoji="0" lang="ja-JP" altLang="en-US" sz="20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</m:t>
                        </m:r>
                        <m:r>
                          <a:rPr kumimoji="0" lang="ja-JP" altLang="en-US" sz="2000" b="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３</m:t>
                        </m:r>
                      </m:num>
                      <m:den>
                        <m:r>
                          <a:rPr kumimoji="0" lang="ja-JP" altLang="en-US" sz="2000" b="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１０</m:t>
                        </m:r>
                      </m:den>
                    </m:f>
                  </m:oMath>
                </a14:m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　　＝１０４０</a:t>
                </a:r>
                <a:endParaRPr kumimoji="0" lang="en-US" altLang="ja-JP" sz="2000" kern="0" dirty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</mc:Choice>
        <mc:Fallback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181" y="2061691"/>
                <a:ext cx="3592197" cy="2032095"/>
              </a:xfrm>
              <a:prstGeom prst="rect">
                <a:avLst/>
              </a:prstGeom>
              <a:blipFill rotWithShape="0">
                <a:blip r:embed="rId7"/>
                <a:stretch>
                  <a:fillRect l="-1515" t="-885" b="-3245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434787"/>
              </p:ext>
            </p:extLst>
          </p:nvPr>
        </p:nvGraphicFramePr>
        <p:xfrm>
          <a:off x="497149" y="4385738"/>
          <a:ext cx="360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/>
                <a:gridCol w="1080000"/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206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原価８００円</a:t>
                      </a:r>
                      <a:endParaRPr kumimoji="1" lang="ja-JP" altLang="en-US" dirty="0">
                        <a:solidFill>
                          <a:srgbClr val="00206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206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利益</a:t>
                      </a:r>
                      <a:endParaRPr kumimoji="1" lang="ja-JP" altLang="en-US" sz="1800" dirty="0">
                        <a:solidFill>
                          <a:srgbClr val="00206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226263"/>
              </p:ext>
            </p:extLst>
          </p:nvPr>
        </p:nvGraphicFramePr>
        <p:xfrm>
          <a:off x="497149" y="2826304"/>
          <a:ext cx="450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/>
                <a:gridCol w="900000"/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206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売価</a:t>
                      </a:r>
                      <a:endParaRPr kumimoji="1" lang="ja-JP" altLang="en-US" sz="2400" dirty="0">
                        <a:solidFill>
                          <a:srgbClr val="00206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rgbClr val="00206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２割引</a:t>
                      </a:r>
                      <a:endParaRPr kumimoji="1" lang="ja-JP" altLang="en-US" sz="2000" dirty="0">
                        <a:solidFill>
                          <a:srgbClr val="00206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grpSp>
        <p:nvGrpSpPr>
          <p:cNvPr id="7" name="グループ化 6"/>
          <p:cNvGrpSpPr/>
          <p:nvPr/>
        </p:nvGrpSpPr>
        <p:grpSpPr>
          <a:xfrm>
            <a:off x="491649" y="2144303"/>
            <a:ext cx="4500000" cy="1147628"/>
            <a:chOff x="749938" y="2084413"/>
            <a:chExt cx="4320000" cy="1147628"/>
          </a:xfrm>
        </p:grpSpPr>
        <p:sp>
          <p:nvSpPr>
            <p:cNvPr id="26" name="円弧 25"/>
            <p:cNvSpPr/>
            <p:nvPr/>
          </p:nvSpPr>
          <p:spPr>
            <a:xfrm rot="5400000" flipH="1">
              <a:off x="2441886" y="603989"/>
              <a:ext cx="936104" cy="432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2276023" y="2084413"/>
              <a:ext cx="135914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2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定価□円</a:t>
              </a:r>
              <a:endParaRPr lang="ja-JP" altLang="en-US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3019652" y="4686347"/>
            <a:ext cx="1080000" cy="1092608"/>
            <a:chOff x="5437625" y="3094898"/>
            <a:chExt cx="1125385" cy="1360372"/>
          </a:xfrm>
        </p:grpSpPr>
        <p:sp>
          <p:nvSpPr>
            <p:cNvPr id="30" name="円弧 29"/>
            <p:cNvSpPr/>
            <p:nvPr/>
          </p:nvSpPr>
          <p:spPr>
            <a:xfrm rot="5400000">
              <a:off x="5507270" y="3025253"/>
              <a:ext cx="986095" cy="1125385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正方形/長方形 30"/>
                <p:cNvSpPr/>
                <p:nvPr/>
              </p:nvSpPr>
              <p:spPr>
                <a:xfrm>
                  <a:off x="5775214" y="3674094"/>
                  <a:ext cx="450206" cy="78117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altLang="ja-JP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  <m:t>３</m:t>
                            </m:r>
                          </m:num>
                          <m:den>
                            <m:r>
                              <a:rPr kumimoji="0" lang="ja-JP" altLang="en-US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  <m:t>１０</m:t>
                            </m:r>
                          </m:den>
                        </m:f>
                      </m:oMath>
                    </m:oMathPara>
                  </a14:m>
                  <a:endParaRPr lang="ja-JP" altLang="en-US" b="1" dirty="0">
                    <a:solidFill>
                      <a:srgbClr val="002060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endParaRPr>
                </a:p>
              </p:txBody>
            </p:sp>
          </mc:Choice>
          <mc:Fallback>
            <p:sp>
              <p:nvSpPr>
                <p:cNvPr id="31" name="正方形/長方形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214" y="3674094"/>
                  <a:ext cx="450206" cy="78117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グループ化 31"/>
          <p:cNvGrpSpPr/>
          <p:nvPr/>
        </p:nvGrpSpPr>
        <p:grpSpPr>
          <a:xfrm>
            <a:off x="496064" y="4669651"/>
            <a:ext cx="2520000" cy="1017298"/>
            <a:chOff x="1867887" y="3036293"/>
            <a:chExt cx="3600400" cy="1358662"/>
          </a:xfrm>
        </p:grpSpPr>
        <p:sp>
          <p:nvSpPr>
            <p:cNvPr id="33" name="円弧 32"/>
            <p:cNvSpPr/>
            <p:nvPr/>
          </p:nvSpPr>
          <p:spPr>
            <a:xfrm rot="5400000">
              <a:off x="3154974" y="1749206"/>
              <a:ext cx="1026225" cy="36004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3449048" y="3901690"/>
              <a:ext cx="485247" cy="4932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anchor="ctr">
              <a:spAutoFit/>
            </a:bodyPr>
            <a:lstStyle/>
            <a:p>
              <a:pPr lvl="0" algn="ctr"/>
              <a:r>
                <a:rPr lang="ja-JP" altLang="en-US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１</a:t>
              </a:r>
              <a:endParaRPr lang="ja-JP" altLang="en-US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5228275" y="4227754"/>
                <a:ext cx="3592197" cy="2339358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①の図から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定価＝売価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÷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割合だから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定価＝１０４０</a:t>
                </a:r>
                <a14:m>
                  <m:oMath xmlns:m="http://schemas.openxmlformats.org/officeDocument/2006/math">
                    <m:r>
                      <a:rPr kumimoji="0" lang="en-US" altLang="ja-JP" sz="2000" b="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教科書体M" panose="03000600000000000000" pitchFamily="66" charset="-128"/>
                      </a:rPr>
                      <m:t>÷</m:t>
                    </m:r>
                    <m:f>
                      <m:fPr>
                        <m:ctrlPr>
                          <a:rPr kumimoji="0" lang="en-US" altLang="ja-JP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</m:ctrlPr>
                      </m:fPr>
                      <m:num>
                        <m:r>
                          <a:rPr kumimoji="0" lang="ja-JP" alt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８</m:t>
                        </m:r>
                      </m:num>
                      <m:den>
                        <m:r>
                          <a:rPr kumimoji="0" lang="ja-JP" altLang="en-US" sz="2000" b="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１０</m:t>
                        </m:r>
                      </m:den>
                    </m:f>
                  </m:oMath>
                </a14:m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　　＝１０４０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</m:ctrlPr>
                      </m:fPr>
                      <m:num>
                        <m:r>
                          <a:rPr kumimoji="0" lang="ja-JP" alt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１０</m:t>
                        </m:r>
                      </m:num>
                      <m:den>
                        <m:r>
                          <a:rPr kumimoji="0" lang="ja-JP" alt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８</m:t>
                        </m:r>
                      </m:den>
                    </m:f>
                  </m:oMath>
                </a14:m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　　＝１３００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 algn="r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（答え）１３００円</a:t>
                </a:r>
                <a:endParaRPr kumimoji="0" lang="en-US" altLang="ja-JP" sz="2000" kern="0" dirty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</mc:Choice>
        <mc:Fallback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275" y="4227754"/>
                <a:ext cx="3592197" cy="2339358"/>
              </a:xfrm>
              <a:prstGeom prst="rect">
                <a:avLst/>
              </a:prstGeom>
              <a:blipFill rotWithShape="0">
                <a:blip r:embed="rId9"/>
                <a:stretch>
                  <a:fillRect l="-1515" t="-1031" r="-1178" b="-3093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コネクタ 34"/>
          <p:cNvCxnSpPr/>
          <p:nvPr/>
        </p:nvCxnSpPr>
        <p:spPr>
          <a:xfrm>
            <a:off x="4074735" y="3546304"/>
            <a:ext cx="0" cy="811665"/>
          </a:xfrm>
          <a:prstGeom prst="line">
            <a:avLst/>
          </a:prstGeom>
          <a:ln w="28575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グループ化 35"/>
          <p:cNvGrpSpPr/>
          <p:nvPr/>
        </p:nvGrpSpPr>
        <p:grpSpPr>
          <a:xfrm>
            <a:off x="1077251" y="865437"/>
            <a:ext cx="6231053" cy="461665"/>
            <a:chOff x="1077251" y="865437"/>
            <a:chExt cx="7383181" cy="461665"/>
          </a:xfrm>
        </p:grpSpPr>
        <p:cxnSp>
          <p:nvCxnSpPr>
            <p:cNvPr id="37" name="直線コネクタ 36"/>
            <p:cNvCxnSpPr/>
            <p:nvPr/>
          </p:nvCxnSpPr>
          <p:spPr>
            <a:xfrm>
              <a:off x="1569693" y="1101357"/>
              <a:ext cx="6890739" cy="0"/>
            </a:xfrm>
            <a:prstGeom prst="line">
              <a:avLst/>
            </a:prstGeom>
            <a:ln w="285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正方形/長方形 41"/>
            <p:cNvSpPr/>
            <p:nvPr/>
          </p:nvSpPr>
          <p:spPr>
            <a:xfrm>
              <a:off x="1077251" y="865437"/>
              <a:ext cx="5834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2400" kern="0" dirty="0">
                  <a:solidFill>
                    <a:srgbClr val="FF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①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4" name="正方形/長方形 43"/>
          <p:cNvSpPr/>
          <p:nvPr/>
        </p:nvSpPr>
        <p:spPr>
          <a:xfrm>
            <a:off x="334515" y="2010422"/>
            <a:ext cx="105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①の図</a:t>
            </a:r>
            <a:endParaRPr lang="ja-JP" altLang="en-US" dirty="0"/>
          </a:p>
        </p:txBody>
      </p:sp>
      <p:grpSp>
        <p:nvGrpSpPr>
          <p:cNvPr id="45" name="グループ化 44"/>
          <p:cNvGrpSpPr/>
          <p:nvPr/>
        </p:nvGrpSpPr>
        <p:grpSpPr>
          <a:xfrm>
            <a:off x="7308304" y="882401"/>
            <a:ext cx="1296144" cy="461665"/>
            <a:chOff x="1377385" y="854123"/>
            <a:chExt cx="7083047" cy="461665"/>
          </a:xfrm>
        </p:grpSpPr>
        <p:cxnSp>
          <p:nvCxnSpPr>
            <p:cNvPr id="46" name="直線コネクタ 45"/>
            <p:cNvCxnSpPr/>
            <p:nvPr/>
          </p:nvCxnSpPr>
          <p:spPr>
            <a:xfrm>
              <a:off x="3344898" y="1101357"/>
              <a:ext cx="5115534" cy="0"/>
            </a:xfrm>
            <a:prstGeom prst="line">
              <a:avLst/>
            </a:prstGeom>
            <a:ln w="285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正方形/長方形 46"/>
            <p:cNvSpPr/>
            <p:nvPr/>
          </p:nvSpPr>
          <p:spPr>
            <a:xfrm>
              <a:off x="1377385" y="854123"/>
              <a:ext cx="10370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0" lang="ja-JP" altLang="en-US" sz="2400" kern="0" dirty="0" smtClean="0">
                  <a:solidFill>
                    <a:srgbClr val="FF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②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8" name="直線コネクタ 47"/>
          <p:cNvCxnSpPr/>
          <p:nvPr/>
        </p:nvCxnSpPr>
        <p:spPr>
          <a:xfrm>
            <a:off x="1492849" y="1486752"/>
            <a:ext cx="4735335" cy="0"/>
          </a:xfrm>
          <a:prstGeom prst="line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正方形/長方形 48"/>
          <p:cNvSpPr/>
          <p:nvPr/>
        </p:nvSpPr>
        <p:spPr>
          <a:xfrm>
            <a:off x="334515" y="3875010"/>
            <a:ext cx="105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②の図</a:t>
            </a:r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2568665" y="2967518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ja-JP" altLang="en-US" sz="2400" b="1" kern="0" dirty="0" smtClean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１０４０円</a:t>
            </a:r>
            <a:endParaRPr kumimoji="0" lang="en-US" altLang="ja-JP" sz="2400" b="1" kern="0" dirty="0">
              <a:solidFill>
                <a:srgbClr val="002060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421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8" grpId="0" animBg="1"/>
      <p:bldP spid="44" grpId="0"/>
      <p:bldP spid="4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5" y="406797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1324280" y="260649"/>
            <a:ext cx="7496192" cy="1310732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lvl="0">
              <a:defRPr/>
            </a:pPr>
            <a:r>
              <a:rPr kumimoji="0" lang="en-US" altLang="ja-JP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【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応用問題３</a:t>
            </a:r>
            <a:r>
              <a:rPr kumimoji="0" lang="en-US" altLang="ja-JP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】</a:t>
            </a:r>
          </a:p>
          <a:p>
            <a:pPr lvl="0">
              <a:defRPr/>
            </a:pP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ある品物に、定価の</a:t>
            </a:r>
            <a:r>
              <a:rPr kumimoji="0" lang="en-US" altLang="ja-JP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2</a:t>
            </a: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割引で売っても、原価の</a:t>
            </a:r>
            <a:r>
              <a:rPr kumimoji="0" lang="en-US" altLang="ja-JP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4</a:t>
            </a: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割の利益が得られるように</a:t>
            </a:r>
            <a:r>
              <a:rPr kumimoji="0" lang="en-US" altLang="ja-JP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2450</a:t>
            </a: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円の定価をつけた。原価はいくらか。</a:t>
            </a:r>
            <a:endParaRPr kumimoji="0" lang="en-US" altLang="ja-JP" sz="24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87143" y="3131331"/>
            <a:ext cx="3600000" cy="1104741"/>
            <a:chOff x="1867887" y="3036293"/>
            <a:chExt cx="3600400" cy="1475447"/>
          </a:xfrm>
        </p:grpSpPr>
        <p:sp>
          <p:nvSpPr>
            <p:cNvPr id="18" name="円弧 17"/>
            <p:cNvSpPr/>
            <p:nvPr/>
          </p:nvSpPr>
          <p:spPr>
            <a:xfrm rot="5400000">
              <a:off x="3154974" y="1749206"/>
              <a:ext cx="1026225" cy="36004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正方形/長方形 2"/>
                <p:cNvSpPr/>
                <p:nvPr/>
              </p:nvSpPr>
              <p:spPr>
                <a:xfrm>
                  <a:off x="3569364" y="3673789"/>
                  <a:ext cx="458240" cy="83795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altLang="ja-JP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  <m:t>８</m:t>
                            </m:r>
                          </m:num>
                          <m:den>
                            <m:r>
                              <a:rPr kumimoji="0" lang="ja-JP" altLang="en-US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  <m:t>１０</m:t>
                            </m:r>
                          </m:den>
                        </m:f>
                      </m:oMath>
                    </m:oMathPara>
                  </a14:m>
                  <a:endParaRPr lang="ja-JP" altLang="en-US" dirty="0">
                    <a:solidFill>
                      <a:srgbClr val="002060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endParaRPr>
                </a:p>
              </p:txBody>
            </p:sp>
          </mc:Choice>
          <mc:Fallback>
            <p:sp>
              <p:nvSpPr>
                <p:cNvPr id="3" name="正方形/長方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9364" y="3673789"/>
                  <a:ext cx="458240" cy="83795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グループ化 5"/>
          <p:cNvGrpSpPr/>
          <p:nvPr/>
        </p:nvGrpSpPr>
        <p:grpSpPr>
          <a:xfrm>
            <a:off x="4103763" y="3049150"/>
            <a:ext cx="900000" cy="1186924"/>
            <a:chOff x="5468287" y="3058757"/>
            <a:chExt cx="1079600" cy="1342867"/>
          </a:xfrm>
        </p:grpSpPr>
        <p:sp>
          <p:nvSpPr>
            <p:cNvPr id="19" name="円弧 18"/>
            <p:cNvSpPr/>
            <p:nvPr/>
          </p:nvSpPr>
          <p:spPr>
            <a:xfrm rot="5400000">
              <a:off x="5506205" y="3020839"/>
              <a:ext cx="1003764" cy="10796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正方形/長方形 19"/>
                <p:cNvSpPr/>
                <p:nvPr/>
              </p:nvSpPr>
              <p:spPr>
                <a:xfrm>
                  <a:off x="5745537" y="3691775"/>
                  <a:ext cx="543220" cy="70984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altLang="ja-JP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  <m:t>２</m:t>
                            </m:r>
                          </m:num>
                          <m:den>
                            <m:r>
                              <a:rPr kumimoji="0" lang="ja-JP" altLang="en-US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  <m:t>１０</m:t>
                            </m:r>
                          </m:den>
                        </m:f>
                      </m:oMath>
                    </m:oMathPara>
                  </a14:m>
                  <a:endParaRPr lang="ja-JP" altLang="en-US" b="1" dirty="0">
                    <a:solidFill>
                      <a:srgbClr val="002060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endParaRPr>
                </a:p>
              </p:txBody>
            </p:sp>
          </mc:Choice>
          <mc:Fallback>
            <p:sp>
              <p:nvSpPr>
                <p:cNvPr id="20" name="正方形/長方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5537" y="3691775"/>
                  <a:ext cx="543220" cy="70984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5228275" y="1964145"/>
                <a:ext cx="3592197" cy="1724318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売価は定価の２割引だから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売価＝２４５０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×</a:t>
                </a:r>
                <a14:m>
                  <m:oMath xmlns:m="http://schemas.openxmlformats.org/officeDocument/2006/math">
                    <m:r>
                      <a:rPr kumimoji="0" lang="ja-JP" altLang="en-US" sz="2000" b="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教科書体M" panose="03000600000000000000" pitchFamily="66" charset="-128"/>
                      </a:rPr>
                      <m:t>（</m:t>
                    </m:r>
                    <m:r>
                      <a:rPr kumimoji="0" lang="ja-JP" altLang="en-US" sz="2000" b="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教科書体M" panose="03000600000000000000" pitchFamily="66" charset="-128"/>
                      </a:rPr>
                      <m:t>１</m:t>
                    </m:r>
                    <m:r>
                      <a:rPr kumimoji="0" lang="ja-JP" altLang="en-US" sz="20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教科書体M" panose="03000600000000000000" pitchFamily="66" charset="-128"/>
                      </a:rPr>
                      <m:t>－</m:t>
                    </m:r>
                    <m:f>
                      <m:fPr>
                        <m:ctrlPr>
                          <a:rPr kumimoji="0" lang="en-US" altLang="ja-JP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</m:ctrlPr>
                      </m:fPr>
                      <m:num>
                        <m:r>
                          <a:rPr kumimoji="0" lang="ja-JP" alt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２</m:t>
                        </m:r>
                      </m:num>
                      <m:den>
                        <m:r>
                          <a:rPr kumimoji="0" lang="ja-JP" altLang="en-US" sz="2000" b="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）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　　＝２４５０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</m:ctrlPr>
                      </m:fPr>
                      <m:num>
                        <m:r>
                          <a:rPr kumimoji="0" lang="ja-JP" alt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８</m:t>
                        </m:r>
                      </m:num>
                      <m:den>
                        <m:r>
                          <a:rPr kumimoji="0" lang="ja-JP" altLang="en-US" sz="2000" b="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１０</m:t>
                        </m:r>
                      </m:den>
                    </m:f>
                  </m:oMath>
                </a14:m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　　＝１９６０</a:t>
                </a:r>
                <a:endParaRPr kumimoji="0" lang="en-US" altLang="ja-JP" sz="2000" kern="0" dirty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</mc:Choice>
        <mc:Fallback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275" y="1964145"/>
                <a:ext cx="3592197" cy="1724318"/>
              </a:xfrm>
              <a:prstGeom prst="rect">
                <a:avLst/>
              </a:prstGeom>
              <a:blipFill rotWithShape="0">
                <a:blip r:embed="rId7"/>
                <a:stretch>
                  <a:fillRect l="-1515" t="-1042" b="-4167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861452"/>
              </p:ext>
            </p:extLst>
          </p:nvPr>
        </p:nvGraphicFramePr>
        <p:xfrm>
          <a:off x="497149" y="4385738"/>
          <a:ext cx="360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/>
                <a:gridCol w="1440000"/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206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原価□円</a:t>
                      </a:r>
                      <a:endParaRPr kumimoji="1" lang="ja-JP" altLang="en-US" dirty="0">
                        <a:solidFill>
                          <a:srgbClr val="00206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206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利益</a:t>
                      </a:r>
                      <a:endParaRPr kumimoji="1" lang="ja-JP" altLang="en-US" sz="1800" dirty="0">
                        <a:solidFill>
                          <a:srgbClr val="00206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226263"/>
              </p:ext>
            </p:extLst>
          </p:nvPr>
        </p:nvGraphicFramePr>
        <p:xfrm>
          <a:off x="497149" y="2826304"/>
          <a:ext cx="450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/>
                <a:gridCol w="900000"/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206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売価</a:t>
                      </a:r>
                      <a:endParaRPr kumimoji="1" lang="ja-JP" altLang="en-US" sz="2400" dirty="0">
                        <a:solidFill>
                          <a:srgbClr val="00206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rgbClr val="00206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２割引</a:t>
                      </a:r>
                      <a:endParaRPr kumimoji="1" lang="ja-JP" altLang="en-US" sz="2000" dirty="0">
                        <a:solidFill>
                          <a:srgbClr val="00206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grpSp>
        <p:nvGrpSpPr>
          <p:cNvPr id="7" name="グループ化 6"/>
          <p:cNvGrpSpPr/>
          <p:nvPr/>
        </p:nvGrpSpPr>
        <p:grpSpPr>
          <a:xfrm>
            <a:off x="491649" y="2158817"/>
            <a:ext cx="4500000" cy="1147628"/>
            <a:chOff x="749938" y="2084413"/>
            <a:chExt cx="4320000" cy="1147628"/>
          </a:xfrm>
        </p:grpSpPr>
        <p:sp>
          <p:nvSpPr>
            <p:cNvPr id="26" name="円弧 25"/>
            <p:cNvSpPr/>
            <p:nvPr/>
          </p:nvSpPr>
          <p:spPr>
            <a:xfrm rot="5400000" flipH="1">
              <a:off x="2441886" y="603989"/>
              <a:ext cx="936104" cy="432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2056731" y="2084413"/>
              <a:ext cx="179772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2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定価２４５０円</a:t>
              </a:r>
              <a:endParaRPr lang="ja-JP" altLang="en-US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2646621" y="4689735"/>
            <a:ext cx="1440000" cy="1064602"/>
            <a:chOff x="5437625" y="3094898"/>
            <a:chExt cx="1125385" cy="1325503"/>
          </a:xfrm>
        </p:grpSpPr>
        <p:sp>
          <p:nvSpPr>
            <p:cNvPr id="30" name="円弧 29"/>
            <p:cNvSpPr/>
            <p:nvPr/>
          </p:nvSpPr>
          <p:spPr>
            <a:xfrm rot="5400000">
              <a:off x="5507270" y="3025253"/>
              <a:ext cx="986095" cy="1125385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正方形/長方形 30"/>
                <p:cNvSpPr/>
                <p:nvPr/>
              </p:nvSpPr>
              <p:spPr>
                <a:xfrm>
                  <a:off x="5854661" y="3641222"/>
                  <a:ext cx="300059" cy="77917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altLang="ja-JP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  <m:t>４</m:t>
                            </m:r>
                          </m:num>
                          <m:den>
                            <m:r>
                              <a:rPr kumimoji="0" lang="ja-JP" altLang="en-US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  <m:t>１０</m:t>
                            </m:r>
                          </m:den>
                        </m:f>
                      </m:oMath>
                    </m:oMathPara>
                  </a14:m>
                  <a:endParaRPr lang="ja-JP" altLang="en-US" b="1" dirty="0">
                    <a:solidFill>
                      <a:srgbClr val="002060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endParaRPr>
                </a:p>
              </p:txBody>
            </p:sp>
          </mc:Choice>
          <mc:Fallback>
            <p:sp>
              <p:nvSpPr>
                <p:cNvPr id="31" name="正方形/長方形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4661" y="3641222"/>
                  <a:ext cx="300059" cy="77917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グループ化 31"/>
          <p:cNvGrpSpPr/>
          <p:nvPr/>
        </p:nvGrpSpPr>
        <p:grpSpPr>
          <a:xfrm>
            <a:off x="496064" y="4669651"/>
            <a:ext cx="2160000" cy="1017298"/>
            <a:chOff x="1867887" y="3036293"/>
            <a:chExt cx="3600400" cy="1358662"/>
          </a:xfrm>
        </p:grpSpPr>
        <p:sp>
          <p:nvSpPr>
            <p:cNvPr id="33" name="円弧 32"/>
            <p:cNvSpPr/>
            <p:nvPr/>
          </p:nvSpPr>
          <p:spPr>
            <a:xfrm rot="5400000">
              <a:off x="3154974" y="1749206"/>
              <a:ext cx="1026225" cy="36004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3449048" y="3901690"/>
              <a:ext cx="485247" cy="4932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anchor="ctr">
              <a:spAutoFit/>
            </a:bodyPr>
            <a:lstStyle/>
            <a:p>
              <a:pPr lvl="0" algn="ctr"/>
              <a:r>
                <a:rPr lang="ja-JP" altLang="en-US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１</a:t>
              </a:r>
              <a:endParaRPr lang="ja-JP" altLang="en-US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5228275" y="3899718"/>
                <a:ext cx="3592197" cy="2534925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売価＝原価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×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（１＋割合）だから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原価＝売価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÷</a:t>
                </a:r>
                <a14:m>
                  <m:oMath xmlns:m="http://schemas.openxmlformats.org/officeDocument/2006/math">
                    <m:r>
                      <a:rPr kumimoji="0" lang="ja-JP" altLang="en-US" sz="20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教科書体M" panose="03000600000000000000" pitchFamily="66" charset="-128"/>
                      </a:rPr>
                      <m:t>（</m:t>
                    </m:r>
                    <m:r>
                      <a:rPr kumimoji="0" lang="ja-JP" altLang="en-US" sz="200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教科書体M" panose="03000600000000000000" pitchFamily="66" charset="-128"/>
                      </a:rPr>
                      <m:t>１＋</m:t>
                    </m:r>
                    <m:f>
                      <m:fPr>
                        <m:ctrlPr>
                          <a:rPr kumimoji="0" lang="en-US" altLang="ja-JP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</m:ctrlPr>
                      </m:fPr>
                      <m:num>
                        <m:r>
                          <a:rPr kumimoji="0" lang="ja-JP" alt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４</m:t>
                        </m:r>
                      </m:num>
                      <m:den>
                        <m:r>
                          <a:rPr kumimoji="0" lang="ja-JP" altLang="en-US" sz="2000" b="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）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　　＝１９６０</a:t>
                </a:r>
                <a14:m>
                  <m:oMath xmlns:m="http://schemas.openxmlformats.org/officeDocument/2006/math">
                    <m:r>
                      <a:rPr kumimoji="0" lang="en-US" altLang="ja-JP" sz="20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教科書体M" panose="03000600000000000000" pitchFamily="66" charset="-128"/>
                      </a:rPr>
                      <m:t>÷</m:t>
                    </m:r>
                    <m:f>
                      <m:fPr>
                        <m:ctrlPr>
                          <a:rPr kumimoji="0" lang="en-US" altLang="ja-JP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</m:ctrlPr>
                      </m:fPr>
                      <m:num>
                        <m:r>
                          <a:rPr kumimoji="0" lang="ja-JP" alt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１４</m:t>
                        </m:r>
                      </m:num>
                      <m:den>
                        <m:r>
                          <a:rPr kumimoji="0" lang="ja-JP" alt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１０</m:t>
                        </m:r>
                      </m:den>
                    </m:f>
                  </m:oMath>
                </a14:m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　　＝１９６０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</m:ctrlPr>
                      </m:fPr>
                      <m:num>
                        <m: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</m:t>
                        </m:r>
                        <m:r>
                          <a:rPr kumimoji="0" lang="ja-JP" alt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０</m:t>
                        </m:r>
                      </m:num>
                      <m:den>
                        <m: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</m:t>
                        </m:r>
                        <m:r>
                          <a:rPr kumimoji="0" lang="ja-JP" alt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４</m:t>
                        </m:r>
                      </m:den>
                    </m:f>
                  </m:oMath>
                </a14:m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　　＝１４００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 algn="r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（答え）１４００円</a:t>
                </a:r>
                <a:endParaRPr kumimoji="0" lang="en-US" altLang="ja-JP" sz="2000" kern="0" dirty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</mc:Choice>
        <mc:Fallback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275" y="3899718"/>
                <a:ext cx="3592197" cy="2534925"/>
              </a:xfrm>
              <a:prstGeom prst="rect">
                <a:avLst/>
              </a:prstGeom>
              <a:blipFill rotWithShape="0">
                <a:blip r:embed="rId9"/>
                <a:stretch>
                  <a:fillRect l="-1515" t="-950" r="-1178" b="-2613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コネクタ 34"/>
          <p:cNvCxnSpPr/>
          <p:nvPr/>
        </p:nvCxnSpPr>
        <p:spPr>
          <a:xfrm>
            <a:off x="4074735" y="3546304"/>
            <a:ext cx="0" cy="811665"/>
          </a:xfrm>
          <a:prstGeom prst="line">
            <a:avLst/>
          </a:prstGeom>
          <a:ln w="28575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グループ化 23"/>
          <p:cNvGrpSpPr/>
          <p:nvPr/>
        </p:nvGrpSpPr>
        <p:grpSpPr>
          <a:xfrm>
            <a:off x="1077251" y="865437"/>
            <a:ext cx="4862901" cy="461665"/>
            <a:chOff x="1077251" y="865437"/>
            <a:chExt cx="7383181" cy="461665"/>
          </a:xfrm>
        </p:grpSpPr>
        <p:cxnSp>
          <p:nvCxnSpPr>
            <p:cNvPr id="25" name="直線コネクタ 24"/>
            <p:cNvCxnSpPr>
              <a:stCxn id="28" idx="3"/>
            </p:cNvCxnSpPr>
            <p:nvPr/>
          </p:nvCxnSpPr>
          <p:spPr>
            <a:xfrm>
              <a:off x="1660747" y="1096270"/>
              <a:ext cx="6799685" cy="5087"/>
            </a:xfrm>
            <a:prstGeom prst="line">
              <a:avLst/>
            </a:prstGeom>
            <a:ln w="285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正方形/長方形 27"/>
            <p:cNvSpPr/>
            <p:nvPr/>
          </p:nvSpPr>
          <p:spPr>
            <a:xfrm>
              <a:off x="1077251" y="865437"/>
              <a:ext cx="5834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2400" kern="0" dirty="0">
                  <a:solidFill>
                    <a:srgbClr val="FF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①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5728228" y="867887"/>
            <a:ext cx="2804211" cy="461665"/>
            <a:chOff x="1377385" y="854123"/>
            <a:chExt cx="7083047" cy="461665"/>
          </a:xfrm>
        </p:grpSpPr>
        <p:cxnSp>
          <p:nvCxnSpPr>
            <p:cNvPr id="37" name="直線コネクタ 36"/>
            <p:cNvCxnSpPr/>
            <p:nvPr/>
          </p:nvCxnSpPr>
          <p:spPr>
            <a:xfrm>
              <a:off x="2414423" y="1101357"/>
              <a:ext cx="6046009" cy="0"/>
            </a:xfrm>
            <a:prstGeom prst="line">
              <a:avLst/>
            </a:prstGeom>
            <a:ln w="285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正方形/長方形 38"/>
            <p:cNvSpPr/>
            <p:nvPr/>
          </p:nvSpPr>
          <p:spPr>
            <a:xfrm>
              <a:off x="1377385" y="854123"/>
              <a:ext cx="10370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0" lang="ja-JP" altLang="en-US" sz="2400" kern="0" dirty="0" smtClean="0">
                  <a:solidFill>
                    <a:srgbClr val="FF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②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0" name="直線コネクタ 39"/>
          <p:cNvCxnSpPr/>
          <p:nvPr/>
        </p:nvCxnSpPr>
        <p:spPr>
          <a:xfrm>
            <a:off x="1492849" y="1486752"/>
            <a:ext cx="4735335" cy="0"/>
          </a:xfrm>
          <a:prstGeom prst="line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/>
          <p:cNvSpPr/>
          <p:nvPr/>
        </p:nvSpPr>
        <p:spPr>
          <a:xfrm>
            <a:off x="334515" y="2010422"/>
            <a:ext cx="105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①の図</a:t>
            </a:r>
            <a:endParaRPr lang="ja-JP" altLang="en-US" dirty="0"/>
          </a:p>
        </p:txBody>
      </p:sp>
      <p:sp>
        <p:nvSpPr>
          <p:cNvPr id="42" name="正方形/長方形 41"/>
          <p:cNvSpPr/>
          <p:nvPr/>
        </p:nvSpPr>
        <p:spPr>
          <a:xfrm>
            <a:off x="334469" y="3887441"/>
            <a:ext cx="105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②の図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582965" y="2959746"/>
            <a:ext cx="1194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ja-JP" altLang="en-US" sz="2400" b="1" kern="0" dirty="0" smtClean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１９６０円</a:t>
            </a:r>
            <a:endParaRPr kumimoji="0" lang="en-US" altLang="ja-JP" sz="2400" b="1" kern="0" dirty="0">
              <a:solidFill>
                <a:srgbClr val="002060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51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8" grpId="0" animBg="1"/>
      <p:bldP spid="41" grpId="0"/>
      <p:bldP spid="4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5" y="406797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1324280" y="260649"/>
            <a:ext cx="7496192" cy="1641144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lvl="0">
              <a:defRPr/>
            </a:pPr>
            <a:r>
              <a:rPr kumimoji="0" lang="en-US" altLang="ja-JP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【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応用問題４</a:t>
            </a:r>
            <a:r>
              <a:rPr kumimoji="0" lang="en-US" altLang="ja-JP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】</a:t>
            </a:r>
          </a:p>
          <a:p>
            <a:pPr lvl="0">
              <a:defRPr/>
            </a:pP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ある品物に原価の</a:t>
            </a:r>
            <a:r>
              <a:rPr kumimoji="0" lang="en-US" altLang="ja-JP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5</a:t>
            </a: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割の利益を得られるように定価をつけた。しかし、売れないので定価の</a:t>
            </a:r>
            <a:r>
              <a:rPr kumimoji="0" lang="en-US" altLang="ja-JP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3</a:t>
            </a: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割引で売ったところ利益は</a:t>
            </a:r>
            <a:r>
              <a:rPr kumimoji="0" lang="en-US" altLang="ja-JP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120</a:t>
            </a: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円であった。 この品物の原価はいくらか。</a:t>
            </a:r>
            <a:endParaRPr kumimoji="0" lang="en-US" altLang="ja-JP" sz="24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57447" y="5170101"/>
            <a:ext cx="3024000" cy="1103137"/>
            <a:chOff x="1867887" y="3036293"/>
            <a:chExt cx="3600400" cy="1473305"/>
          </a:xfrm>
        </p:grpSpPr>
        <p:sp>
          <p:nvSpPr>
            <p:cNvPr id="18" name="円弧 17"/>
            <p:cNvSpPr/>
            <p:nvPr/>
          </p:nvSpPr>
          <p:spPr>
            <a:xfrm rot="5400000">
              <a:off x="3154974" y="1749206"/>
              <a:ext cx="1026225" cy="36004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正方形/長方形 2"/>
                <p:cNvSpPr/>
                <p:nvPr/>
              </p:nvSpPr>
              <p:spPr>
                <a:xfrm>
                  <a:off x="3485658" y="3673789"/>
                  <a:ext cx="504256" cy="83580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altLang="ja-JP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  <m:t>７</m:t>
                            </m:r>
                          </m:num>
                          <m:den>
                            <m:r>
                              <a:rPr kumimoji="0" lang="ja-JP" altLang="en-US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  <m:t>１０</m:t>
                            </m:r>
                          </m:den>
                        </m:f>
                      </m:oMath>
                    </m:oMathPara>
                  </a14:m>
                  <a:endParaRPr lang="ja-JP" altLang="en-US" dirty="0">
                    <a:solidFill>
                      <a:srgbClr val="002060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endParaRPr>
                </a:p>
              </p:txBody>
            </p:sp>
          </mc:Choice>
          <mc:Fallback>
            <p:sp>
              <p:nvSpPr>
                <p:cNvPr id="3" name="正方形/長方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5658" y="3673789"/>
                  <a:ext cx="504256" cy="83580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グループ化 5"/>
          <p:cNvGrpSpPr/>
          <p:nvPr/>
        </p:nvGrpSpPr>
        <p:grpSpPr>
          <a:xfrm>
            <a:off x="3593058" y="5092685"/>
            <a:ext cx="1296000" cy="1182627"/>
            <a:chOff x="5468287" y="3058757"/>
            <a:chExt cx="1079600" cy="1338006"/>
          </a:xfrm>
        </p:grpSpPr>
        <p:sp>
          <p:nvSpPr>
            <p:cNvPr id="19" name="円弧 18"/>
            <p:cNvSpPr/>
            <p:nvPr/>
          </p:nvSpPr>
          <p:spPr>
            <a:xfrm rot="5400000">
              <a:off x="5506205" y="3020839"/>
              <a:ext cx="1003764" cy="10796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正方形/長方形 19"/>
                <p:cNvSpPr/>
                <p:nvPr/>
              </p:nvSpPr>
              <p:spPr>
                <a:xfrm>
                  <a:off x="5867074" y="3686914"/>
                  <a:ext cx="392339" cy="70984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altLang="ja-JP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  <m:t>３</m:t>
                            </m:r>
                          </m:num>
                          <m:den>
                            <m:r>
                              <a:rPr kumimoji="0" lang="ja-JP" altLang="en-US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  <m:t>１０</m:t>
                            </m:r>
                          </m:den>
                        </m:f>
                      </m:oMath>
                    </m:oMathPara>
                  </a14:m>
                  <a:endParaRPr lang="ja-JP" altLang="en-US" b="1" dirty="0">
                    <a:solidFill>
                      <a:srgbClr val="002060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endParaRPr>
                </a:p>
              </p:txBody>
            </p:sp>
          </mc:Choice>
          <mc:Fallback>
            <p:sp>
              <p:nvSpPr>
                <p:cNvPr id="20" name="正方形/長方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074" y="3686914"/>
                  <a:ext cx="392339" cy="70984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テキスト ボックス 22"/>
          <p:cNvSpPr txBox="1"/>
          <p:nvPr/>
        </p:nvSpPr>
        <p:spPr>
          <a:xfrm>
            <a:off x="5245899" y="2244362"/>
            <a:ext cx="3592197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定価は原価□円の５割増しだから</a:t>
            </a:r>
            <a:endParaRPr kumimoji="0" lang="en-US" altLang="ja-JP" sz="20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定価＝１．５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×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□</a:t>
            </a:r>
            <a:endParaRPr kumimoji="0" lang="en-US" altLang="ja-JP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002389"/>
              </p:ext>
            </p:extLst>
          </p:nvPr>
        </p:nvGraphicFramePr>
        <p:xfrm>
          <a:off x="567453" y="4865075"/>
          <a:ext cx="432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000"/>
                <a:gridCol w="1296000"/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206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売価</a:t>
                      </a:r>
                      <a:endParaRPr kumimoji="1" lang="ja-JP" altLang="en-US" sz="2400" dirty="0">
                        <a:solidFill>
                          <a:srgbClr val="00206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rgbClr val="00206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３割引</a:t>
                      </a:r>
                      <a:endParaRPr kumimoji="1" lang="ja-JP" altLang="en-US" sz="2000" dirty="0">
                        <a:solidFill>
                          <a:srgbClr val="00206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grpSp>
        <p:nvGrpSpPr>
          <p:cNvPr id="7" name="グループ化 6"/>
          <p:cNvGrpSpPr/>
          <p:nvPr/>
        </p:nvGrpSpPr>
        <p:grpSpPr>
          <a:xfrm>
            <a:off x="547439" y="4183074"/>
            <a:ext cx="4320000" cy="1147628"/>
            <a:chOff x="749938" y="2084413"/>
            <a:chExt cx="4320000" cy="1147628"/>
          </a:xfrm>
        </p:grpSpPr>
        <p:sp>
          <p:nvSpPr>
            <p:cNvPr id="26" name="円弧 25"/>
            <p:cNvSpPr/>
            <p:nvPr/>
          </p:nvSpPr>
          <p:spPr>
            <a:xfrm rot="5400000" flipH="1">
              <a:off x="2441886" y="603989"/>
              <a:ext cx="936104" cy="432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2555482" y="2084413"/>
              <a:ext cx="80021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2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定価</a:t>
              </a:r>
              <a:endParaRPr lang="ja-JP" altLang="en-US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5245899" y="3078059"/>
                <a:ext cx="3592197" cy="3569182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定価の３割引が売価だから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売価＝定価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×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（１－割合）だから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売価＝定価</a:t>
                </a:r>
                <a14:m>
                  <m:oMath xmlns:m="http://schemas.openxmlformats.org/officeDocument/2006/math">
                    <m:r>
                      <a:rPr kumimoji="0" lang="en-US" altLang="ja-JP" sz="20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教科書体M" panose="03000600000000000000" pitchFamily="66" charset="-128"/>
                      </a:rPr>
                      <m:t>×</m:t>
                    </m:r>
                    <m:r>
                      <a:rPr kumimoji="0" lang="ja-JP" altLang="en-US" sz="20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教科書体M" panose="03000600000000000000" pitchFamily="66" charset="-128"/>
                      </a:rPr>
                      <m:t>（</m:t>
                    </m:r>
                    <m:r>
                      <a:rPr kumimoji="0" lang="ja-JP" altLang="en-US" sz="200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教科書体M" panose="03000600000000000000" pitchFamily="66" charset="-128"/>
                      </a:rPr>
                      <m:t>１</m:t>
                    </m:r>
                    <m:r>
                      <a:rPr kumimoji="0" lang="ja-JP" altLang="en-US" sz="20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 P教科書体M" panose="03000600000000000000" pitchFamily="66" charset="-128"/>
                      </a:rPr>
                      <m:t>－</m:t>
                    </m:r>
                    <m:f>
                      <m:fPr>
                        <m:ctrlPr>
                          <a:rPr kumimoji="0" lang="en-US" altLang="ja-JP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</m:ctrlPr>
                      </m:fPr>
                      <m:num>
                        <m:r>
                          <a:rPr kumimoji="0" lang="ja-JP" alt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３</m:t>
                        </m:r>
                      </m:num>
                      <m:den>
                        <m:r>
                          <a:rPr kumimoji="0" lang="ja-JP" altLang="en-US" sz="2000" b="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）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　　＝１．５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×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□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</m:ctrlPr>
                      </m:fPr>
                      <m:num>
                        <m:r>
                          <a:rPr kumimoji="0" lang="ja-JP" alt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７</m:t>
                        </m:r>
                      </m:num>
                      <m:den>
                        <m:r>
                          <a:rPr kumimoji="0" lang="ja-JP" alt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１０</m:t>
                        </m:r>
                      </m:den>
                    </m:f>
                  </m:oMath>
                </a14:m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　　＝１．０５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×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□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売価－原価＝利益だから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１．０５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×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□－□＝１２０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０．０５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×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□＝１２０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　　　　□＝２４００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 algn="r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（答え）２４００円</a:t>
                </a:r>
                <a:endParaRPr kumimoji="0" lang="en-US" altLang="ja-JP" sz="2000" kern="0" dirty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</mc:Choice>
        <mc:Fallback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899" y="3078059"/>
                <a:ext cx="3592197" cy="3569182"/>
              </a:xfrm>
              <a:prstGeom prst="rect">
                <a:avLst/>
              </a:prstGeom>
              <a:blipFill rotWithShape="0">
                <a:blip r:embed="rId7"/>
                <a:stretch>
                  <a:fillRect l="-1515" t="-678" r="-1178" b="-1695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グループ化 24"/>
          <p:cNvGrpSpPr/>
          <p:nvPr/>
        </p:nvGrpSpPr>
        <p:grpSpPr>
          <a:xfrm>
            <a:off x="555193" y="2958179"/>
            <a:ext cx="2880000" cy="961560"/>
            <a:chOff x="1867887" y="3036293"/>
            <a:chExt cx="3600400" cy="1284221"/>
          </a:xfrm>
        </p:grpSpPr>
        <p:sp>
          <p:nvSpPr>
            <p:cNvPr id="28" name="円弧 27"/>
            <p:cNvSpPr/>
            <p:nvPr/>
          </p:nvSpPr>
          <p:spPr>
            <a:xfrm rot="5400000">
              <a:off x="3154974" y="1749206"/>
              <a:ext cx="1026225" cy="36004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3483103" y="3827249"/>
              <a:ext cx="368025" cy="4932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ja-JP" altLang="en-US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１</a:t>
              </a:r>
              <a:endParaRPr lang="ja-JP" altLang="en-US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3447488" y="2843609"/>
            <a:ext cx="1440000" cy="1200106"/>
            <a:chOff x="5479168" y="3058757"/>
            <a:chExt cx="1079600" cy="1357781"/>
          </a:xfrm>
        </p:grpSpPr>
        <p:sp>
          <p:nvSpPr>
            <p:cNvPr id="39" name="円弧 38"/>
            <p:cNvSpPr/>
            <p:nvPr/>
          </p:nvSpPr>
          <p:spPr>
            <a:xfrm rot="5400000">
              <a:off x="5517086" y="3020839"/>
              <a:ext cx="1003764" cy="10796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正方形/長方形 39"/>
                <p:cNvSpPr/>
                <p:nvPr/>
              </p:nvSpPr>
              <p:spPr>
                <a:xfrm>
                  <a:off x="5790974" y="3708504"/>
                  <a:ext cx="392339" cy="70803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altLang="ja-JP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</m:ctrlPr>
                          </m:fPr>
                          <m:num>
                            <m:r>
                              <a:rPr kumimoji="0" lang="ja-JP" altLang="en-US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  <m:t>５</m:t>
                            </m:r>
                          </m:num>
                          <m:den>
                            <m:r>
                              <a:rPr kumimoji="0" lang="ja-JP" altLang="en-US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 P教科書体M" panose="03000600000000000000" pitchFamily="66" charset="-128"/>
                              </a:rPr>
                              <m:t>１０</m:t>
                            </m:r>
                          </m:den>
                        </m:f>
                      </m:oMath>
                    </m:oMathPara>
                  </a14:m>
                  <a:endParaRPr lang="ja-JP" altLang="en-US" b="1" dirty="0">
                    <a:solidFill>
                      <a:srgbClr val="002060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endParaRPr>
                </a:p>
              </p:txBody>
            </p:sp>
          </mc:Choice>
          <mc:Fallback>
            <p:sp>
              <p:nvSpPr>
                <p:cNvPr id="40" name="正方形/長方形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974" y="3708504"/>
                  <a:ext cx="392339" cy="70803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41" name="表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063670"/>
              </p:ext>
            </p:extLst>
          </p:nvPr>
        </p:nvGraphicFramePr>
        <p:xfrm>
          <a:off x="565199" y="2653154"/>
          <a:ext cx="432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/>
                <a:gridCol w="1440000"/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206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原価□円</a:t>
                      </a:r>
                      <a:endParaRPr kumimoji="1" lang="ja-JP" altLang="en-US" sz="2400" dirty="0">
                        <a:solidFill>
                          <a:srgbClr val="00206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rgbClr val="002060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利益</a:t>
                      </a:r>
                      <a:endParaRPr kumimoji="1" lang="ja-JP" altLang="en-US" sz="2000" dirty="0">
                        <a:solidFill>
                          <a:srgbClr val="002060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pSp>
        <p:nvGrpSpPr>
          <p:cNvPr id="42" name="グループ化 41"/>
          <p:cNvGrpSpPr/>
          <p:nvPr/>
        </p:nvGrpSpPr>
        <p:grpSpPr>
          <a:xfrm>
            <a:off x="561953" y="2014149"/>
            <a:ext cx="4320000" cy="1147628"/>
            <a:chOff x="749938" y="2084413"/>
            <a:chExt cx="4320000" cy="1147628"/>
          </a:xfrm>
        </p:grpSpPr>
        <p:sp>
          <p:nvSpPr>
            <p:cNvPr id="43" name="円弧 42"/>
            <p:cNvSpPr/>
            <p:nvPr/>
          </p:nvSpPr>
          <p:spPr>
            <a:xfrm rot="5400000" flipH="1">
              <a:off x="2441886" y="603989"/>
              <a:ext cx="936104" cy="4320000"/>
            </a:xfrm>
            <a:prstGeom prst="arc">
              <a:avLst>
                <a:gd name="adj1" fmla="val 16200000"/>
                <a:gd name="adj2" fmla="val 536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2555482" y="2084413"/>
              <a:ext cx="80021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2400" b="1" dirty="0" smtClean="0">
                  <a:solidFill>
                    <a:srgbClr val="002060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rPr>
                <a:t>定価</a:t>
              </a:r>
              <a:endParaRPr lang="ja-JP" altLang="en-US" b="1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endParaRPr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1077251" y="865437"/>
            <a:ext cx="7311173" cy="461665"/>
            <a:chOff x="1077251" y="865437"/>
            <a:chExt cx="11100311" cy="461665"/>
          </a:xfrm>
        </p:grpSpPr>
        <p:cxnSp>
          <p:nvCxnSpPr>
            <p:cNvPr id="58" name="直線コネクタ 57"/>
            <p:cNvCxnSpPr>
              <a:stCxn id="59" idx="3"/>
            </p:cNvCxnSpPr>
            <p:nvPr/>
          </p:nvCxnSpPr>
          <p:spPr>
            <a:xfrm>
              <a:off x="1660747" y="1096270"/>
              <a:ext cx="10516815" cy="28474"/>
            </a:xfrm>
            <a:prstGeom prst="line">
              <a:avLst/>
            </a:prstGeom>
            <a:ln w="285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正方形/長方形 58"/>
            <p:cNvSpPr/>
            <p:nvPr/>
          </p:nvSpPr>
          <p:spPr>
            <a:xfrm>
              <a:off x="1077251" y="865437"/>
              <a:ext cx="5834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2400" kern="0" dirty="0">
                  <a:solidFill>
                    <a:srgbClr val="FF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①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60" name="正方形/長方形 59"/>
          <p:cNvSpPr/>
          <p:nvPr/>
        </p:nvSpPr>
        <p:spPr>
          <a:xfrm>
            <a:off x="354943" y="1922855"/>
            <a:ext cx="105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①の図</a:t>
            </a:r>
            <a:endParaRPr lang="ja-JP" altLang="en-US" dirty="0"/>
          </a:p>
        </p:txBody>
      </p:sp>
      <p:grpSp>
        <p:nvGrpSpPr>
          <p:cNvPr id="61" name="グループ化 60"/>
          <p:cNvGrpSpPr/>
          <p:nvPr/>
        </p:nvGrpSpPr>
        <p:grpSpPr>
          <a:xfrm>
            <a:off x="2045383" y="1248214"/>
            <a:ext cx="6487057" cy="461665"/>
            <a:chOff x="1377385" y="854123"/>
            <a:chExt cx="16385404" cy="461665"/>
          </a:xfrm>
        </p:grpSpPr>
        <p:cxnSp>
          <p:nvCxnSpPr>
            <p:cNvPr id="62" name="直線コネクタ 61"/>
            <p:cNvCxnSpPr/>
            <p:nvPr/>
          </p:nvCxnSpPr>
          <p:spPr>
            <a:xfrm flipV="1">
              <a:off x="2414423" y="1084955"/>
              <a:ext cx="15348366" cy="16402"/>
            </a:xfrm>
            <a:prstGeom prst="line">
              <a:avLst/>
            </a:prstGeom>
            <a:ln w="285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正方形/長方形 62"/>
            <p:cNvSpPr/>
            <p:nvPr/>
          </p:nvSpPr>
          <p:spPr>
            <a:xfrm>
              <a:off x="1377385" y="854123"/>
              <a:ext cx="10370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0" lang="ja-JP" altLang="en-US" sz="2400" kern="0" dirty="0" smtClean="0">
                  <a:solidFill>
                    <a:srgbClr val="FF0000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②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64" name="直線コネクタ 63"/>
          <p:cNvCxnSpPr/>
          <p:nvPr/>
        </p:nvCxnSpPr>
        <p:spPr>
          <a:xfrm>
            <a:off x="1461568" y="1819672"/>
            <a:ext cx="1382240" cy="0"/>
          </a:xfrm>
          <a:prstGeom prst="line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/>
          <p:cNvSpPr/>
          <p:nvPr/>
        </p:nvSpPr>
        <p:spPr>
          <a:xfrm>
            <a:off x="356839" y="4062410"/>
            <a:ext cx="105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②の図</a:t>
            </a:r>
            <a:endParaRPr lang="ja-JP" altLang="en-US" dirty="0"/>
          </a:p>
        </p:txBody>
      </p:sp>
      <p:cxnSp>
        <p:nvCxnSpPr>
          <p:cNvPr id="35" name="直線コネクタ 34"/>
          <p:cNvCxnSpPr/>
          <p:nvPr/>
        </p:nvCxnSpPr>
        <p:spPr>
          <a:xfrm>
            <a:off x="3604621" y="2651709"/>
            <a:ext cx="0" cy="225048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3264705" y="2165598"/>
            <a:ext cx="95410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kumimoji="0" lang="en-US" altLang="ja-JP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120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円</a:t>
            </a:r>
            <a:endParaRPr lang="ja-JP" altLang="en-US" dirty="0"/>
          </a:p>
        </p:txBody>
      </p:sp>
      <p:cxnSp>
        <p:nvCxnSpPr>
          <p:cNvPr id="21" name="直線矢印コネクタ 20"/>
          <p:cNvCxnSpPr/>
          <p:nvPr/>
        </p:nvCxnSpPr>
        <p:spPr>
          <a:xfrm flipH="1">
            <a:off x="3497944" y="2536554"/>
            <a:ext cx="83503" cy="4533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正方形/長方形 68"/>
          <p:cNvSpPr/>
          <p:nvPr/>
        </p:nvSpPr>
        <p:spPr>
          <a:xfrm>
            <a:off x="3071633" y="4199491"/>
            <a:ext cx="1067921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kumimoji="0" lang="ja-JP" altLang="en-US" sz="2000" b="1" kern="0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１．５</a:t>
            </a:r>
            <a:r>
              <a:rPr kumimoji="0" lang="en-US" altLang="ja-JP" sz="2000" b="1" kern="0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×</a:t>
            </a:r>
            <a:r>
              <a:rPr kumimoji="0" lang="ja-JP" altLang="en-US" sz="2000" b="1" kern="0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□</a:t>
            </a:r>
            <a:endParaRPr lang="ja-JP" altLang="en-US" b="1" dirty="0">
              <a:solidFill>
                <a:srgbClr val="002060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2330607" y="5015116"/>
            <a:ext cx="1165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000" b="1" kern="0" dirty="0" smtClean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1.05×</a:t>
            </a:r>
            <a:r>
              <a:rPr kumimoji="0" lang="ja-JP" altLang="en-US" sz="2000" b="1" kern="0" dirty="0">
                <a:solidFill>
                  <a:srgbClr val="00206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□</a:t>
            </a:r>
            <a:endParaRPr lang="ja-JP" altLang="en-US" sz="2000" b="1" dirty="0">
              <a:solidFill>
                <a:srgbClr val="002060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00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8" grpId="0" animBg="1"/>
      <p:bldP spid="60" grpId="0"/>
      <p:bldP spid="65" grpId="0"/>
      <p:bldP spid="15" grpId="0" animBg="1"/>
      <p:bldP spid="69" grpId="0" animBg="1"/>
      <p:bldP spid="7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3|4.2|1.9|1.4|2.3|1.5|1.3|3.1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|8.2|1.3|1.4|1.3|2.2|4.2|2.3|2.1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6|8|2.7|1.2|1.7|3.8|3.2|2.2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.9|1.6|8.2|1.3|2.2|1.7|1.5|3.2|3.5|1.7|5.4|1.2|1.6|1.6|1.2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8|2|5.3|1.5|2.9|1.2|7.3|1.2|1.5|1.6|4.7|2|3.9|2.7|1.5|1.6|4.2|1.7|1.2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8|1.2|5.5|1.8|1.3|2|1.3|2.6|2.1|4|1.3|6.6|3.6|1.4|4.1|6|1.7|1.3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3|1.4|7|1.5|2.5|1.4|5.6|1.5|7.7|1.3|2.2|12.3|3.7|1.6|3.4|2.5|2.9|4.4|2.6|6.5|3|3.1|2.8|2.1"/>
</p:tagLst>
</file>

<file path=ppt/theme/theme1.xml><?xml version="1.0" encoding="utf-8"?>
<a:theme xmlns:a="http://schemas.openxmlformats.org/drawingml/2006/main" name="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  <a:prstDash val="dash"/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21687</TotalTime>
  <Words>640</Words>
  <Application>Microsoft Office PowerPoint</Application>
  <PresentationFormat>画面に合わせる (4:3)</PresentationFormat>
  <Paragraphs>164</Paragraphs>
  <Slides>8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7" baseType="lpstr">
      <vt:lpstr>Arial</vt:lpstr>
      <vt:lpstr>AR P丸ゴシック体E</vt:lpstr>
      <vt:lpstr>AR P教科書体M</vt:lpstr>
      <vt:lpstr>AR P丸ゴシック体M</vt:lpstr>
      <vt:lpstr>Calibri</vt:lpstr>
      <vt:lpstr>Cambria Math</vt:lpstr>
      <vt:lpstr>ＭＳ Ｐゴシック</vt:lpstr>
      <vt:lpstr>HG丸ｺﾞｼｯｸM-PRO</vt:lpstr>
      <vt:lpstr>フラッシュ１</vt:lpstr>
      <vt:lpstr>損益算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仕事算</dc:title>
  <dc:creator>小泉 浩</dc:creator>
  <cp:lastModifiedBy>小泉 浩</cp:lastModifiedBy>
  <cp:revision>484</cp:revision>
  <dcterms:created xsi:type="dcterms:W3CDTF">2015-06-25T04:58:05Z</dcterms:created>
  <dcterms:modified xsi:type="dcterms:W3CDTF">2020-08-21T08:52:46Z</dcterms:modified>
</cp:coreProperties>
</file>