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88" r:id="rId2"/>
    <p:sldId id="289" r:id="rId3"/>
    <p:sldId id="309" r:id="rId4"/>
    <p:sldId id="310" r:id="rId5"/>
    <p:sldId id="311" r:id="rId6"/>
  </p:sldIdLst>
  <p:sldSz cx="9144000" cy="6858000" type="screen4x3"/>
  <p:notesSz cx="6858000" cy="9144000"/>
  <p:embeddedFontLst>
    <p:embeddedFont>
      <p:font typeface="AR P丸ゴシック体E" panose="020F0900000000000000" pitchFamily="50" charset="-128"/>
      <p:regular r:id="rId8"/>
    </p:embeddedFont>
    <p:embeddedFont>
      <p:font typeface="AR P教科書体M" panose="03000600000000000000" pitchFamily="66" charset="-12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G丸ｺﾞｼｯｸM-PRO" panose="020F0600000000000000" pitchFamily="50" charset="-128"/>
      <p:regular r:id="rId1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25" userDrawn="1">
          <p15:clr>
            <a:srgbClr val="A4A3A4"/>
          </p15:clr>
        </p15:guide>
        <p15:guide id="3" orient="horz" pos="1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FFFF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62" autoAdjust="0"/>
    <p:restoredTop sz="94424" autoAdjust="0"/>
  </p:normalViewPr>
  <p:slideViewPr>
    <p:cSldViewPr>
      <p:cViewPr varScale="1">
        <p:scale>
          <a:sx n="66" d="100"/>
          <a:sy n="66" d="100"/>
        </p:scale>
        <p:origin x="816" y="78"/>
      </p:cViewPr>
      <p:guideLst>
        <p:guide pos="2925"/>
        <p:guide orient="horz" pos="17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2020/8/3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 smtClean="0"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5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77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703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656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785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202" y="794135"/>
            <a:ext cx="8579296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消去算</a:t>
            </a:r>
            <a:endParaRPr kumimoji="1" lang="ja-JP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82352" y="2416622"/>
            <a:ext cx="8579296" cy="389269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RightUp">
                <a:rot lat="2100000" lon="0" rev="0"/>
              </a:camera>
              <a:lightRig rig="threePt" dir="t"/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算数の文章</a:t>
            </a:r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問題</a:t>
            </a:r>
            <a:endParaRPr lang="en-US" altLang="ja-JP" sz="66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連立方程式は使わないで解く方法</a:t>
            </a:r>
            <a:endParaRPr lang="en-US" altLang="ja-JP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48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パワポ</a:t>
            </a:r>
            <a:r>
              <a:rPr lang="ja-JP" altLang="en-US" sz="48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で解説</a:t>
            </a:r>
            <a:endParaRPr lang="ja-JP" altLang="en-US" sz="48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5" y="4597839"/>
            <a:ext cx="1108932" cy="11033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61" y="4537252"/>
            <a:ext cx="1362075" cy="136207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85" y="4015742"/>
            <a:ext cx="1108932" cy="110338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95" y="4850124"/>
            <a:ext cx="1362075" cy="136207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37" y="4884763"/>
            <a:ext cx="1362075" cy="136207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25114" y="5899327"/>
            <a:ext cx="13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１６０円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91340" y="6078486"/>
            <a:ext cx="13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２５０円</a:t>
            </a:r>
            <a:endParaRPr kumimoji="1" lang="ja-JP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00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259632" y="980728"/>
            <a:ext cx="7462589" cy="867239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消去算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、一方の数量を他方と同じにして、差をとることにより、一方を消去して、それぞれの数量を求める計算です。</a:t>
            </a:r>
            <a:endParaRPr kumimoji="0" lang="ja-JP" altLang="en-US" sz="24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" name="横巻き 3"/>
          <p:cNvSpPr/>
          <p:nvPr/>
        </p:nvSpPr>
        <p:spPr>
          <a:xfrm>
            <a:off x="1157040" y="260648"/>
            <a:ext cx="1712366" cy="720080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ja-JP" altLang="en-US" sz="24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消去算</a:t>
            </a:r>
            <a:r>
              <a:rPr lang="ja-JP" altLang="en-US" sz="2400" b="1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とは</a:t>
            </a:r>
          </a:p>
        </p:txBody>
      </p:sp>
      <p:sp>
        <p:nvSpPr>
          <p:cNvPr id="16" name="横巻き 15"/>
          <p:cNvSpPr/>
          <p:nvPr/>
        </p:nvSpPr>
        <p:spPr>
          <a:xfrm>
            <a:off x="1178811" y="1922534"/>
            <a:ext cx="2385078" cy="720080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ja-JP" altLang="en-US" sz="24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消去算</a:t>
            </a:r>
            <a:r>
              <a:rPr lang="ja-JP" altLang="en-US" sz="24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の解き方</a:t>
            </a:r>
            <a:endParaRPr lang="ja-JP" altLang="en-US" sz="2400" b="1" dirty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1259632" y="2656948"/>
            <a:ext cx="7462589" cy="1677914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★連立方程式（中学校で習う）は使わずに解きます。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図に表して、一方を消去して考えます。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連立方程式の消去法につながる計算方法の基礎を学び　　　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ましょう。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86" y="4508005"/>
            <a:ext cx="629975" cy="6268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11" y="4458633"/>
            <a:ext cx="773784" cy="77378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37" y="4508005"/>
            <a:ext cx="629975" cy="6268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57" y="4431858"/>
            <a:ext cx="773784" cy="77378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15" y="4458633"/>
            <a:ext cx="773784" cy="77378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098151" y="5129509"/>
            <a:ext cx="13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１６０円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91417" y="5129509"/>
            <a:ext cx="13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２５０円</a:t>
            </a:r>
            <a:endParaRPr kumimoji="1" lang="ja-JP" altLang="en-US" sz="24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70" y="5668807"/>
            <a:ext cx="629975" cy="62682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474897" y="5787331"/>
            <a:ext cx="13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＝？円</a:t>
            </a:r>
            <a:endParaRPr kumimoji="1" lang="ja-JP" altLang="en-US" sz="24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21" y="5539462"/>
            <a:ext cx="773784" cy="77378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970405" y="5851581"/>
            <a:ext cx="13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＝？円</a:t>
            </a:r>
            <a:endParaRPr kumimoji="1" lang="ja-JP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88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16" grpId="0" animBg="1"/>
      <p:bldP spid="17" grpId="0" animBg="1"/>
      <p:bldP spid="12" grpId="0"/>
      <p:bldP spid="13" grpId="0"/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259632" y="281657"/>
            <a:ext cx="7632847" cy="867239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66FFFF"/>
              </a:gs>
              <a:gs pos="35000">
                <a:srgbClr val="CCFFFF"/>
              </a:gs>
              <a:gs pos="100000">
                <a:srgbClr val="CCFFFF"/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みかん１個とりんご１個を買うと１６０円になります。また、みかん１個とりんご２個では２５０円です。みかん１個とりんご１個はそれぞれいくらになりますか？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1259632" y="1292534"/>
            <a:ext cx="3383806" cy="54000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問題文を図に表してみましょう。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1241689" y="3739621"/>
            <a:ext cx="2983882" cy="51395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①と②のちがいを考えると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　　　　　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　　　　　　　　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91428" y="2165379"/>
            <a:ext cx="438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sz="2400" kern="0" dirty="0">
                <a:solidFill>
                  <a:prstClr val="black"/>
                </a:solidFill>
                <a:latin typeface="+mj-ea"/>
                <a:ea typeface="+mj-ea"/>
              </a:rPr>
              <a:t>みかん１個とりんご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+mj-ea"/>
                <a:ea typeface="+mj-ea"/>
              </a:rPr>
              <a:t>１個で１６０円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99579" y="3011688"/>
            <a:ext cx="443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sz="2400" kern="0" dirty="0">
                <a:solidFill>
                  <a:prstClr val="black"/>
                </a:solidFill>
                <a:latin typeface="+mj-ea"/>
                <a:ea typeface="+mj-ea"/>
              </a:rPr>
              <a:t>みかん１個と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+mj-ea"/>
                <a:ea typeface="+mj-ea"/>
              </a:rPr>
              <a:t>りんご２個で２５０円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4290380" y="3717032"/>
            <a:ext cx="460851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グループ化 101"/>
          <p:cNvGrpSpPr/>
          <p:nvPr/>
        </p:nvGrpSpPr>
        <p:grpSpPr>
          <a:xfrm>
            <a:off x="6872935" y="3681542"/>
            <a:ext cx="1451975" cy="900000"/>
            <a:chOff x="6872935" y="3681542"/>
            <a:chExt cx="1451975" cy="900000"/>
          </a:xfrm>
        </p:grpSpPr>
        <p:pic>
          <p:nvPicPr>
            <p:cNvPr id="63" name="図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935" y="3681542"/>
              <a:ext cx="900000" cy="900000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>
            <a:xfrm>
              <a:off x="7832467" y="391293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ja-JP" altLang="en-US" sz="2400" dirty="0" smtClean="0">
                  <a:solidFill>
                    <a:srgbClr val="000000"/>
                  </a:solidFill>
                </a:rPr>
                <a:t>＝</a:t>
              </a:r>
              <a:endParaRPr lang="ja-JP" alt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4" name="グループ化 83"/>
          <p:cNvGrpSpPr/>
          <p:nvPr/>
        </p:nvGrpSpPr>
        <p:grpSpPr>
          <a:xfrm>
            <a:off x="5053211" y="4493752"/>
            <a:ext cx="3633132" cy="900000"/>
            <a:chOff x="4496204" y="1842279"/>
            <a:chExt cx="3633132" cy="900000"/>
          </a:xfrm>
        </p:grpSpPr>
        <p:pic>
          <p:nvPicPr>
            <p:cNvPr id="85" name="図 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204" y="1932139"/>
              <a:ext cx="723900" cy="720281"/>
            </a:xfrm>
            <a:prstGeom prst="rect">
              <a:avLst/>
            </a:prstGeom>
          </p:spPr>
        </p:pic>
        <p:pic>
          <p:nvPicPr>
            <p:cNvPr id="86" name="図 8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750" y="1842279"/>
              <a:ext cx="900000" cy="900000"/>
            </a:xfrm>
            <a:prstGeom prst="rect">
              <a:avLst/>
            </a:prstGeom>
          </p:spPr>
        </p:pic>
        <p:sp>
          <p:nvSpPr>
            <p:cNvPr id="87" name="正方形/長方形 86"/>
            <p:cNvSpPr/>
            <p:nvPr/>
          </p:nvSpPr>
          <p:spPr>
            <a:xfrm>
              <a:off x="5128647" y="2096652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ja-JP" altLang="en-US" sz="2400" dirty="0" smtClean="0">
                  <a:solidFill>
                    <a:srgbClr val="000000"/>
                  </a:solidFill>
                </a:rPr>
                <a:t>＋</a:t>
              </a:r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6306401" y="2094596"/>
              <a:ext cx="18229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ja-JP" altLang="en-US" sz="2400" dirty="0" smtClean="0">
                  <a:solidFill>
                    <a:srgbClr val="000000"/>
                  </a:solidFill>
                </a:rPr>
                <a:t>＝１６０　より</a:t>
              </a:r>
              <a:endParaRPr lang="ja-JP" alt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4486711" y="1917183"/>
            <a:ext cx="4457865" cy="900000"/>
            <a:chOff x="4486711" y="1917183"/>
            <a:chExt cx="4457865" cy="900000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4986034" y="1917183"/>
              <a:ext cx="3958542" cy="900000"/>
              <a:chOff x="4496204" y="1842279"/>
              <a:chExt cx="3958542" cy="900000"/>
            </a:xfrm>
          </p:grpSpPr>
          <p:pic>
            <p:nvPicPr>
              <p:cNvPr id="53" name="図 5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6204" y="1932139"/>
                <a:ext cx="723900" cy="720281"/>
              </a:xfrm>
              <a:prstGeom prst="rect">
                <a:avLst/>
              </a:prstGeom>
            </p:spPr>
          </p:pic>
          <p:pic>
            <p:nvPicPr>
              <p:cNvPr id="55" name="図 5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9750" y="1842279"/>
                <a:ext cx="900000" cy="900000"/>
              </a:xfrm>
              <a:prstGeom prst="rect">
                <a:avLst/>
              </a:prstGeom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5128647" y="2096652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ja-JP" altLang="en-US" sz="2400" dirty="0" smtClean="0">
                    <a:solidFill>
                      <a:srgbClr val="000000"/>
                    </a:solidFill>
                  </a:rPr>
                  <a:t>＋</a:t>
                </a:r>
                <a:endParaRPr lang="ja-JP" alt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正方形/長方形 75"/>
              <p:cNvSpPr/>
              <p:nvPr/>
            </p:nvSpPr>
            <p:spPr>
              <a:xfrm>
                <a:off x="6306401" y="2094596"/>
                <a:ext cx="21483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ja-JP" altLang="en-US" sz="2400" dirty="0" smtClean="0">
                    <a:solidFill>
                      <a:srgbClr val="000000"/>
                    </a:solidFill>
                  </a:rPr>
                  <a:t>　　　　　＝１６０</a:t>
                </a:r>
                <a:endParaRPr lang="ja-JP" alt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正方形/長方形 13"/>
            <p:cNvSpPr/>
            <p:nvPr/>
          </p:nvSpPr>
          <p:spPr>
            <a:xfrm>
              <a:off x="4486711" y="216790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>
                  <a:solidFill>
                    <a:srgbClr val="000000"/>
                  </a:solidFill>
                </a:rPr>
                <a:t>①</a:t>
              </a:r>
              <a:endParaRPr lang="ja-JP" altLang="en-US" dirty="0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519957" y="2762888"/>
            <a:ext cx="4424619" cy="901208"/>
            <a:chOff x="4519957" y="2762888"/>
            <a:chExt cx="4424619" cy="901208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986034" y="2762888"/>
              <a:ext cx="3958542" cy="901208"/>
              <a:chOff x="4496204" y="2733802"/>
              <a:chExt cx="3958542" cy="901208"/>
            </a:xfrm>
          </p:grpSpPr>
          <p:pic>
            <p:nvPicPr>
              <p:cNvPr id="57" name="図 5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9947" y="2733802"/>
                <a:ext cx="900000" cy="900000"/>
              </a:xfrm>
              <a:prstGeom prst="rect">
                <a:avLst/>
              </a:prstGeom>
            </p:spPr>
          </p:pic>
          <p:grpSp>
            <p:nvGrpSpPr>
              <p:cNvPr id="78" name="グループ化 77"/>
              <p:cNvGrpSpPr/>
              <p:nvPr/>
            </p:nvGrpSpPr>
            <p:grpSpPr>
              <a:xfrm>
                <a:off x="4496204" y="2735010"/>
                <a:ext cx="3958542" cy="900000"/>
                <a:chOff x="4496204" y="1842279"/>
                <a:chExt cx="3958542" cy="900000"/>
              </a:xfrm>
            </p:grpSpPr>
            <p:pic>
              <p:nvPicPr>
                <p:cNvPr id="80" name="図 7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96204" y="1932139"/>
                  <a:ext cx="723900" cy="720281"/>
                </a:xfrm>
                <a:prstGeom prst="rect">
                  <a:avLst/>
                </a:prstGeom>
              </p:spPr>
            </p:pic>
            <p:pic>
              <p:nvPicPr>
                <p:cNvPr id="81" name="図 8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69750" y="1842279"/>
                  <a:ext cx="900000" cy="900000"/>
                </a:xfrm>
                <a:prstGeom prst="rect">
                  <a:avLst/>
                </a:prstGeom>
              </p:spPr>
            </p:pic>
            <p:sp>
              <p:nvSpPr>
                <p:cNvPr id="82" name="正方形/長方形 81"/>
                <p:cNvSpPr/>
                <p:nvPr/>
              </p:nvSpPr>
              <p:spPr>
                <a:xfrm>
                  <a:off x="5128647" y="2096652"/>
                  <a:ext cx="4924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ja-JP" altLang="en-US" sz="2400" dirty="0" smtClean="0">
                      <a:solidFill>
                        <a:srgbClr val="000000"/>
                      </a:solidFill>
                    </a:rPr>
                    <a:t>＋</a:t>
                  </a:r>
                  <a:endParaRPr lang="ja-JP" alt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正方形/長方形 82"/>
                <p:cNvSpPr/>
                <p:nvPr/>
              </p:nvSpPr>
              <p:spPr>
                <a:xfrm>
                  <a:off x="6306401" y="2094596"/>
                  <a:ext cx="214834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ja-JP" altLang="en-US" sz="2400" dirty="0" smtClean="0">
                      <a:solidFill>
                        <a:srgbClr val="000000"/>
                      </a:solidFill>
                    </a:rPr>
                    <a:t>　　　　　＝２５０</a:t>
                  </a:r>
                  <a:endParaRPr lang="ja-JP" alt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2" name="正方形/長方形 91"/>
            <p:cNvSpPr/>
            <p:nvPr/>
          </p:nvSpPr>
          <p:spPr>
            <a:xfrm>
              <a:off x="4519957" y="303157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/>
                <a:t>②</a:t>
              </a:r>
              <a:endParaRPr lang="ja-JP" altLang="en-US" sz="2400" dirty="0"/>
            </a:p>
          </p:txBody>
        </p:sp>
      </p:grpSp>
      <p:sp>
        <p:nvSpPr>
          <p:cNvPr id="93" name="正方形/長方形 92"/>
          <p:cNvSpPr/>
          <p:nvPr/>
        </p:nvSpPr>
        <p:spPr>
          <a:xfrm>
            <a:off x="5309258" y="3826554"/>
            <a:ext cx="160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0000"/>
                </a:solidFill>
              </a:rPr>
              <a:t>②－①より</a:t>
            </a:r>
            <a:endParaRPr lang="ja-JP" altLang="en-US" dirty="0"/>
          </a:p>
        </p:txBody>
      </p:sp>
      <p:grpSp>
        <p:nvGrpSpPr>
          <p:cNvPr id="94" name="グループ化 93"/>
          <p:cNvGrpSpPr/>
          <p:nvPr/>
        </p:nvGrpSpPr>
        <p:grpSpPr>
          <a:xfrm>
            <a:off x="5076055" y="5354931"/>
            <a:ext cx="3290851" cy="720281"/>
            <a:chOff x="4496204" y="1932139"/>
            <a:chExt cx="3290851" cy="720281"/>
          </a:xfrm>
        </p:grpSpPr>
        <p:pic>
          <p:nvPicPr>
            <p:cNvPr id="95" name="図 9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204" y="1932139"/>
              <a:ext cx="723900" cy="720281"/>
            </a:xfrm>
            <a:prstGeom prst="rect">
              <a:avLst/>
            </a:prstGeom>
          </p:spPr>
        </p:pic>
        <p:sp>
          <p:nvSpPr>
            <p:cNvPr id="97" name="正方形/長方形 96"/>
            <p:cNvSpPr/>
            <p:nvPr/>
          </p:nvSpPr>
          <p:spPr>
            <a:xfrm>
              <a:off x="5128647" y="2096652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5209105" y="2105705"/>
              <a:ext cx="25779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ja-JP" altLang="en-US" sz="2400" dirty="0" smtClean="0">
                  <a:solidFill>
                    <a:srgbClr val="000000"/>
                  </a:solidFill>
                </a:rPr>
                <a:t>＝１６０－９０＝７０</a:t>
              </a:r>
              <a:endParaRPr lang="ja-JP" alt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4935612" y="1917183"/>
            <a:ext cx="1933428" cy="17457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6164413" y="1323418"/>
            <a:ext cx="2580483" cy="513950"/>
            <a:chOff x="6164413" y="1323418"/>
            <a:chExt cx="2580483" cy="513950"/>
          </a:xfrm>
        </p:grpSpPr>
        <p:sp>
          <p:nvSpPr>
            <p:cNvPr id="99" name="角丸四角形吹き出し 98"/>
            <p:cNvSpPr/>
            <p:nvPr/>
          </p:nvSpPr>
          <p:spPr>
            <a:xfrm>
              <a:off x="6164413" y="1323418"/>
              <a:ext cx="2580483" cy="513950"/>
            </a:xfrm>
            <a:prstGeom prst="wedgeRoundRectCallout">
              <a:avLst>
                <a:gd name="adj1" fmla="val -52941"/>
                <a:gd name="adj2" fmla="val -27688"/>
                <a:gd name="adj3" fmla="val 16667"/>
              </a:avLst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lvl="0">
                <a:defRPr/>
              </a:pPr>
              <a:r>
                <a:rPr kumimoji="0" lang="ja-JP" altLang="en-US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　　　が同じですね。</a:t>
              </a:r>
              <a:endPara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6314456" y="1398671"/>
              <a:ext cx="560358" cy="37211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4388348" y="6121457"/>
            <a:ext cx="4349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2400" u="heavy" dirty="0" smtClean="0">
                <a:solidFill>
                  <a:srgbClr val="000000"/>
                </a:solidFill>
              </a:rPr>
              <a:t>答え　みかん７０円、りんご９０円</a:t>
            </a:r>
            <a:endParaRPr lang="ja-JP" altLang="en-US" sz="2400" u="heavy" dirty="0">
              <a:solidFill>
                <a:srgbClr val="00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174430" y="4736012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2400" dirty="0">
                <a:solidFill>
                  <a:srgbClr val="000000"/>
                </a:solidFill>
              </a:rPr>
              <a:t>９０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8294238" y="3893190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2400" dirty="0">
                <a:solidFill>
                  <a:srgbClr val="000000"/>
                </a:solidFill>
              </a:rPr>
              <a:t>９０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67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59" grpId="0"/>
      <p:bldP spid="77" grpId="0"/>
      <p:bldP spid="93" grpId="0"/>
      <p:bldP spid="17" grpId="0" animBg="1"/>
      <p:bldP spid="20" grpId="0"/>
      <p:bldP spid="22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259632" y="281657"/>
            <a:ext cx="7632847" cy="964166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66FFFF"/>
              </a:gs>
              <a:gs pos="35000">
                <a:srgbClr val="CCFFFF"/>
              </a:gs>
              <a:gs pos="100000">
                <a:srgbClr val="CCFFFF"/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ある博物館の入場チケットはおとな２人とこども１人で１２５０円、おとな５人とこども４人では、３５００円でした。おとな１人、こども１人の入場チケットはいくらですか？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1259632" y="1321562"/>
            <a:ext cx="3383806" cy="54000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問題文を図に表してみましょう。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1131442" y="3492865"/>
            <a:ext cx="5816554" cy="51395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こどもの数をそろえるために、①のセットを４倍にします。　　　　　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29244" y="1922370"/>
            <a:ext cx="4172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sz="2400" kern="0" dirty="0">
                <a:solidFill>
                  <a:prstClr val="black"/>
                </a:solidFill>
                <a:latin typeface="+mj-ea"/>
                <a:ea typeface="+mj-ea"/>
              </a:rPr>
              <a:t>おとな２人とこども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+mj-ea"/>
                <a:ea typeface="+mj-ea"/>
              </a:rPr>
              <a:t>１人</a:t>
            </a:r>
            <a:endParaRPr kumimoji="0" lang="en-US" altLang="ja-JP" sz="2400" kern="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+mj-ea"/>
                <a:ea typeface="+mj-ea"/>
              </a:rPr>
              <a:t>１２５０円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80309" y="2666893"/>
            <a:ext cx="438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sz="2400" kern="0" dirty="0">
                <a:solidFill>
                  <a:prstClr val="black"/>
                </a:solidFill>
                <a:latin typeface="+mj-ea"/>
                <a:ea typeface="+mj-ea"/>
              </a:rPr>
              <a:t>おとな５人とこども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+mj-ea"/>
                <a:ea typeface="+mj-ea"/>
              </a:rPr>
              <a:t>４人</a:t>
            </a:r>
            <a:endParaRPr kumimoji="0" lang="en-US" altLang="ja-JP" sz="2400" kern="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+mj-ea"/>
                <a:ea typeface="+mj-ea"/>
              </a:rPr>
              <a:t>３５００円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47860" y="3420241"/>
            <a:ext cx="855103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グループ化 28"/>
          <p:cNvGrpSpPr/>
          <p:nvPr/>
        </p:nvGrpSpPr>
        <p:grpSpPr>
          <a:xfrm>
            <a:off x="3067611" y="1916832"/>
            <a:ext cx="3394014" cy="720000"/>
            <a:chOff x="3067611" y="1916832"/>
            <a:chExt cx="3394014" cy="720000"/>
          </a:xfrm>
        </p:grpSpPr>
        <p:grpSp>
          <p:nvGrpSpPr>
            <p:cNvPr id="54" name="グループ化 53"/>
            <p:cNvGrpSpPr>
              <a:grpSpLocks noChangeAspect="1"/>
            </p:cNvGrpSpPr>
            <p:nvPr/>
          </p:nvGrpSpPr>
          <p:grpSpPr>
            <a:xfrm>
              <a:off x="3707906" y="1916832"/>
              <a:ext cx="1048660" cy="720000"/>
              <a:chOff x="6120476" y="1877200"/>
              <a:chExt cx="1310825" cy="900000"/>
            </a:xfrm>
          </p:grpSpPr>
          <p:pic>
            <p:nvPicPr>
              <p:cNvPr id="56" name="図 5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833"/>
              <a:stretch/>
            </p:blipFill>
            <p:spPr>
              <a:xfrm>
                <a:off x="6120476" y="1877200"/>
                <a:ext cx="442506" cy="900000"/>
              </a:xfrm>
              <a:prstGeom prst="rect">
                <a:avLst/>
              </a:prstGeom>
            </p:spPr>
          </p:pic>
          <p:pic>
            <p:nvPicPr>
              <p:cNvPr id="58" name="図 5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301" y="1877200"/>
                <a:ext cx="900000" cy="900000"/>
              </a:xfrm>
              <a:prstGeom prst="rect">
                <a:avLst/>
              </a:prstGeom>
            </p:spPr>
          </p:pic>
        </p:grpSp>
        <p:sp>
          <p:nvSpPr>
            <p:cNvPr id="28" name="正方形/長方形 27"/>
            <p:cNvSpPr/>
            <p:nvPr/>
          </p:nvSpPr>
          <p:spPr>
            <a:xfrm>
              <a:off x="4821432" y="2051440"/>
              <a:ext cx="16401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>
                  <a:solidFill>
                    <a:srgbClr val="000000"/>
                  </a:solidFill>
                </a:rPr>
                <a:t>＝１２５０円</a:t>
              </a:r>
              <a:endParaRPr lang="ja-JP" altLang="en-US" dirty="0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3067611" y="2132605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>
                  <a:solidFill>
                    <a:srgbClr val="000000"/>
                  </a:solidFill>
                </a:rPr>
                <a:t>①</a:t>
              </a:r>
              <a:endParaRPr lang="ja-JP" altLang="en-US" dirty="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3067611" y="2628153"/>
            <a:ext cx="5861589" cy="806833"/>
            <a:chOff x="3067611" y="2628153"/>
            <a:chExt cx="5861589" cy="806833"/>
          </a:xfrm>
        </p:grpSpPr>
        <p:grpSp>
          <p:nvGrpSpPr>
            <p:cNvPr id="8" name="グループ化 7"/>
            <p:cNvGrpSpPr>
              <a:grpSpLocks noChangeAspect="1"/>
            </p:cNvGrpSpPr>
            <p:nvPr/>
          </p:nvGrpSpPr>
          <p:grpSpPr>
            <a:xfrm>
              <a:off x="4773743" y="2714986"/>
              <a:ext cx="1048660" cy="720000"/>
              <a:chOff x="6120476" y="1877200"/>
              <a:chExt cx="1310825" cy="900000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833"/>
              <a:stretch/>
            </p:blipFill>
            <p:spPr>
              <a:xfrm>
                <a:off x="6120476" y="1877200"/>
                <a:ext cx="442506" cy="900000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301" y="1877200"/>
                <a:ext cx="900000" cy="900000"/>
              </a:xfrm>
              <a:prstGeom prst="rect">
                <a:avLst/>
              </a:prstGeom>
            </p:spPr>
          </p:pic>
        </p:grpSp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79" b="29841"/>
            <a:stretch/>
          </p:blipFill>
          <p:spPr>
            <a:xfrm>
              <a:off x="3492846" y="2743970"/>
              <a:ext cx="500014" cy="64800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00" b="24801"/>
            <a:stretch/>
          </p:blipFill>
          <p:spPr>
            <a:xfrm>
              <a:off x="3883378" y="2736153"/>
              <a:ext cx="514287" cy="648000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60"/>
            <a:stretch/>
          </p:blipFill>
          <p:spPr>
            <a:xfrm>
              <a:off x="4306951" y="2628153"/>
              <a:ext cx="514481" cy="792000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975"/>
            <a:stretch/>
          </p:blipFill>
          <p:spPr>
            <a:xfrm>
              <a:off x="5754820" y="2758073"/>
              <a:ext cx="572967" cy="648000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10"/>
            <a:stretch/>
          </p:blipFill>
          <p:spPr>
            <a:xfrm>
              <a:off x="6151063" y="2806970"/>
              <a:ext cx="547192" cy="576000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" t="280" r="-223" b="35679"/>
            <a:stretch/>
          </p:blipFill>
          <p:spPr>
            <a:xfrm>
              <a:off x="6563595" y="2758073"/>
              <a:ext cx="546399" cy="648000"/>
            </a:xfrm>
            <a:prstGeom prst="rect">
              <a:avLst/>
            </a:prstGeom>
          </p:spPr>
        </p:pic>
        <p:sp>
          <p:nvSpPr>
            <p:cNvPr id="60" name="正方形/長方形 59"/>
            <p:cNvSpPr/>
            <p:nvPr/>
          </p:nvSpPr>
          <p:spPr>
            <a:xfrm>
              <a:off x="7289007" y="2898371"/>
              <a:ext cx="16401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>
                  <a:solidFill>
                    <a:srgbClr val="000000"/>
                  </a:solidFill>
                </a:rPr>
                <a:t>＝３５００円</a:t>
              </a:r>
              <a:endParaRPr lang="ja-JP" altLang="en-US" dirty="0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3067611" y="2837137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>
                  <a:solidFill>
                    <a:srgbClr val="000000"/>
                  </a:solidFill>
                </a:rPr>
                <a:t>②</a:t>
              </a:r>
              <a:endParaRPr lang="ja-JP" altLang="en-US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2712682" y="4077072"/>
            <a:ext cx="6229026" cy="747613"/>
            <a:chOff x="2712682" y="4077072"/>
            <a:chExt cx="6229026" cy="747613"/>
          </a:xfrm>
        </p:grpSpPr>
        <p:grpSp>
          <p:nvGrpSpPr>
            <p:cNvPr id="64" name="グループ化 63"/>
            <p:cNvGrpSpPr>
              <a:grpSpLocks noChangeAspect="1"/>
            </p:cNvGrpSpPr>
            <p:nvPr/>
          </p:nvGrpSpPr>
          <p:grpSpPr>
            <a:xfrm>
              <a:off x="3174083" y="4104685"/>
              <a:ext cx="1048660" cy="720000"/>
              <a:chOff x="6120476" y="1877200"/>
              <a:chExt cx="1310825" cy="900000"/>
            </a:xfrm>
          </p:grpSpPr>
          <p:pic>
            <p:nvPicPr>
              <p:cNvPr id="65" name="図 6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833"/>
              <a:stretch/>
            </p:blipFill>
            <p:spPr>
              <a:xfrm>
                <a:off x="6120476" y="1877200"/>
                <a:ext cx="442506" cy="900000"/>
              </a:xfrm>
              <a:prstGeom prst="rect">
                <a:avLst/>
              </a:prstGeom>
            </p:spPr>
          </p:pic>
          <p:pic>
            <p:nvPicPr>
              <p:cNvPr id="66" name="図 6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301" y="1877200"/>
                <a:ext cx="900000" cy="900000"/>
              </a:xfrm>
              <a:prstGeom prst="rect">
                <a:avLst/>
              </a:prstGeom>
            </p:spPr>
          </p:pic>
        </p:grpSp>
        <p:grpSp>
          <p:nvGrpSpPr>
            <p:cNvPr id="67" name="グループ化 66"/>
            <p:cNvGrpSpPr>
              <a:grpSpLocks noChangeAspect="1"/>
            </p:cNvGrpSpPr>
            <p:nvPr/>
          </p:nvGrpSpPr>
          <p:grpSpPr>
            <a:xfrm>
              <a:off x="4153163" y="4091181"/>
              <a:ext cx="1048660" cy="720000"/>
              <a:chOff x="6120476" y="1877200"/>
              <a:chExt cx="1310825" cy="900000"/>
            </a:xfrm>
          </p:grpSpPr>
          <p:pic>
            <p:nvPicPr>
              <p:cNvPr id="68" name="図 6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833"/>
              <a:stretch/>
            </p:blipFill>
            <p:spPr>
              <a:xfrm>
                <a:off x="6120476" y="1877200"/>
                <a:ext cx="442506" cy="900000"/>
              </a:xfrm>
              <a:prstGeom prst="rect">
                <a:avLst/>
              </a:prstGeom>
            </p:spPr>
          </p:pic>
          <p:pic>
            <p:nvPicPr>
              <p:cNvPr id="69" name="図 6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301" y="1877200"/>
                <a:ext cx="900000" cy="900000"/>
              </a:xfrm>
              <a:prstGeom prst="rect">
                <a:avLst/>
              </a:prstGeom>
            </p:spPr>
          </p:pic>
        </p:grpSp>
        <p:grpSp>
          <p:nvGrpSpPr>
            <p:cNvPr id="70" name="グループ化 69"/>
            <p:cNvGrpSpPr>
              <a:grpSpLocks noChangeAspect="1"/>
            </p:cNvGrpSpPr>
            <p:nvPr/>
          </p:nvGrpSpPr>
          <p:grpSpPr>
            <a:xfrm>
              <a:off x="5102403" y="4077072"/>
              <a:ext cx="1048660" cy="720000"/>
              <a:chOff x="6120476" y="1877200"/>
              <a:chExt cx="1310825" cy="900000"/>
            </a:xfrm>
          </p:grpSpPr>
          <p:pic>
            <p:nvPicPr>
              <p:cNvPr id="71" name="図 7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833"/>
              <a:stretch/>
            </p:blipFill>
            <p:spPr>
              <a:xfrm>
                <a:off x="6120476" y="1877200"/>
                <a:ext cx="442506" cy="900000"/>
              </a:xfrm>
              <a:prstGeom prst="rect">
                <a:avLst/>
              </a:prstGeom>
            </p:spPr>
          </p:pic>
          <p:pic>
            <p:nvPicPr>
              <p:cNvPr id="72" name="図 7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301" y="1877200"/>
                <a:ext cx="900000" cy="900000"/>
              </a:xfrm>
              <a:prstGeom prst="rect">
                <a:avLst/>
              </a:prstGeom>
            </p:spPr>
          </p:pic>
        </p:grpSp>
        <p:grpSp>
          <p:nvGrpSpPr>
            <p:cNvPr id="73" name="グループ化 72"/>
            <p:cNvGrpSpPr>
              <a:grpSpLocks noChangeAspect="1"/>
            </p:cNvGrpSpPr>
            <p:nvPr/>
          </p:nvGrpSpPr>
          <p:grpSpPr>
            <a:xfrm>
              <a:off x="6081997" y="4077072"/>
              <a:ext cx="1048660" cy="720000"/>
              <a:chOff x="6120476" y="1877200"/>
              <a:chExt cx="1310825" cy="900000"/>
            </a:xfrm>
          </p:grpSpPr>
          <p:pic>
            <p:nvPicPr>
              <p:cNvPr id="74" name="図 7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833"/>
              <a:stretch/>
            </p:blipFill>
            <p:spPr>
              <a:xfrm>
                <a:off x="6120476" y="1877200"/>
                <a:ext cx="442506" cy="900000"/>
              </a:xfrm>
              <a:prstGeom prst="rect">
                <a:avLst/>
              </a:prstGeom>
            </p:spPr>
          </p:pic>
          <p:pic>
            <p:nvPicPr>
              <p:cNvPr id="75" name="図 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301" y="1877200"/>
                <a:ext cx="900000" cy="900000"/>
              </a:xfrm>
              <a:prstGeom prst="rect">
                <a:avLst/>
              </a:prstGeom>
            </p:spPr>
          </p:pic>
        </p:grpSp>
        <p:sp>
          <p:nvSpPr>
            <p:cNvPr id="89" name="正方形/長方形 88"/>
            <p:cNvSpPr/>
            <p:nvPr/>
          </p:nvSpPr>
          <p:spPr>
            <a:xfrm>
              <a:off x="7301515" y="4296239"/>
              <a:ext cx="16401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>
                  <a:solidFill>
                    <a:srgbClr val="000000"/>
                  </a:solidFill>
                </a:rPr>
                <a:t>＝５０００円</a:t>
              </a:r>
              <a:endParaRPr lang="ja-JP" altLang="en-US" dirty="0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2712682" y="423775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>
                  <a:solidFill>
                    <a:srgbClr val="000000"/>
                  </a:solidFill>
                </a:rPr>
                <a:t>③</a:t>
              </a:r>
              <a:endParaRPr lang="ja-JP" altLang="en-US" dirty="0"/>
            </a:p>
          </p:txBody>
        </p:sp>
      </p:grpSp>
      <p:sp>
        <p:nvSpPr>
          <p:cNvPr id="96" name="角丸四角形吹き出し 95"/>
          <p:cNvSpPr/>
          <p:nvPr/>
        </p:nvSpPr>
        <p:spPr>
          <a:xfrm>
            <a:off x="431057" y="5594612"/>
            <a:ext cx="7245405" cy="958027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③－②より　５０００－３５００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１５００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　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１５００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３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＝５００円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おとな１人分が５００円なので、①から　こども１人のチケット代は、　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１２５０－５００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×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２＝１２５０－１０００＝２５０円　　　　　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5306762" y="2628153"/>
            <a:ext cx="1885060" cy="1016871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3855545" y="4151242"/>
            <a:ext cx="330848" cy="73350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01" name="円/楕円 100"/>
          <p:cNvSpPr/>
          <p:nvPr/>
        </p:nvSpPr>
        <p:spPr>
          <a:xfrm>
            <a:off x="4821024" y="4132766"/>
            <a:ext cx="330848" cy="73350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02" name="円/楕円 101"/>
          <p:cNvSpPr/>
          <p:nvPr/>
        </p:nvSpPr>
        <p:spPr>
          <a:xfrm>
            <a:off x="5782508" y="4131439"/>
            <a:ext cx="330848" cy="73350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03" name="円/楕円 102"/>
          <p:cNvSpPr/>
          <p:nvPr/>
        </p:nvSpPr>
        <p:spPr>
          <a:xfrm>
            <a:off x="6749232" y="4145293"/>
            <a:ext cx="330848" cy="73350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1" name="角丸四角形吹き出し 90"/>
          <p:cNvSpPr/>
          <p:nvPr/>
        </p:nvSpPr>
        <p:spPr>
          <a:xfrm>
            <a:off x="446681" y="4858514"/>
            <a:ext cx="5816554" cy="688765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②と③は、こどもの数が同じなので、③から②をひくと、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おとな８－５＝３人分のチケット代がわかります。　　　　　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974026" y="2326315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４人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04" name="正方形/長方形 103"/>
          <p:cNvSpPr/>
          <p:nvPr/>
        </p:nvSpPr>
        <p:spPr>
          <a:xfrm>
            <a:off x="7058179" y="3901933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４人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5652120" y="6485294"/>
            <a:ext cx="351250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ja-JP" altLang="en-US" u="heavy" dirty="0" smtClean="0">
                <a:solidFill>
                  <a:srgbClr val="000000"/>
                </a:solidFill>
              </a:rPr>
              <a:t>答え　おとな５００円、こども２５０円</a:t>
            </a:r>
            <a:endParaRPr lang="ja-JP" altLang="en-US" u="heavy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69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59" grpId="0"/>
      <p:bldP spid="77" grpId="0"/>
      <p:bldP spid="96" grpId="0" animBg="1"/>
      <p:bldP spid="34" grpId="0" animBg="1"/>
      <p:bldP spid="35" grpId="0" animBg="1"/>
      <p:bldP spid="101" grpId="0" animBg="1"/>
      <p:bldP spid="102" grpId="0" animBg="1"/>
      <p:bldP spid="103" grpId="0" animBg="1"/>
      <p:bldP spid="91" grpId="0" animBg="1"/>
      <p:bldP spid="37" grpId="0"/>
      <p:bldP spid="104" grpId="0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259632" y="281657"/>
            <a:ext cx="7632847" cy="964166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66FFFF"/>
              </a:gs>
              <a:gs pos="35000">
                <a:srgbClr val="CCFFFF"/>
              </a:gs>
              <a:gs pos="100000">
                <a:srgbClr val="CCFFFF"/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ある文房具店でノート３冊と鉛筆３本を買ったら６３０円でした。この店ではノート１冊は鉛筆１本より３０円高く売っています。ノート１冊と鉛筆１本はそれぞれ</a:t>
            </a:r>
            <a:r>
              <a:rPr kumimoji="0" lang="ja-JP" altLang="en-US" sz="2000" kern="0" dirty="0" err="1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い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うくらですか？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1259632" y="1321562"/>
            <a:ext cx="3383806" cy="54000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問題文を図に表してみましょう。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539645" y="3478234"/>
            <a:ext cx="4808711" cy="597461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②から、①のノートを鉛筆に置きかえてみます。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96" name="角丸四角形吹き出し 95"/>
          <p:cNvSpPr/>
          <p:nvPr/>
        </p:nvSpPr>
        <p:spPr>
          <a:xfrm>
            <a:off x="540186" y="5041932"/>
            <a:ext cx="7444212" cy="679695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③より　鉛筆６本と９０円で６３０円であることがわかります。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このことより、鉛筆６本は５４０円なので、鉛筆１本は５４０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６＝９０円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91" name="角丸四角形吹き出し 90"/>
          <p:cNvSpPr/>
          <p:nvPr/>
        </p:nvSpPr>
        <p:spPr>
          <a:xfrm>
            <a:off x="544289" y="5844990"/>
            <a:ext cx="4814492" cy="688765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②にもどって、ノートは鉛筆より３０円高いので、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９０＋３０＝１２０円　になります。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2485" y="1975761"/>
            <a:ext cx="3379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>
                <a:solidFill>
                  <a:prstClr val="black"/>
                </a:solidFill>
                <a:latin typeface="+mj-ea"/>
                <a:ea typeface="+mj-ea"/>
              </a:rPr>
              <a:t>ノート３冊と鉛筆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+mj-ea"/>
                <a:ea typeface="+mj-ea"/>
              </a:rPr>
              <a:t>３本で６３０円</a:t>
            </a:r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2485" y="2756277"/>
            <a:ext cx="3927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>
                <a:solidFill>
                  <a:prstClr val="black"/>
                </a:solidFill>
                <a:latin typeface="+mj-ea"/>
                <a:ea typeface="+mj-ea"/>
              </a:rPr>
              <a:t>ノート１冊は鉛筆１本より３０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+mj-ea"/>
                <a:ea typeface="+mj-ea"/>
              </a:rPr>
              <a:t>円高い</a:t>
            </a:r>
            <a:endParaRPr lang="ja-JP" altLang="en-US" dirty="0">
              <a:latin typeface="+mj-ea"/>
              <a:ea typeface="+mj-ea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4427984" y="1681087"/>
            <a:ext cx="4311947" cy="864000"/>
            <a:chOff x="4427984" y="1681087"/>
            <a:chExt cx="4311947" cy="864000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629" y="1681087"/>
              <a:ext cx="864000" cy="864000"/>
            </a:xfrm>
            <a:prstGeom prst="rect">
              <a:avLst/>
            </a:prstGeom>
          </p:spPr>
        </p:pic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732" y="1681087"/>
              <a:ext cx="864000" cy="864000"/>
            </a:xfrm>
            <a:prstGeom prst="rect">
              <a:avLst/>
            </a:prstGeom>
          </p:spPr>
        </p:pic>
        <p:pic>
          <p:nvPicPr>
            <p:cNvPr id="63" name="図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026" y="1681087"/>
              <a:ext cx="864000" cy="86400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408" y="1808325"/>
              <a:ext cx="288000" cy="609524"/>
            </a:xfrm>
            <a:prstGeom prst="rect">
              <a:avLst/>
            </a:prstGeom>
          </p:spPr>
        </p:pic>
        <p:pic>
          <p:nvPicPr>
            <p:cNvPr id="76" name="図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357" y="1808325"/>
              <a:ext cx="288000" cy="609524"/>
            </a:xfrm>
            <a:prstGeom prst="rect">
              <a:avLst/>
            </a:prstGeom>
          </p:spPr>
        </p:pic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3306" y="1808325"/>
              <a:ext cx="288000" cy="609524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4427984" y="1928421"/>
              <a:ext cx="43119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solidFill>
                    <a:srgbClr val="000000"/>
                  </a:solidFill>
                </a:rPr>
                <a:t>①　　　　　　　　　　＋　　　　　　＝６３０円</a:t>
              </a:r>
              <a:endParaRPr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427984" y="2554203"/>
            <a:ext cx="3933948" cy="864000"/>
            <a:chOff x="4427984" y="2554203"/>
            <a:chExt cx="3933948" cy="864000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4427984" y="2554203"/>
              <a:ext cx="3933948" cy="864000"/>
              <a:chOff x="4427984" y="2554203"/>
              <a:chExt cx="3933948" cy="864000"/>
            </a:xfrm>
          </p:grpSpPr>
          <p:pic>
            <p:nvPicPr>
              <p:cNvPr id="80" name="図 7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4923" y="2554203"/>
                <a:ext cx="864000" cy="864000"/>
              </a:xfrm>
              <a:prstGeom prst="rect">
                <a:avLst/>
              </a:prstGeom>
            </p:spPr>
          </p:pic>
          <p:sp>
            <p:nvSpPr>
              <p:cNvPr id="82" name="正方形/長方形 81"/>
              <p:cNvSpPr/>
              <p:nvPr/>
            </p:nvSpPr>
            <p:spPr>
              <a:xfrm>
                <a:off x="4427984" y="2801537"/>
                <a:ext cx="39339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000000"/>
                    </a:solidFill>
                  </a:rPr>
                  <a:t>②　　　　　　　　＝　　　</a:t>
                </a:r>
                <a:endParaRPr lang="ja-JP" altLang="en-US" dirty="0"/>
              </a:p>
            </p:txBody>
          </p:sp>
        </p:grpSp>
        <p:grpSp>
          <p:nvGrpSpPr>
            <p:cNvPr id="127" name="グループ化 126"/>
            <p:cNvGrpSpPr/>
            <p:nvPr/>
          </p:nvGrpSpPr>
          <p:grpSpPr>
            <a:xfrm>
              <a:off x="6109300" y="2664022"/>
              <a:ext cx="1478113" cy="612000"/>
              <a:chOff x="4354103" y="2696279"/>
              <a:chExt cx="1070728" cy="442793"/>
            </a:xfrm>
          </p:grpSpPr>
          <p:pic>
            <p:nvPicPr>
              <p:cNvPr id="129" name="図 12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2888" y="2696279"/>
                <a:ext cx="209219" cy="442793"/>
              </a:xfrm>
              <a:prstGeom prst="rect">
                <a:avLst/>
              </a:prstGeom>
            </p:spPr>
          </p:pic>
          <p:sp>
            <p:nvSpPr>
              <p:cNvPr id="130" name="正方形/長方形 129"/>
              <p:cNvSpPr/>
              <p:nvPr/>
            </p:nvSpPr>
            <p:spPr>
              <a:xfrm>
                <a:off x="4354103" y="2767519"/>
                <a:ext cx="1070728" cy="307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000000"/>
                    </a:solidFill>
                  </a:rPr>
                  <a:t>　　　＋３０円</a:t>
                </a:r>
                <a:endParaRPr lang="ja-JP" altLang="en-US" dirty="0"/>
              </a:p>
            </p:txBody>
          </p:sp>
        </p:grpSp>
      </p:grpSp>
      <p:sp>
        <p:nvSpPr>
          <p:cNvPr id="128" name="正方形/長方形 127"/>
          <p:cNvSpPr/>
          <p:nvPr/>
        </p:nvSpPr>
        <p:spPr>
          <a:xfrm>
            <a:off x="6325862" y="2602453"/>
            <a:ext cx="1205076" cy="73064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1031804" y="4149176"/>
            <a:ext cx="7428628" cy="864000"/>
            <a:chOff x="1031804" y="4124792"/>
            <a:chExt cx="7428628" cy="864000"/>
          </a:xfrm>
        </p:grpSpPr>
        <p:pic>
          <p:nvPicPr>
            <p:cNvPr id="99" name="図 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128" y="4182669"/>
              <a:ext cx="288000" cy="609524"/>
            </a:xfrm>
            <a:prstGeom prst="rect">
              <a:avLst/>
            </a:prstGeom>
          </p:spPr>
        </p:pic>
        <p:pic>
          <p:nvPicPr>
            <p:cNvPr id="100" name="図 9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077" y="4182669"/>
              <a:ext cx="288000" cy="609524"/>
            </a:xfrm>
            <a:prstGeom prst="rect">
              <a:avLst/>
            </a:prstGeom>
          </p:spPr>
        </p:pic>
        <p:pic>
          <p:nvPicPr>
            <p:cNvPr id="105" name="図 10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026" y="4182669"/>
              <a:ext cx="288000" cy="609524"/>
            </a:xfrm>
            <a:prstGeom prst="rect">
              <a:avLst/>
            </a:prstGeom>
          </p:spPr>
        </p:pic>
        <p:sp>
          <p:nvSpPr>
            <p:cNvPr id="106" name="正方形/長方形 105"/>
            <p:cNvSpPr/>
            <p:nvPr/>
          </p:nvSpPr>
          <p:spPr>
            <a:xfrm>
              <a:off x="1031804" y="4274929"/>
              <a:ext cx="74286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solidFill>
                    <a:srgbClr val="000000"/>
                  </a:solidFill>
                </a:rPr>
                <a:t>③　　　　　　　　　　　　　　　　　　　　　　　　　　　＋　　　　　　＝６３０円</a:t>
              </a:r>
              <a:endParaRPr lang="ja-JP" altLang="en-US" dirty="0"/>
            </a:p>
          </p:txBody>
        </p:sp>
        <p:pic>
          <p:nvPicPr>
            <p:cNvPr id="141" name="図 1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347" y="4124792"/>
              <a:ext cx="864000" cy="864000"/>
            </a:xfrm>
            <a:prstGeom prst="rect">
              <a:avLst/>
            </a:prstGeom>
          </p:spPr>
        </p:pic>
        <p:pic>
          <p:nvPicPr>
            <p:cNvPr id="142" name="図 1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848" y="4124792"/>
              <a:ext cx="864000" cy="864000"/>
            </a:xfrm>
            <a:prstGeom prst="rect">
              <a:avLst/>
            </a:prstGeom>
          </p:spPr>
        </p:pic>
        <p:pic>
          <p:nvPicPr>
            <p:cNvPr id="143" name="図 1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292" y="4124792"/>
              <a:ext cx="864000" cy="864000"/>
            </a:xfrm>
            <a:prstGeom prst="rect">
              <a:avLst/>
            </a:prstGeom>
          </p:spPr>
        </p:pic>
      </p:grpSp>
      <p:grpSp>
        <p:nvGrpSpPr>
          <p:cNvPr id="121" name="グループ化 120"/>
          <p:cNvGrpSpPr/>
          <p:nvPr/>
        </p:nvGrpSpPr>
        <p:grpSpPr>
          <a:xfrm>
            <a:off x="4002540" y="4187921"/>
            <a:ext cx="1478113" cy="730648"/>
            <a:chOff x="1779992" y="4426803"/>
            <a:chExt cx="1478113" cy="730648"/>
          </a:xfrm>
          <a:solidFill>
            <a:schemeClr val="bg1"/>
          </a:solidFill>
        </p:grpSpPr>
        <p:sp>
          <p:nvSpPr>
            <p:cNvPr id="123" name="正方形/長方形 122"/>
            <p:cNvSpPr/>
            <p:nvPr/>
          </p:nvSpPr>
          <p:spPr>
            <a:xfrm>
              <a:off x="1995563" y="4426803"/>
              <a:ext cx="1205076" cy="730648"/>
            </a:xfrm>
            <a:prstGeom prst="rect">
              <a:avLst/>
            </a:prstGeom>
            <a:grp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22" name="グループ化 121"/>
            <p:cNvGrpSpPr/>
            <p:nvPr/>
          </p:nvGrpSpPr>
          <p:grpSpPr>
            <a:xfrm>
              <a:off x="1779992" y="4475798"/>
              <a:ext cx="1478113" cy="612000"/>
              <a:chOff x="4354103" y="2696279"/>
              <a:chExt cx="1070728" cy="442793"/>
            </a:xfrm>
            <a:grpFill/>
          </p:grpSpPr>
          <p:sp>
            <p:nvSpPr>
              <p:cNvPr id="125" name="正方形/長方形 124"/>
              <p:cNvSpPr/>
              <p:nvPr/>
            </p:nvSpPr>
            <p:spPr>
              <a:xfrm>
                <a:off x="4354103" y="2767519"/>
                <a:ext cx="1070728" cy="307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000000"/>
                    </a:solidFill>
                  </a:rPr>
                  <a:t>　　　＋３０円</a:t>
                </a:r>
                <a:endParaRPr lang="ja-JP" altLang="en-US" dirty="0"/>
              </a:p>
            </p:txBody>
          </p:sp>
          <p:pic>
            <p:nvPicPr>
              <p:cNvPr id="124" name="図 1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2888" y="2696279"/>
                <a:ext cx="209219" cy="442793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131" name="グループ化 130"/>
          <p:cNvGrpSpPr/>
          <p:nvPr/>
        </p:nvGrpSpPr>
        <p:grpSpPr>
          <a:xfrm>
            <a:off x="2683388" y="4199424"/>
            <a:ext cx="1478113" cy="730648"/>
            <a:chOff x="1779992" y="4426803"/>
            <a:chExt cx="1478113" cy="730648"/>
          </a:xfrm>
          <a:solidFill>
            <a:schemeClr val="bg1"/>
          </a:solidFill>
        </p:grpSpPr>
        <p:sp>
          <p:nvSpPr>
            <p:cNvPr id="133" name="正方形/長方形 132"/>
            <p:cNvSpPr/>
            <p:nvPr/>
          </p:nvSpPr>
          <p:spPr>
            <a:xfrm>
              <a:off x="1995563" y="4426803"/>
              <a:ext cx="1205076" cy="730648"/>
            </a:xfrm>
            <a:prstGeom prst="rect">
              <a:avLst/>
            </a:prstGeom>
            <a:grp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32" name="グループ化 131"/>
            <p:cNvGrpSpPr/>
            <p:nvPr/>
          </p:nvGrpSpPr>
          <p:grpSpPr>
            <a:xfrm>
              <a:off x="1779992" y="4475798"/>
              <a:ext cx="1478113" cy="612000"/>
              <a:chOff x="4354103" y="2696279"/>
              <a:chExt cx="1070728" cy="442793"/>
            </a:xfrm>
            <a:grpFill/>
          </p:grpSpPr>
          <p:sp>
            <p:nvSpPr>
              <p:cNvPr id="134" name="正方形/長方形 133"/>
              <p:cNvSpPr/>
              <p:nvPr/>
            </p:nvSpPr>
            <p:spPr>
              <a:xfrm>
                <a:off x="4354103" y="2767519"/>
                <a:ext cx="1070728" cy="307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000000"/>
                    </a:solidFill>
                  </a:rPr>
                  <a:t>　　　＋３０円</a:t>
                </a:r>
                <a:endParaRPr lang="ja-JP" altLang="en-US" dirty="0"/>
              </a:p>
            </p:txBody>
          </p:sp>
          <p:pic>
            <p:nvPicPr>
              <p:cNvPr id="135" name="図 1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2888" y="2696279"/>
                <a:ext cx="209219" cy="442793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136" name="グループ化 135"/>
          <p:cNvGrpSpPr/>
          <p:nvPr/>
        </p:nvGrpSpPr>
        <p:grpSpPr>
          <a:xfrm>
            <a:off x="1383970" y="4210520"/>
            <a:ext cx="1478113" cy="730648"/>
            <a:chOff x="1779992" y="4426803"/>
            <a:chExt cx="1478113" cy="730648"/>
          </a:xfrm>
          <a:solidFill>
            <a:schemeClr val="bg1"/>
          </a:solidFill>
        </p:grpSpPr>
        <p:sp>
          <p:nvSpPr>
            <p:cNvPr id="138" name="正方形/長方形 137"/>
            <p:cNvSpPr/>
            <p:nvPr/>
          </p:nvSpPr>
          <p:spPr>
            <a:xfrm>
              <a:off x="1995563" y="4426803"/>
              <a:ext cx="1205076" cy="730648"/>
            </a:xfrm>
            <a:prstGeom prst="rect">
              <a:avLst/>
            </a:prstGeom>
            <a:grp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37" name="グループ化 136"/>
            <p:cNvGrpSpPr/>
            <p:nvPr/>
          </p:nvGrpSpPr>
          <p:grpSpPr>
            <a:xfrm>
              <a:off x="1779992" y="4475798"/>
              <a:ext cx="1478113" cy="612000"/>
              <a:chOff x="4354103" y="2696279"/>
              <a:chExt cx="1070728" cy="442793"/>
            </a:xfrm>
            <a:grpFill/>
          </p:grpSpPr>
          <p:sp>
            <p:nvSpPr>
              <p:cNvPr id="139" name="正方形/長方形 138"/>
              <p:cNvSpPr/>
              <p:nvPr/>
            </p:nvSpPr>
            <p:spPr>
              <a:xfrm>
                <a:off x="4354103" y="2767519"/>
                <a:ext cx="1070728" cy="307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000000"/>
                    </a:solidFill>
                  </a:rPr>
                  <a:t>　　　＋３０円</a:t>
                </a:r>
                <a:endParaRPr lang="ja-JP" altLang="en-US" dirty="0"/>
              </a:p>
            </p:txBody>
          </p:sp>
          <p:pic>
            <p:nvPicPr>
              <p:cNvPr id="140" name="図 13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2888" y="2696279"/>
                <a:ext cx="209219" cy="44279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44" name="正方形/長方形 143"/>
          <p:cNvSpPr/>
          <p:nvPr/>
        </p:nvSpPr>
        <p:spPr>
          <a:xfrm>
            <a:off x="5739251" y="6283655"/>
            <a:ext cx="3174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u="heavy" dirty="0" smtClean="0">
                <a:solidFill>
                  <a:srgbClr val="000000"/>
                </a:solidFill>
              </a:rPr>
              <a:t>答え　ノート１２０円、鉛筆９０円</a:t>
            </a:r>
            <a:endParaRPr lang="ja-JP" altLang="en-US" u="heavy" dirty="0">
              <a:solidFill>
                <a:srgbClr val="000000"/>
              </a:solidFill>
            </a:endParaRPr>
          </a:p>
        </p:txBody>
      </p:sp>
      <p:cxnSp>
        <p:nvCxnSpPr>
          <p:cNvPr id="145" name="直線コネクタ 144"/>
          <p:cNvCxnSpPr/>
          <p:nvPr/>
        </p:nvCxnSpPr>
        <p:spPr>
          <a:xfrm>
            <a:off x="347860" y="3420241"/>
            <a:ext cx="855103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4156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96" grpId="0" animBg="1"/>
      <p:bldP spid="91" grpId="0" animBg="1"/>
      <p:bldP spid="4" grpId="0"/>
      <p:bldP spid="7" grpId="0"/>
      <p:bldP spid="128" grpId="0" animBg="1"/>
      <p:bldP spid="1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4.9|2|1.3|2|3.1|2.4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.9|2.5|3.3|2.4|2.5|4.1|3.1|2.6|4|2.5|3.6|2.2|4.9|2.7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.8|2.1|3.6|2.6|7.7|4.8|8.8|5.1|13.2|4.4|6.4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2|4.7|7.3|5.7|2.2|3|5.6|6.6|5.3|5.4|3.1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  <a:prstDash val="dash"/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9302</TotalTime>
  <Words>348</Words>
  <Application>Microsoft Office PowerPoint</Application>
  <PresentationFormat>画面に合わせる (4:3)</PresentationFormat>
  <Paragraphs>79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Arial</vt:lpstr>
      <vt:lpstr>AR P丸ゴシック体E</vt:lpstr>
      <vt:lpstr>AR P教科書体M</vt:lpstr>
      <vt:lpstr>Calibri</vt:lpstr>
      <vt:lpstr>ＭＳ Ｐゴシック</vt:lpstr>
      <vt:lpstr>HG丸ｺﾞｼｯｸM-PRO</vt:lpstr>
      <vt:lpstr>フラッシュ１</vt:lpstr>
      <vt:lpstr>消去算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仕事算</dc:title>
  <dc:creator>小泉 浩</dc:creator>
  <cp:lastModifiedBy>小泉 浩</cp:lastModifiedBy>
  <cp:revision>350</cp:revision>
  <dcterms:created xsi:type="dcterms:W3CDTF">2015-06-25T04:58:05Z</dcterms:created>
  <dcterms:modified xsi:type="dcterms:W3CDTF">2020-08-04T01:44:57Z</dcterms:modified>
</cp:coreProperties>
</file>