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notesSlides/notesSlide7.xml" ContentType="application/vnd.openxmlformats-officedocument.presentationml.notesSlide+xml"/>
  <Override PartName="/ppt/tags/tag8.xml" ContentType="application/vnd.openxmlformats-officedocument.presentationml.tags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10"/>
  </p:notesMasterIdLst>
  <p:sldIdLst>
    <p:sldId id="288" r:id="rId2"/>
    <p:sldId id="325" r:id="rId3"/>
    <p:sldId id="326" r:id="rId4"/>
    <p:sldId id="327" r:id="rId5"/>
    <p:sldId id="328" r:id="rId6"/>
    <p:sldId id="329" r:id="rId7"/>
    <p:sldId id="330" r:id="rId8"/>
    <p:sldId id="331" r:id="rId9"/>
  </p:sldIdLst>
  <p:sldSz cx="9144000" cy="6858000" type="screen4x3"/>
  <p:notesSz cx="6858000" cy="9144000"/>
  <p:embeddedFontLst>
    <p:embeddedFont>
      <p:font typeface="AR P丸ゴシック体M" panose="020F0600000000000000" pitchFamily="50" charset="-128"/>
      <p:regular r:id="rId11"/>
    </p:embeddedFont>
    <p:embeddedFont>
      <p:font typeface="Cambria Math" panose="02040503050406030204" pitchFamily="18" charset="0"/>
      <p:regular r:id="rId12"/>
    </p:embeddedFont>
    <p:embeddedFont>
      <p:font typeface="Calibri" panose="020F0502020204030204" pitchFamily="34" charset="0"/>
      <p:regular r:id="rId13"/>
      <p:bold r:id="rId14"/>
      <p:italic r:id="rId15"/>
      <p:boldItalic r:id="rId16"/>
    </p:embeddedFont>
    <p:embeddedFont>
      <p:font typeface="HG丸ｺﾞｼｯｸM-PRO" panose="020F0600000000000000" pitchFamily="50" charset="-128"/>
      <p:regular r:id="rId17"/>
    </p:embeddedFont>
    <p:embeddedFont>
      <p:font typeface="AR P丸ゴシック体E" panose="020F0900000000000000" pitchFamily="50" charset="-128"/>
      <p:regular r:id="rId18"/>
    </p:embeddedFont>
  </p:embeddedFont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925" userDrawn="1">
          <p15:clr>
            <a:srgbClr val="A4A3A4"/>
          </p15:clr>
        </p15:guide>
        <p15:guide id="3" orient="horz" pos="179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66FFFF"/>
    <a:srgbClr val="FF99FF"/>
    <a:srgbClr val="CCFFFF"/>
    <a:srgbClr val="4BD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24" autoAdjust="0"/>
  </p:normalViewPr>
  <p:slideViewPr>
    <p:cSldViewPr>
      <p:cViewPr>
        <p:scale>
          <a:sx n="125" d="100"/>
          <a:sy n="125" d="100"/>
        </p:scale>
        <p:origin x="-1242" y="-1110"/>
      </p:cViewPr>
      <p:guideLst>
        <p:guide pos="2925"/>
        <p:guide orient="horz" pos="179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11D78-99EB-45F5-BE76-59F7C1EE38A1}" type="datetimeFigureOut">
              <a:rPr kumimoji="1" lang="ja-JP" altLang="en-US" smtClean="0"/>
              <a:pPr/>
              <a:t>2020/9/9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8D5A8-10A7-4DCC-953B-A0DFE8C090F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41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ja-JP" altLang="en-US" dirty="0" smtClean="0">
              <a:ea typeface="HG丸ｺﾞｼｯｸM-PRO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74567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285497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214963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>
                <a:solidFill>
                  <a:prstClr val="black"/>
                </a:solidFill>
              </a:rPr>
              <a:pPr>
                <a:defRPr/>
              </a:pPr>
              <a:t>4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24620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>
                <a:solidFill>
                  <a:prstClr val="black"/>
                </a:solidFill>
              </a:rPr>
              <a:pPr>
                <a:defRPr/>
              </a:pPr>
              <a:t>5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39736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56077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38390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>
                <a:solidFill>
                  <a:prstClr val="black"/>
                </a:solidFill>
              </a:rPr>
              <a:pPr>
                <a:defRPr/>
              </a:pPr>
              <a:t>8</a:t>
            </a:fld>
            <a:endParaRPr lang="ja-JP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88172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8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555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05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80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2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2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201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85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93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6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8.xml"/><Relationship Id="rId3" Type="http://schemas.openxmlformats.org/officeDocument/2006/relationships/notesSlide" Target="../notesSlides/notesSlide1.xml"/><Relationship Id="rId7" Type="http://schemas.openxmlformats.org/officeDocument/2006/relationships/slide" Target="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Relationship Id="rId6" Type="http://schemas.openxmlformats.org/officeDocument/2006/relationships/image" Target="../media/image4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9189" y="932014"/>
            <a:ext cx="8848498" cy="1482737"/>
          </a:xfrm>
          <a:scene3d>
            <a:camera prst="orthographicFront">
              <a:rot lat="0" lon="0" rev="0"/>
            </a:camera>
            <a:lightRig rig="threePt" dir="t"/>
          </a:scene3d>
        </p:spPr>
        <p:txBody>
          <a:bodyPr anchor="t">
            <a:scene3d>
              <a:camera prst="isometricRightUp"/>
              <a:lightRig rig="threePt" dir="t"/>
            </a:scene3d>
          </a:bodyPr>
          <a:lstStyle/>
          <a:p>
            <a:r>
              <a:rPr kumimoji="1" lang="ja-JP" altLang="en-US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５年</a:t>
            </a:r>
            <a:r>
              <a:rPr kumimoji="1" lang="ja-JP" altLang="en-US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「小数のわり算</a:t>
            </a:r>
            <a:r>
              <a:rPr kumimoji="1" lang="ja-JP" altLang="en-US" sz="6600" b="1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AR P丸ゴシック体E" panose="020F0900000000000000" pitchFamily="50" charset="-128"/>
                <a:ea typeface="AR P丸ゴシック体E" panose="020F0900000000000000" pitchFamily="50" charset="-128"/>
              </a:rPr>
              <a:t>」</a:t>
            </a:r>
            <a:endParaRPr kumimoji="1" lang="ja-JP" altLang="en-US" sz="6600" b="1" dirty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AR P丸ゴシック体E" panose="020F0900000000000000" pitchFamily="50" charset="-128"/>
              <a:ea typeface="AR P丸ゴシック体E" panose="020F0900000000000000" pitchFamily="50" charset="-128"/>
            </a:endParaRPr>
          </a:p>
        </p:txBody>
      </p:sp>
      <p:sp>
        <p:nvSpPr>
          <p:cNvPr id="56" name="フレーム 55"/>
          <p:cNvSpPr/>
          <p:nvPr/>
        </p:nvSpPr>
        <p:spPr>
          <a:xfrm>
            <a:off x="0" y="0"/>
            <a:ext cx="9144000" cy="6858000"/>
          </a:xfrm>
          <a:prstGeom prst="frame">
            <a:avLst>
              <a:gd name="adj1" fmla="val 3249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4" name="角丸四角形吹き出し 3">
            <a:hlinkClick r:id="rId4" action="ppaction://hlinksldjump"/>
          </p:cNvPr>
          <p:cNvSpPr/>
          <p:nvPr/>
        </p:nvSpPr>
        <p:spPr>
          <a:xfrm>
            <a:off x="1187624" y="2564706"/>
            <a:ext cx="4464496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７．５６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６．３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" name="角丸四角形吹き出し 4">
            <a:hlinkClick r:id="rId5" action="ppaction://hlinksldjump"/>
          </p:cNvPr>
          <p:cNvSpPr/>
          <p:nvPr/>
        </p:nvSpPr>
        <p:spPr>
          <a:xfrm>
            <a:off x="1187624" y="3327176"/>
            <a:ext cx="4464496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２．３４</a:t>
            </a:r>
            <a:r>
              <a:rPr kumimoji="0" lang="en-US" altLang="ja-JP" sz="2400" b="1" kern="0" dirty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３．９ 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" name="角丸四角形吹き出し 5">
            <a:hlinkClick r:id="rId6" action="ppaction://hlinksldjump"/>
          </p:cNvPr>
          <p:cNvSpPr/>
          <p:nvPr/>
        </p:nvSpPr>
        <p:spPr>
          <a:xfrm>
            <a:off x="1187624" y="4089646"/>
            <a:ext cx="4464496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１．８</a:t>
            </a:r>
            <a:r>
              <a:rPr kumimoji="0" lang="en-US" altLang="ja-JP" sz="2400" b="1" kern="0" dirty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２．４ 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7" name="角丸四角形吹き出し 6">
            <a:hlinkClick r:id="rId7" action="ppaction://hlinksldjump"/>
          </p:cNvPr>
          <p:cNvSpPr/>
          <p:nvPr/>
        </p:nvSpPr>
        <p:spPr>
          <a:xfrm>
            <a:off x="1189878" y="4852116"/>
            <a:ext cx="4462242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８</a:t>
            </a:r>
            <a:r>
              <a:rPr kumimoji="0" lang="en-US" altLang="ja-JP" sz="2400" b="1" kern="0" dirty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２．５ 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6055016" y="3990044"/>
            <a:ext cx="2088232" cy="646331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各スライドへリンクされています。</a:t>
            </a:r>
            <a:endParaRPr kumimoji="1" lang="ja-JP" altLang="en-US" dirty="0"/>
          </a:p>
        </p:txBody>
      </p:sp>
      <p:sp>
        <p:nvSpPr>
          <p:cNvPr id="9" name="角丸四角形吹き出し 8">
            <a:hlinkClick r:id="rId8" action="ppaction://hlinksldjump"/>
          </p:cNvPr>
          <p:cNvSpPr/>
          <p:nvPr/>
        </p:nvSpPr>
        <p:spPr>
          <a:xfrm>
            <a:off x="1187624" y="5614586"/>
            <a:ext cx="5768001" cy="486744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２．５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０．７　の筆算　あまりのあるわり算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670029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80" y="260649"/>
            <a:ext cx="4183824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７．５６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６．３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8" name="動作設定ボタン: 最初 27">
            <a:hlinkClick r:id="" action="ppaction://hlinkshowjump?jump=firstslide" highlightClick="1"/>
          </p:cNvPr>
          <p:cNvSpPr/>
          <p:nvPr/>
        </p:nvSpPr>
        <p:spPr>
          <a:xfrm>
            <a:off x="8172400" y="6530080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aphicFrame>
        <p:nvGraphicFramePr>
          <p:cNvPr id="47" name="表 4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899448"/>
              </p:ext>
            </p:extLst>
          </p:nvPr>
        </p:nvGraphicFramePr>
        <p:xfrm>
          <a:off x="1360649" y="2622024"/>
          <a:ext cx="270000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"/>
                <a:gridCol w="540000"/>
                <a:gridCol w="540000"/>
                <a:gridCol w="540000"/>
                <a:gridCol w="540000"/>
              </a:tblGrid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６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３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７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５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６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48" name="直線コネクタ 47"/>
          <p:cNvCxnSpPr/>
          <p:nvPr/>
        </p:nvCxnSpPr>
        <p:spPr>
          <a:xfrm flipV="1">
            <a:off x="2414402" y="3322930"/>
            <a:ext cx="162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図 48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2361713" y="3276221"/>
            <a:ext cx="204268" cy="900000"/>
          </a:xfrm>
          <a:prstGeom prst="rect">
            <a:avLst/>
          </a:prstGeom>
        </p:spPr>
      </p:pic>
      <p:sp>
        <p:nvSpPr>
          <p:cNvPr id="67" name="円/楕円 66"/>
          <p:cNvSpPr/>
          <p:nvPr/>
        </p:nvSpPr>
        <p:spPr>
          <a:xfrm>
            <a:off x="2940290" y="3886274"/>
            <a:ext cx="54000" cy="540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8" name="円/楕円 67"/>
          <p:cNvSpPr/>
          <p:nvPr/>
        </p:nvSpPr>
        <p:spPr>
          <a:xfrm>
            <a:off x="1863415" y="3896462"/>
            <a:ext cx="54000" cy="540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aphicFrame>
        <p:nvGraphicFramePr>
          <p:cNvPr id="29" name="表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3192478"/>
              </p:ext>
            </p:extLst>
          </p:nvPr>
        </p:nvGraphicFramePr>
        <p:xfrm>
          <a:off x="5130032" y="2618993"/>
          <a:ext cx="2700000" cy="2103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"/>
                <a:gridCol w="540000"/>
                <a:gridCol w="540000"/>
                <a:gridCol w="540000"/>
                <a:gridCol w="540000"/>
              </a:tblGrid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６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３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７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５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６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35" name="直線コネクタ 34"/>
          <p:cNvCxnSpPr/>
          <p:nvPr/>
        </p:nvCxnSpPr>
        <p:spPr>
          <a:xfrm flipV="1">
            <a:off x="6183785" y="3319899"/>
            <a:ext cx="162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図 3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6131096" y="3273190"/>
            <a:ext cx="204268" cy="900000"/>
          </a:xfrm>
          <a:prstGeom prst="rect">
            <a:avLst/>
          </a:prstGeom>
        </p:spPr>
      </p:pic>
      <p:sp>
        <p:nvSpPr>
          <p:cNvPr id="39" name="円/楕円 38"/>
          <p:cNvSpPr/>
          <p:nvPr/>
        </p:nvSpPr>
        <p:spPr>
          <a:xfrm>
            <a:off x="6709673" y="3883243"/>
            <a:ext cx="54000" cy="540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0" name="円/楕円 39"/>
          <p:cNvSpPr/>
          <p:nvPr/>
        </p:nvSpPr>
        <p:spPr>
          <a:xfrm>
            <a:off x="5632798" y="3893431"/>
            <a:ext cx="54000" cy="540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1" name="角丸四角形吹き出し 40"/>
          <p:cNvSpPr/>
          <p:nvPr/>
        </p:nvSpPr>
        <p:spPr>
          <a:xfrm>
            <a:off x="1324279" y="884819"/>
            <a:ext cx="7568201" cy="788796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７．５６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６．３の商は、７．５６と６．３の両方を１０倍した７５．６</a:t>
            </a:r>
            <a:r>
              <a:rPr kumimoji="0" lang="en-US" altLang="ja-JP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６３の商と等しいことを使って求めます。</a:t>
            </a:r>
            <a:endParaRPr kumimoji="0" lang="en-US" altLang="ja-JP" sz="20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pSp>
        <p:nvGrpSpPr>
          <p:cNvPr id="4" name="グループ化 3"/>
          <p:cNvGrpSpPr/>
          <p:nvPr/>
        </p:nvGrpSpPr>
        <p:grpSpPr>
          <a:xfrm>
            <a:off x="2986798" y="2420888"/>
            <a:ext cx="4321508" cy="1526543"/>
            <a:chOff x="2986798" y="2420888"/>
            <a:chExt cx="4321508" cy="1526543"/>
          </a:xfrm>
        </p:grpSpPr>
        <p:sp>
          <p:nvSpPr>
            <p:cNvPr id="2" name="円弧 1"/>
            <p:cNvSpPr/>
            <p:nvPr/>
          </p:nvSpPr>
          <p:spPr>
            <a:xfrm rot="16200000">
              <a:off x="4499480" y="1138605"/>
              <a:ext cx="1296144" cy="4321508"/>
            </a:xfrm>
            <a:prstGeom prst="arc">
              <a:avLst>
                <a:gd name="adj1" fmla="val 16200000"/>
                <a:gd name="adj2" fmla="val 5472499"/>
              </a:avLst>
            </a:prstGeom>
            <a:ln w="381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" name="正方形/長方形 2"/>
            <p:cNvSpPr/>
            <p:nvPr/>
          </p:nvSpPr>
          <p:spPr>
            <a:xfrm>
              <a:off x="4643438" y="2420888"/>
              <a:ext cx="864666" cy="43185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400" dirty="0" smtClean="0"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１０倍</a:t>
              </a:r>
              <a:endParaRPr kumimoji="1" lang="ja-JP" altLang="en-US" sz="2400" dirty="0">
                <a:latin typeface="AR P丸ゴシック体M" panose="020F0600000000000000" pitchFamily="50" charset="-128"/>
                <a:ea typeface="AR P丸ゴシック体M" panose="020F0600000000000000" pitchFamily="50" charset="-128"/>
              </a:endParaRPr>
            </a:p>
          </p:txBody>
        </p:sp>
      </p:grpSp>
      <p:grpSp>
        <p:nvGrpSpPr>
          <p:cNvPr id="42" name="グループ化 41"/>
          <p:cNvGrpSpPr/>
          <p:nvPr/>
        </p:nvGrpSpPr>
        <p:grpSpPr>
          <a:xfrm rot="10800000">
            <a:off x="1904763" y="3299358"/>
            <a:ext cx="3723047" cy="1558836"/>
            <a:chOff x="2986798" y="2420888"/>
            <a:chExt cx="4321508" cy="1526543"/>
          </a:xfrm>
        </p:grpSpPr>
        <p:sp>
          <p:nvSpPr>
            <p:cNvPr id="52" name="円弧 51"/>
            <p:cNvSpPr/>
            <p:nvPr/>
          </p:nvSpPr>
          <p:spPr>
            <a:xfrm rot="16200000">
              <a:off x="4499480" y="1138605"/>
              <a:ext cx="1296144" cy="4321508"/>
            </a:xfrm>
            <a:prstGeom prst="arc">
              <a:avLst>
                <a:gd name="adj1" fmla="val 16200000"/>
                <a:gd name="adj2" fmla="val 5472499"/>
              </a:avLst>
            </a:prstGeom>
            <a:ln w="38100">
              <a:solidFill>
                <a:srgbClr val="FF0000"/>
              </a:solidFill>
              <a:headEnd type="triangl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5" name="正方形/長方形 54"/>
            <p:cNvSpPr/>
            <p:nvPr/>
          </p:nvSpPr>
          <p:spPr>
            <a:xfrm rot="10800000">
              <a:off x="4546656" y="2420888"/>
              <a:ext cx="961449" cy="431850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rgbClr val="FF0000"/>
              </a:solidFill>
              <a:prstDash val="solid"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400" dirty="0" smtClean="0">
                  <a:latin typeface="AR P丸ゴシック体M" panose="020F0600000000000000" pitchFamily="50" charset="-128"/>
                  <a:ea typeface="AR P丸ゴシック体M" panose="020F0600000000000000" pitchFamily="50" charset="-128"/>
                </a:rPr>
                <a:t>１０倍</a:t>
              </a:r>
              <a:endParaRPr kumimoji="1" lang="ja-JP" altLang="en-US" sz="2400" dirty="0">
                <a:latin typeface="AR P丸ゴシック体M" panose="020F0600000000000000" pitchFamily="50" charset="-128"/>
                <a:ea typeface="AR P丸ゴシック体M" panose="020F0600000000000000" pitchFamily="50" charset="-128"/>
              </a:endParaRPr>
            </a:p>
          </p:txBody>
        </p:sp>
      </p:grpSp>
      <p:sp>
        <p:nvSpPr>
          <p:cNvPr id="56" name="円弧 55"/>
          <p:cNvSpPr/>
          <p:nvPr/>
        </p:nvSpPr>
        <p:spPr>
          <a:xfrm rot="5400000" flipV="1">
            <a:off x="5670660" y="3726718"/>
            <a:ext cx="498833" cy="491516"/>
          </a:xfrm>
          <a:prstGeom prst="arc">
            <a:avLst>
              <a:gd name="adj1" fmla="val 16200000"/>
              <a:gd name="adj2" fmla="val 5603697"/>
            </a:avLst>
          </a:prstGeom>
          <a:ln w="381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円弧 56"/>
          <p:cNvSpPr/>
          <p:nvPr/>
        </p:nvSpPr>
        <p:spPr>
          <a:xfrm rot="5400000" flipV="1">
            <a:off x="6779646" y="3671531"/>
            <a:ext cx="475177" cy="528145"/>
          </a:xfrm>
          <a:prstGeom prst="arc">
            <a:avLst>
              <a:gd name="adj1" fmla="val 16200000"/>
              <a:gd name="adj2" fmla="val 5603697"/>
            </a:avLst>
          </a:prstGeom>
          <a:ln w="381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/>
          <p:nvPr/>
        </p:nvCxnSpPr>
        <p:spPr>
          <a:xfrm>
            <a:off x="5585301" y="3827689"/>
            <a:ext cx="151248" cy="187196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コネクタ 57"/>
          <p:cNvCxnSpPr/>
          <p:nvPr/>
        </p:nvCxnSpPr>
        <p:spPr>
          <a:xfrm>
            <a:off x="6661663" y="3826833"/>
            <a:ext cx="151248" cy="187196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円/楕円 58"/>
          <p:cNvSpPr/>
          <p:nvPr/>
        </p:nvSpPr>
        <p:spPr>
          <a:xfrm>
            <a:off x="7263668" y="3883243"/>
            <a:ext cx="54000" cy="54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877413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56" grpId="0" animBg="1"/>
      <p:bldP spid="57" grpId="0" animBg="1"/>
      <p:bldP spid="5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80" y="260649"/>
            <a:ext cx="4183824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７．５６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６．３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の筆算のしかた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28" name="動作設定ボタン: 最初 27">
            <a:hlinkClick r:id="" action="ppaction://hlinkshowjump?jump=firstslide" highlightClick="1"/>
          </p:cNvPr>
          <p:cNvSpPr/>
          <p:nvPr/>
        </p:nvSpPr>
        <p:spPr>
          <a:xfrm>
            <a:off x="8172400" y="6530080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aphicFrame>
        <p:nvGraphicFramePr>
          <p:cNvPr id="29" name="表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0156344"/>
              </p:ext>
            </p:extLst>
          </p:nvPr>
        </p:nvGraphicFramePr>
        <p:xfrm>
          <a:off x="3293438" y="1244208"/>
          <a:ext cx="2700000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40000"/>
                <a:gridCol w="540000"/>
                <a:gridCol w="540000"/>
                <a:gridCol w="540000"/>
                <a:gridCol w="540000"/>
              </a:tblGrid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６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３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７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５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40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６</a:t>
                      </a:r>
                      <a:endParaRPr kumimoji="1" lang="ja-JP" altLang="en-US" sz="40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84000"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40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35" name="直線コネクタ 34"/>
          <p:cNvCxnSpPr/>
          <p:nvPr/>
        </p:nvCxnSpPr>
        <p:spPr>
          <a:xfrm flipV="1">
            <a:off x="4347191" y="1945114"/>
            <a:ext cx="162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8" name="図 3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4294502" y="1898405"/>
            <a:ext cx="204268" cy="900000"/>
          </a:xfrm>
          <a:prstGeom prst="rect">
            <a:avLst/>
          </a:prstGeom>
        </p:spPr>
      </p:pic>
      <p:sp>
        <p:nvSpPr>
          <p:cNvPr id="39" name="円/楕円 38"/>
          <p:cNvSpPr/>
          <p:nvPr/>
        </p:nvSpPr>
        <p:spPr>
          <a:xfrm>
            <a:off x="4873079" y="2508458"/>
            <a:ext cx="54000" cy="540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0" name="円/楕円 39"/>
          <p:cNvSpPr/>
          <p:nvPr/>
        </p:nvSpPr>
        <p:spPr>
          <a:xfrm>
            <a:off x="3796204" y="2518646"/>
            <a:ext cx="54000" cy="540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6" name="円弧 55"/>
          <p:cNvSpPr/>
          <p:nvPr/>
        </p:nvSpPr>
        <p:spPr>
          <a:xfrm rot="5400000" flipV="1">
            <a:off x="3834066" y="2351933"/>
            <a:ext cx="498833" cy="491516"/>
          </a:xfrm>
          <a:prstGeom prst="arc">
            <a:avLst>
              <a:gd name="adj1" fmla="val 16200000"/>
              <a:gd name="adj2" fmla="val 5603697"/>
            </a:avLst>
          </a:prstGeom>
          <a:ln w="381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円弧 56"/>
          <p:cNvSpPr/>
          <p:nvPr/>
        </p:nvSpPr>
        <p:spPr>
          <a:xfrm rot="5400000" flipV="1">
            <a:off x="4943052" y="2296746"/>
            <a:ext cx="475177" cy="528145"/>
          </a:xfrm>
          <a:prstGeom prst="arc">
            <a:avLst>
              <a:gd name="adj1" fmla="val 16200000"/>
              <a:gd name="adj2" fmla="val 5603697"/>
            </a:avLst>
          </a:prstGeom>
          <a:ln w="381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/>
          <p:nvPr/>
        </p:nvCxnSpPr>
        <p:spPr>
          <a:xfrm>
            <a:off x="3769666" y="2473646"/>
            <a:ext cx="108000" cy="14400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線コネクタ 57"/>
          <p:cNvCxnSpPr/>
          <p:nvPr/>
        </p:nvCxnSpPr>
        <p:spPr>
          <a:xfrm>
            <a:off x="4844119" y="2471098"/>
            <a:ext cx="108000" cy="14400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円/楕円 58"/>
          <p:cNvSpPr/>
          <p:nvPr/>
        </p:nvSpPr>
        <p:spPr>
          <a:xfrm>
            <a:off x="5427074" y="2508458"/>
            <a:ext cx="54000" cy="54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0" name="角丸四角形吹き出し 29"/>
          <p:cNvSpPr/>
          <p:nvPr/>
        </p:nvSpPr>
        <p:spPr>
          <a:xfrm>
            <a:off x="218625" y="2076700"/>
            <a:ext cx="2944397" cy="788796"/>
          </a:xfrm>
          <a:prstGeom prst="wedgeRoundRectCallout">
            <a:avLst>
              <a:gd name="adj1" fmla="val 57124"/>
              <a:gd name="adj2" fmla="val -20479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①わる数の小数点を右</a:t>
            </a:r>
            <a:endParaRPr kumimoji="0" lang="en-US" altLang="ja-JP" sz="20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にうつして、整数に直す。</a:t>
            </a:r>
            <a:endParaRPr kumimoji="0" lang="en-US" altLang="ja-JP" sz="20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1" name="角丸四角形吹き出し 30"/>
          <p:cNvSpPr/>
          <p:nvPr/>
        </p:nvSpPr>
        <p:spPr>
          <a:xfrm>
            <a:off x="6123855" y="1826302"/>
            <a:ext cx="2768626" cy="1386674"/>
          </a:xfrm>
          <a:prstGeom prst="wedgeRoundRectCallout">
            <a:avLst>
              <a:gd name="adj1" fmla="val -55224"/>
              <a:gd name="adj2" fmla="val 9033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②わられる数の小数</a:t>
            </a:r>
            <a:endParaRPr kumimoji="0" lang="en-US" altLang="ja-JP" sz="20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点を、わる数の小数点</a:t>
            </a:r>
            <a:endParaRPr kumimoji="0" lang="en-US" altLang="ja-JP" sz="20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をうつし</a:t>
            </a:r>
            <a:r>
              <a:rPr kumimoji="0" lang="ja-JP" altLang="en-US" sz="2000" kern="0" dirty="0" err="1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たけたの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数</a:t>
            </a:r>
            <a:endParaRPr kumimoji="0" lang="en-US" altLang="ja-JP" sz="20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lvl="0">
              <a:defRPr/>
            </a:pPr>
            <a:r>
              <a:rPr kumimoji="0" lang="ja-JP" altLang="en-US" sz="2000" kern="0" dirty="0" err="1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だけ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右にうつす。</a:t>
            </a:r>
            <a:endParaRPr kumimoji="0" lang="en-US" altLang="ja-JP" sz="20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2" name="角丸四角形吹き出し 31"/>
          <p:cNvSpPr/>
          <p:nvPr/>
        </p:nvSpPr>
        <p:spPr>
          <a:xfrm>
            <a:off x="218625" y="3068960"/>
            <a:ext cx="2944397" cy="788796"/>
          </a:xfrm>
          <a:prstGeom prst="wedgeRoundRectCallout">
            <a:avLst>
              <a:gd name="adj1" fmla="val 57124"/>
              <a:gd name="adj2" fmla="val -20479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③わる数が整数のとき</a:t>
            </a:r>
            <a:endParaRPr kumimoji="0" lang="en-US" altLang="ja-JP" sz="20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と同じように計算する。</a:t>
            </a:r>
            <a:endParaRPr kumimoji="0" lang="en-US" altLang="ja-JP" sz="20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6588224" y="3466061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6588224" y="4079462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6588224" y="4692863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7" name="正方形/長方形 36"/>
          <p:cNvSpPr/>
          <p:nvPr/>
        </p:nvSpPr>
        <p:spPr>
          <a:xfrm>
            <a:off x="6588224" y="5306264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おろす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3" name="正方形/長方形 42"/>
          <p:cNvSpPr/>
          <p:nvPr/>
        </p:nvSpPr>
        <p:spPr>
          <a:xfrm>
            <a:off x="6588224" y="5919665"/>
            <a:ext cx="1088760" cy="461665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う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つ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4" name="角丸四角形吹き出し 43"/>
          <p:cNvSpPr/>
          <p:nvPr/>
        </p:nvSpPr>
        <p:spPr>
          <a:xfrm>
            <a:off x="6123854" y="331180"/>
            <a:ext cx="2768626" cy="1386674"/>
          </a:xfrm>
          <a:prstGeom prst="wedgeRoundRectCallout">
            <a:avLst>
              <a:gd name="adj1" fmla="val -56681"/>
              <a:gd name="adj2" fmla="val 29397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④右に</a:t>
            </a:r>
            <a:r>
              <a:rPr kumimoji="0" lang="ja-JP" altLang="en-US" sz="2000" kern="0" dirty="0" err="1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うつしたわられ</a:t>
            </a:r>
            <a:endParaRPr kumimoji="0" lang="en-US" altLang="ja-JP" sz="20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る数の小数点に</a:t>
            </a:r>
            <a:r>
              <a:rPr kumimoji="0" lang="ja-JP" altLang="en-US" sz="2000" kern="0" dirty="0" err="1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そろ</a:t>
            </a:r>
            <a:endParaRPr kumimoji="0" lang="en-US" altLang="ja-JP" sz="20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えて、商の小数点を</a:t>
            </a:r>
            <a:r>
              <a:rPr kumimoji="0" lang="ja-JP" altLang="en-US" sz="2000" kern="0" dirty="0" err="1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う</a:t>
            </a:r>
            <a:endParaRPr kumimoji="0" lang="en-US" altLang="ja-JP" sz="20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つ。</a:t>
            </a:r>
            <a:endParaRPr kumimoji="0" lang="en-US" altLang="ja-JP" sz="20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4937776" y="1253843"/>
            <a:ext cx="504000" cy="684000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4390191" y="2640515"/>
            <a:ext cx="505267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4937143" y="2642905"/>
            <a:ext cx="505267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51" name="直線コネクタ 50"/>
          <p:cNvCxnSpPr/>
          <p:nvPr/>
        </p:nvCxnSpPr>
        <p:spPr>
          <a:xfrm>
            <a:off x="4390191" y="3348401"/>
            <a:ext cx="162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正方形/長方形 52"/>
          <p:cNvSpPr/>
          <p:nvPr/>
        </p:nvSpPr>
        <p:spPr>
          <a:xfrm>
            <a:off x="4403030" y="3343774"/>
            <a:ext cx="504000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4946863" y="3343774"/>
            <a:ext cx="481221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0" name="正方形/長方形 59"/>
          <p:cNvSpPr/>
          <p:nvPr/>
        </p:nvSpPr>
        <p:spPr>
          <a:xfrm>
            <a:off x="5488185" y="1945114"/>
            <a:ext cx="505267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5492227" y="1232265"/>
            <a:ext cx="48122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4403030" y="4041148"/>
            <a:ext cx="504000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4965912" y="4039175"/>
            <a:ext cx="481221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4" name="正方形/長方形 63"/>
          <p:cNvSpPr/>
          <p:nvPr/>
        </p:nvSpPr>
        <p:spPr>
          <a:xfrm>
            <a:off x="5479029" y="4039783"/>
            <a:ext cx="505267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65" name="直線コネクタ 64"/>
          <p:cNvCxnSpPr/>
          <p:nvPr/>
        </p:nvCxnSpPr>
        <p:spPr>
          <a:xfrm>
            <a:off x="4364296" y="4747061"/>
            <a:ext cx="1620000" cy="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正方形/長方形 65"/>
          <p:cNvSpPr/>
          <p:nvPr/>
        </p:nvSpPr>
        <p:spPr>
          <a:xfrm>
            <a:off x="5484178" y="4747252"/>
            <a:ext cx="513282" cy="707886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40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40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10" name="直線矢印コネクタ 9"/>
          <p:cNvCxnSpPr>
            <a:stCxn id="59" idx="0"/>
          </p:cNvCxnSpPr>
          <p:nvPr/>
        </p:nvCxnSpPr>
        <p:spPr>
          <a:xfrm flipV="1">
            <a:off x="5454074" y="1826302"/>
            <a:ext cx="0" cy="682156"/>
          </a:xfrm>
          <a:prstGeom prst="straightConnector1">
            <a:avLst/>
          </a:prstGeom>
          <a:ln w="38100">
            <a:solidFill>
              <a:srgbClr val="FF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円/楕円 68"/>
          <p:cNvSpPr/>
          <p:nvPr/>
        </p:nvSpPr>
        <p:spPr>
          <a:xfrm>
            <a:off x="5427074" y="1769305"/>
            <a:ext cx="54000" cy="54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70" name="正方形/長方形 69"/>
          <p:cNvSpPr/>
          <p:nvPr/>
        </p:nvSpPr>
        <p:spPr>
          <a:xfrm>
            <a:off x="3310344" y="5786437"/>
            <a:ext cx="2430474" cy="461665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７．５６</a:t>
            </a:r>
            <a:r>
              <a:rPr lang="en-US" altLang="ja-JP" sz="2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lang="ja-JP" altLang="en-US" sz="2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６．３＝１．２</a:t>
            </a:r>
            <a:endParaRPr lang="ja-JP" altLang="en-US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9235547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5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500"/>
                            </p:stCondLst>
                            <p:childTnLst>
                              <p:par>
                                <p:cTn id="10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500"/>
                            </p:stCondLst>
                            <p:childTnLst>
                              <p:par>
                                <p:cTn id="11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4.81481E-6 L -0.0007 0.20277 " pathEditMode="relative" rAng="0" ptsTypes="AA">
                                      <p:cBhvr>
                                        <p:cTn id="132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10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6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6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7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2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6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7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500"/>
                            </p:stCondLst>
                            <p:childTnLst>
                              <p:par>
                                <p:cTn id="15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1000"/>
                            </p:stCondLst>
                            <p:childTnLst>
                              <p:par>
                                <p:cTn id="15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6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4" dur="500" tmFilter="0, 0; .2, .5; .8, .5; 1, 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5" dur="250" autoRev="1" fill="hold"/>
                                        <p:tgtEl>
                                          <p:spTgt spid="3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500"/>
                            </p:stCondLst>
                            <p:childTnLst>
                              <p:par>
                                <p:cTn id="16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2000"/>
                            </p:stCondLst>
                            <p:childTnLst>
                              <p:par>
                                <p:cTn id="17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500"/>
                            </p:stCondLst>
                            <p:childTnLst>
                              <p:par>
                                <p:cTn id="180" presetID="26" presetClass="emph" presetSubtype="0" repeatCount="3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1" dur="500" tmFilter="0, 0; .2, .5; .8, .5; 1, 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2" dur="250" autoRev="1" fill="hold"/>
                                        <p:tgtEl>
                                          <p:spTgt spid="4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500"/>
                            </p:stCondLst>
                            <p:childTnLst>
                              <p:par>
                                <p:cTn id="18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1" dur="5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1000"/>
                            </p:stCondLst>
                            <p:childTnLst>
                              <p:par>
                                <p:cTn id="19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5" dur="500"/>
                                        <p:tgtEl>
                                          <p:spTgt spid="4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1500"/>
                            </p:stCondLst>
                            <p:childTnLst>
                              <p:par>
                                <p:cTn id="19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9" dur="500"/>
                                        <p:tgtEl>
                                          <p:spTgt spid="4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2000"/>
                            </p:stCondLst>
                            <p:childTnLst>
                              <p:par>
                                <p:cTn id="20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3" dur="500"/>
                                        <p:tgtEl>
                                          <p:spTgt spid="4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500"/>
                            </p:stCondLst>
                            <p:childTnLst>
                              <p:par>
                                <p:cTn id="21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2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" grpId="0" animBg="1"/>
      <p:bldP spid="56" grpId="1" animBg="1"/>
      <p:bldP spid="57" grpId="0" animBg="1"/>
      <p:bldP spid="57" grpId="1" animBg="1"/>
      <p:bldP spid="59" grpId="0" animBg="1"/>
      <p:bldP spid="30" grpId="0" animBg="1"/>
      <p:bldP spid="31" grpId="0" animBg="1"/>
      <p:bldP spid="32" grpId="0" animBg="1"/>
      <p:bldP spid="33" grpId="0" animBg="1"/>
      <p:bldP spid="33" grpId="1" animBg="1"/>
      <p:bldP spid="34" grpId="0" animBg="1"/>
      <p:bldP spid="34" grpId="1" animBg="1"/>
      <p:bldP spid="36" grpId="0" animBg="1"/>
      <p:bldP spid="36" grpId="1" animBg="1"/>
      <p:bldP spid="37" grpId="0" animBg="1"/>
      <p:bldP spid="43" grpId="0" animBg="1"/>
      <p:bldP spid="43" grpId="1" animBg="1"/>
      <p:bldP spid="44" grpId="0" animBg="1"/>
      <p:bldP spid="45" grpId="0"/>
      <p:bldP spid="46" grpId="0"/>
      <p:bldP spid="50" grpId="0"/>
      <p:bldP spid="53" grpId="0"/>
      <p:bldP spid="54" grpId="0"/>
      <p:bldP spid="60" grpId="1"/>
      <p:bldP spid="60" grpId="2"/>
      <p:bldP spid="61" grpId="0"/>
      <p:bldP spid="62" grpId="0"/>
      <p:bldP spid="63" grpId="0"/>
      <p:bldP spid="64" grpId="0"/>
      <p:bldP spid="66" grpId="0"/>
      <p:bldP spid="69" grpId="0" animBg="1"/>
      <p:bldP spid="7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79" y="260649"/>
            <a:ext cx="5928299" cy="576063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>
              <a:defRPr/>
            </a:pP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(1)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～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(3)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の筆算のしかたを説明しましょう。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32" name="表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9036503"/>
              </p:ext>
            </p:extLst>
          </p:nvPr>
        </p:nvGraphicFramePr>
        <p:xfrm>
          <a:off x="755665" y="1265541"/>
          <a:ext cx="2160000" cy="231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/>
                <a:gridCol w="432000"/>
                <a:gridCol w="432000"/>
                <a:gridCol w="432000"/>
                <a:gridCol w="432000"/>
              </a:tblGrid>
              <a:tr h="540000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32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３</a:t>
                      </a:r>
                      <a:endParaRPr kumimoji="1" lang="ja-JP" altLang="en-US" sz="32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32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９</a:t>
                      </a:r>
                      <a:endParaRPr kumimoji="1" lang="ja-JP" altLang="en-US" sz="32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32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２</a:t>
                      </a:r>
                      <a:endParaRPr kumimoji="1" lang="ja-JP" altLang="en-US" sz="32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32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３</a:t>
                      </a:r>
                      <a:endParaRPr kumimoji="1" lang="ja-JP" altLang="en-US" sz="32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32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４</a:t>
                      </a:r>
                      <a:endParaRPr kumimoji="1" lang="ja-JP" altLang="en-US" sz="32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34" name="直線コネクタ 33"/>
          <p:cNvCxnSpPr/>
          <p:nvPr/>
        </p:nvCxnSpPr>
        <p:spPr>
          <a:xfrm flipV="1">
            <a:off x="1604346" y="1842862"/>
            <a:ext cx="1296000" cy="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図 34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1551796" y="1796676"/>
            <a:ext cx="163413" cy="720000"/>
          </a:xfrm>
          <a:prstGeom prst="rect">
            <a:avLst/>
          </a:prstGeom>
        </p:spPr>
      </p:pic>
      <p:sp>
        <p:nvSpPr>
          <p:cNvPr id="36" name="円/楕円 35"/>
          <p:cNvSpPr/>
          <p:nvPr/>
        </p:nvSpPr>
        <p:spPr>
          <a:xfrm>
            <a:off x="2016511" y="2270565"/>
            <a:ext cx="54000" cy="540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7" name="円/楕円 36"/>
          <p:cNvSpPr/>
          <p:nvPr/>
        </p:nvSpPr>
        <p:spPr>
          <a:xfrm>
            <a:off x="1172976" y="2311660"/>
            <a:ext cx="54000" cy="540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43" name="直線コネクタ 42"/>
          <p:cNvCxnSpPr/>
          <p:nvPr/>
        </p:nvCxnSpPr>
        <p:spPr>
          <a:xfrm>
            <a:off x="1150431" y="2264950"/>
            <a:ext cx="108000" cy="14400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コネクタ 43"/>
          <p:cNvCxnSpPr/>
          <p:nvPr/>
        </p:nvCxnSpPr>
        <p:spPr>
          <a:xfrm>
            <a:off x="1987551" y="2233205"/>
            <a:ext cx="108000" cy="14400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円/楕円 49"/>
          <p:cNvSpPr/>
          <p:nvPr/>
        </p:nvSpPr>
        <p:spPr>
          <a:xfrm>
            <a:off x="2446506" y="2270565"/>
            <a:ext cx="54000" cy="54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4" name="正方形/長方形 53"/>
          <p:cNvSpPr/>
          <p:nvPr/>
        </p:nvSpPr>
        <p:spPr>
          <a:xfrm>
            <a:off x="2063782" y="1245405"/>
            <a:ext cx="447558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32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1628805" y="2404634"/>
            <a:ext cx="421910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2045129" y="2420752"/>
            <a:ext cx="441146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57" name="直線コネクタ 56"/>
          <p:cNvCxnSpPr/>
          <p:nvPr/>
        </p:nvCxnSpPr>
        <p:spPr>
          <a:xfrm>
            <a:off x="1604346" y="2998128"/>
            <a:ext cx="1296000" cy="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正方形/長方形 61"/>
          <p:cNvSpPr/>
          <p:nvPr/>
        </p:nvSpPr>
        <p:spPr>
          <a:xfrm>
            <a:off x="2481477" y="1249423"/>
            <a:ext cx="432000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32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2467039" y="2984792"/>
            <a:ext cx="447558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78" name="円/楕円 77"/>
          <p:cNvSpPr/>
          <p:nvPr/>
        </p:nvSpPr>
        <p:spPr>
          <a:xfrm>
            <a:off x="2446922" y="1715915"/>
            <a:ext cx="54000" cy="54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0" name="正方形/長方形 79"/>
          <p:cNvSpPr/>
          <p:nvPr/>
        </p:nvSpPr>
        <p:spPr>
          <a:xfrm>
            <a:off x="2467039" y="2397992"/>
            <a:ext cx="447558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81" name="表 8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9558866"/>
              </p:ext>
            </p:extLst>
          </p:nvPr>
        </p:nvGraphicFramePr>
        <p:xfrm>
          <a:off x="3266217" y="1258194"/>
          <a:ext cx="259200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/>
                <a:gridCol w="432000"/>
                <a:gridCol w="432000"/>
                <a:gridCol w="432000"/>
                <a:gridCol w="432000"/>
                <a:gridCol w="432000"/>
              </a:tblGrid>
              <a:tr h="57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32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２</a:t>
                      </a:r>
                      <a:endParaRPr kumimoji="1" lang="ja-JP" altLang="en-US" sz="32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32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４</a:t>
                      </a:r>
                      <a:endParaRPr kumimoji="1" lang="ja-JP" altLang="en-US" sz="32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32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１</a:t>
                      </a:r>
                      <a:endParaRPr kumimoji="1" lang="ja-JP" altLang="en-US" sz="32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32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８</a:t>
                      </a:r>
                      <a:endParaRPr kumimoji="1" lang="ja-JP" altLang="en-US" sz="32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kumimoji="1" lang="ja-JP" altLang="en-US" sz="32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kumimoji="1" lang="ja-JP" altLang="en-US" sz="32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82" name="直線コネクタ 81"/>
          <p:cNvCxnSpPr/>
          <p:nvPr/>
        </p:nvCxnSpPr>
        <p:spPr>
          <a:xfrm flipV="1">
            <a:off x="4096789" y="1837291"/>
            <a:ext cx="1764000" cy="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3" name="図 82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4078186" y="1804624"/>
            <a:ext cx="155242" cy="684000"/>
          </a:xfrm>
          <a:prstGeom prst="rect">
            <a:avLst/>
          </a:prstGeom>
        </p:spPr>
      </p:pic>
      <p:sp>
        <p:nvSpPr>
          <p:cNvPr id="84" name="円/楕円 83"/>
          <p:cNvSpPr/>
          <p:nvPr/>
        </p:nvSpPr>
        <p:spPr>
          <a:xfrm>
            <a:off x="4538244" y="2301035"/>
            <a:ext cx="54000" cy="540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5" name="円/楕円 84"/>
          <p:cNvSpPr/>
          <p:nvPr/>
        </p:nvSpPr>
        <p:spPr>
          <a:xfrm>
            <a:off x="3663196" y="2282086"/>
            <a:ext cx="54000" cy="540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88" name="直線コネクタ 87"/>
          <p:cNvCxnSpPr/>
          <p:nvPr/>
        </p:nvCxnSpPr>
        <p:spPr>
          <a:xfrm>
            <a:off x="3636658" y="2237086"/>
            <a:ext cx="108000" cy="14400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直線コネクタ 88"/>
          <p:cNvCxnSpPr/>
          <p:nvPr/>
        </p:nvCxnSpPr>
        <p:spPr>
          <a:xfrm>
            <a:off x="4509284" y="2263675"/>
            <a:ext cx="108000" cy="14400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0" name="円/楕円 89"/>
          <p:cNvSpPr/>
          <p:nvPr/>
        </p:nvSpPr>
        <p:spPr>
          <a:xfrm>
            <a:off x="4964255" y="2301035"/>
            <a:ext cx="54000" cy="54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91" name="正方形/長方形 90"/>
          <p:cNvSpPr/>
          <p:nvPr/>
        </p:nvSpPr>
        <p:spPr>
          <a:xfrm>
            <a:off x="4991593" y="1248940"/>
            <a:ext cx="432000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92" name="正方形/長方形 91"/>
          <p:cNvSpPr/>
          <p:nvPr/>
        </p:nvSpPr>
        <p:spPr>
          <a:xfrm>
            <a:off x="4206178" y="2402060"/>
            <a:ext cx="344966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93" name="正方形/長方形 92"/>
          <p:cNvSpPr/>
          <p:nvPr/>
        </p:nvSpPr>
        <p:spPr>
          <a:xfrm>
            <a:off x="4562217" y="2413420"/>
            <a:ext cx="441147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94" name="直線コネクタ 93"/>
          <p:cNvCxnSpPr/>
          <p:nvPr/>
        </p:nvCxnSpPr>
        <p:spPr>
          <a:xfrm>
            <a:off x="4127593" y="3002233"/>
            <a:ext cx="1728000" cy="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正方形/長方形 94"/>
          <p:cNvSpPr/>
          <p:nvPr/>
        </p:nvSpPr>
        <p:spPr>
          <a:xfrm>
            <a:off x="4607345" y="2979653"/>
            <a:ext cx="344966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96" name="正方形/長方形 95"/>
          <p:cNvSpPr/>
          <p:nvPr/>
        </p:nvSpPr>
        <p:spPr>
          <a:xfrm>
            <a:off x="5001683" y="2987272"/>
            <a:ext cx="421910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97" name="正方形/長方形 96"/>
          <p:cNvSpPr/>
          <p:nvPr/>
        </p:nvSpPr>
        <p:spPr>
          <a:xfrm>
            <a:off x="4563647" y="1264287"/>
            <a:ext cx="432000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98" name="正方形/長方形 97"/>
          <p:cNvSpPr/>
          <p:nvPr/>
        </p:nvSpPr>
        <p:spPr>
          <a:xfrm>
            <a:off x="5413975" y="1247762"/>
            <a:ext cx="441147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99" name="正方形/長方形 98"/>
          <p:cNvSpPr/>
          <p:nvPr/>
        </p:nvSpPr>
        <p:spPr>
          <a:xfrm>
            <a:off x="4615035" y="3564707"/>
            <a:ext cx="344966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00" name="正方形/長方形 99"/>
          <p:cNvSpPr/>
          <p:nvPr/>
        </p:nvSpPr>
        <p:spPr>
          <a:xfrm>
            <a:off x="5005655" y="3559501"/>
            <a:ext cx="421910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01" name="正方形/長方形 100"/>
          <p:cNvSpPr/>
          <p:nvPr/>
        </p:nvSpPr>
        <p:spPr>
          <a:xfrm>
            <a:off x="5428638" y="3559500"/>
            <a:ext cx="447559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102" name="直線コネクタ 101"/>
          <p:cNvCxnSpPr/>
          <p:nvPr/>
        </p:nvCxnSpPr>
        <p:spPr>
          <a:xfrm>
            <a:off x="4127593" y="4144275"/>
            <a:ext cx="1728000" cy="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正方形/長方形 102"/>
          <p:cNvSpPr/>
          <p:nvPr/>
        </p:nvSpPr>
        <p:spPr>
          <a:xfrm>
            <a:off x="5421036" y="4136849"/>
            <a:ext cx="447558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05" name="円/楕円 104"/>
          <p:cNvSpPr/>
          <p:nvPr/>
        </p:nvSpPr>
        <p:spPr>
          <a:xfrm>
            <a:off x="4966471" y="1708648"/>
            <a:ext cx="54000" cy="54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graphicFrame>
        <p:nvGraphicFramePr>
          <p:cNvPr id="106" name="表 10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8968401"/>
              </p:ext>
            </p:extLst>
          </p:nvPr>
        </p:nvGraphicFramePr>
        <p:xfrm>
          <a:off x="6166400" y="1265541"/>
          <a:ext cx="216000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/>
                <a:gridCol w="432000"/>
                <a:gridCol w="432000"/>
                <a:gridCol w="432000"/>
                <a:gridCol w="432000"/>
              </a:tblGrid>
              <a:tr h="576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32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２</a:t>
                      </a:r>
                      <a:endParaRPr kumimoji="1" lang="ja-JP" altLang="en-US" sz="32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32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５</a:t>
                      </a:r>
                      <a:endParaRPr kumimoji="1" lang="ja-JP" altLang="en-US" sz="32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32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８</a:t>
                      </a:r>
                      <a:endParaRPr kumimoji="1" lang="ja-JP" altLang="en-US" sz="32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kumimoji="1" lang="ja-JP" altLang="en-US" sz="32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kumimoji="1" lang="ja-JP" altLang="en-US" sz="32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07" name="直線コネクタ 106"/>
          <p:cNvCxnSpPr/>
          <p:nvPr/>
        </p:nvCxnSpPr>
        <p:spPr>
          <a:xfrm flipV="1">
            <a:off x="7015081" y="1844638"/>
            <a:ext cx="1296000" cy="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8" name="図 107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6966163" y="1798390"/>
            <a:ext cx="171584" cy="756000"/>
          </a:xfrm>
          <a:prstGeom prst="rect">
            <a:avLst/>
          </a:prstGeom>
        </p:spPr>
      </p:pic>
      <p:sp>
        <p:nvSpPr>
          <p:cNvPr id="109" name="円/楕円 108"/>
          <p:cNvSpPr/>
          <p:nvPr/>
        </p:nvSpPr>
        <p:spPr>
          <a:xfrm>
            <a:off x="7418779" y="2305733"/>
            <a:ext cx="54000" cy="540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0" name="円/楕円 109"/>
          <p:cNvSpPr/>
          <p:nvPr/>
        </p:nvSpPr>
        <p:spPr>
          <a:xfrm>
            <a:off x="6578067" y="2305733"/>
            <a:ext cx="54000" cy="540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113" name="直線コネクタ 112"/>
          <p:cNvCxnSpPr/>
          <p:nvPr/>
        </p:nvCxnSpPr>
        <p:spPr>
          <a:xfrm>
            <a:off x="6544742" y="2250080"/>
            <a:ext cx="108000" cy="14400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直線コネクタ 113"/>
          <p:cNvCxnSpPr/>
          <p:nvPr/>
        </p:nvCxnSpPr>
        <p:spPr>
          <a:xfrm>
            <a:off x="7391779" y="2248390"/>
            <a:ext cx="108000" cy="14400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5" name="円/楕円 114"/>
          <p:cNvSpPr/>
          <p:nvPr/>
        </p:nvSpPr>
        <p:spPr>
          <a:xfrm>
            <a:off x="7874223" y="2301121"/>
            <a:ext cx="54000" cy="54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6" name="正方形/長方形 115"/>
          <p:cNvSpPr/>
          <p:nvPr/>
        </p:nvSpPr>
        <p:spPr>
          <a:xfrm>
            <a:off x="7467696" y="1258194"/>
            <a:ext cx="441147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17" name="正方形/長方形 116"/>
          <p:cNvSpPr/>
          <p:nvPr/>
        </p:nvSpPr>
        <p:spPr>
          <a:xfrm>
            <a:off x="7034050" y="2409359"/>
            <a:ext cx="415498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18" name="正方形/長方形 117"/>
          <p:cNvSpPr/>
          <p:nvPr/>
        </p:nvSpPr>
        <p:spPr>
          <a:xfrm>
            <a:off x="7458258" y="2405291"/>
            <a:ext cx="441146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119" name="直線コネクタ 118"/>
          <p:cNvCxnSpPr/>
          <p:nvPr/>
        </p:nvCxnSpPr>
        <p:spPr>
          <a:xfrm>
            <a:off x="7032165" y="3002901"/>
            <a:ext cx="1296000" cy="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正方形/長方形 120"/>
          <p:cNvSpPr/>
          <p:nvPr/>
        </p:nvSpPr>
        <p:spPr>
          <a:xfrm>
            <a:off x="7449034" y="2991689"/>
            <a:ext cx="447559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23" name="正方形/長方形 122"/>
          <p:cNvSpPr/>
          <p:nvPr/>
        </p:nvSpPr>
        <p:spPr>
          <a:xfrm>
            <a:off x="7897988" y="1247452"/>
            <a:ext cx="421910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25" name="正方形/長方形 124"/>
          <p:cNvSpPr/>
          <p:nvPr/>
        </p:nvSpPr>
        <p:spPr>
          <a:xfrm>
            <a:off x="7448965" y="3566623"/>
            <a:ext cx="447559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26" name="正方形/長方形 125"/>
          <p:cNvSpPr/>
          <p:nvPr/>
        </p:nvSpPr>
        <p:spPr>
          <a:xfrm>
            <a:off x="7862932" y="3553007"/>
            <a:ext cx="447559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127" name="直線コネクタ 126"/>
          <p:cNvCxnSpPr/>
          <p:nvPr/>
        </p:nvCxnSpPr>
        <p:spPr>
          <a:xfrm>
            <a:off x="7023898" y="4158794"/>
            <a:ext cx="1296000" cy="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円/楕円 129"/>
          <p:cNvSpPr/>
          <p:nvPr/>
        </p:nvSpPr>
        <p:spPr>
          <a:xfrm>
            <a:off x="7862932" y="1744390"/>
            <a:ext cx="54000" cy="54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31" name="正方形/長方形 130"/>
          <p:cNvSpPr/>
          <p:nvPr/>
        </p:nvSpPr>
        <p:spPr>
          <a:xfrm>
            <a:off x="5003364" y="1823429"/>
            <a:ext cx="447558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32" name="正方形/長方形 131"/>
          <p:cNvSpPr/>
          <p:nvPr/>
        </p:nvSpPr>
        <p:spPr>
          <a:xfrm>
            <a:off x="4995647" y="2417458"/>
            <a:ext cx="447558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８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33" name="正方形/長方形 132"/>
          <p:cNvSpPr/>
          <p:nvPr/>
        </p:nvSpPr>
        <p:spPr>
          <a:xfrm>
            <a:off x="5422742" y="2988589"/>
            <a:ext cx="447558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34" name="正方形/長方形 133"/>
          <p:cNvSpPr/>
          <p:nvPr/>
        </p:nvSpPr>
        <p:spPr>
          <a:xfrm>
            <a:off x="7881843" y="2985957"/>
            <a:ext cx="447559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35" name="正方形/長方形 134"/>
          <p:cNvSpPr/>
          <p:nvPr/>
        </p:nvSpPr>
        <p:spPr>
          <a:xfrm>
            <a:off x="7882093" y="4153062"/>
            <a:ext cx="447558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726045" y="1267570"/>
            <a:ext cx="5734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/>
              <a:t>（１）</a:t>
            </a:r>
            <a:endParaRPr kumimoji="1" lang="ja-JP" altLang="en-US" sz="1600" dirty="0"/>
          </a:p>
        </p:txBody>
      </p:sp>
      <p:sp>
        <p:nvSpPr>
          <p:cNvPr id="136" name="テキスト ボックス 135"/>
          <p:cNvSpPr txBox="1"/>
          <p:nvPr/>
        </p:nvSpPr>
        <p:spPr>
          <a:xfrm>
            <a:off x="3224259" y="1281556"/>
            <a:ext cx="5734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/>
              <a:t>（２）</a:t>
            </a:r>
            <a:endParaRPr kumimoji="1" lang="ja-JP" altLang="en-US" sz="1600" dirty="0"/>
          </a:p>
        </p:txBody>
      </p:sp>
      <p:sp>
        <p:nvSpPr>
          <p:cNvPr id="137" name="テキスト ボックス 136"/>
          <p:cNvSpPr txBox="1"/>
          <p:nvPr/>
        </p:nvSpPr>
        <p:spPr>
          <a:xfrm>
            <a:off x="6139254" y="1244208"/>
            <a:ext cx="5734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/>
              <a:t>（３）</a:t>
            </a:r>
            <a:endParaRPr kumimoji="1" lang="ja-JP" altLang="en-US" sz="1600" dirty="0"/>
          </a:p>
        </p:txBody>
      </p:sp>
      <p:sp>
        <p:nvSpPr>
          <p:cNvPr id="138" name="正方形/長方形 137"/>
          <p:cNvSpPr/>
          <p:nvPr/>
        </p:nvSpPr>
        <p:spPr>
          <a:xfrm>
            <a:off x="7455051" y="1836632"/>
            <a:ext cx="447559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40" name="動作設定ボタン: 最初 139">
            <a:hlinkClick r:id="" action="ppaction://hlinkshowjump?jump=firstslide" highlightClick="1"/>
          </p:cNvPr>
          <p:cNvSpPr/>
          <p:nvPr/>
        </p:nvSpPr>
        <p:spPr>
          <a:xfrm>
            <a:off x="8316416" y="6520227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630155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1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9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7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500"/>
                            </p:stCondLst>
                            <p:childTnLst>
                              <p:par>
                                <p:cTn id="1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1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500"/>
                            </p:stCondLst>
                            <p:childTnLst>
                              <p:par>
                                <p:cTn id="1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4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9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500"/>
                            </p:stCondLst>
                            <p:childTnLst>
                              <p:par>
                                <p:cTn id="1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8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1000"/>
                            </p:stCondLst>
                            <p:childTnLst>
                              <p:par>
                                <p:cTn id="1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7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2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500"/>
                            </p:stCondLst>
                            <p:childTnLst>
                              <p:par>
                                <p:cTn id="17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6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1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500"/>
                            </p:stCondLst>
                            <p:childTnLst>
                              <p:par>
                                <p:cTn id="18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5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>
                      <p:stCondLst>
                        <p:cond delay="indefinite"/>
                      </p:stCondLst>
                      <p:childTnLst>
                        <p:par>
                          <p:cTn id="187" fill="hold">
                            <p:stCondLst>
                              <p:cond delay="0"/>
                            </p:stCondLst>
                            <p:childTnLst>
                              <p:par>
                                <p:cTn id="18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500"/>
                            </p:stCondLst>
                            <p:childTnLst>
                              <p:par>
                                <p:cTn id="19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4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9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500"/>
                            </p:stCondLst>
                            <p:childTnLst>
                              <p:par>
                                <p:cTn id="20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3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1000"/>
                            </p:stCondLst>
                            <p:childTnLst>
                              <p:par>
                                <p:cTn id="20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7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2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3" fill="hold">
                            <p:stCondLst>
                              <p:cond delay="1000"/>
                            </p:stCondLst>
                            <p:childTnLst>
                              <p:par>
                                <p:cTn id="2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6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4" grpId="0"/>
      <p:bldP spid="55" grpId="0"/>
      <p:bldP spid="56" grpId="0"/>
      <p:bldP spid="62" grpId="0"/>
      <p:bldP spid="76" grpId="0"/>
      <p:bldP spid="78" grpId="0" animBg="1"/>
      <p:bldP spid="80" grpId="0"/>
      <p:bldP spid="90" grpId="0" animBg="1"/>
      <p:bldP spid="91" grpId="0"/>
      <p:bldP spid="92" grpId="0"/>
      <p:bldP spid="93" grpId="0"/>
      <p:bldP spid="95" grpId="0"/>
      <p:bldP spid="96" grpId="0"/>
      <p:bldP spid="97" grpId="0"/>
      <p:bldP spid="98" grpId="0"/>
      <p:bldP spid="99" grpId="0"/>
      <p:bldP spid="100" grpId="0"/>
      <p:bldP spid="101" grpId="0"/>
      <p:bldP spid="103" grpId="0"/>
      <p:bldP spid="105" grpId="0" animBg="1"/>
      <p:bldP spid="115" grpId="0" animBg="1"/>
      <p:bldP spid="116" grpId="0"/>
      <p:bldP spid="117" grpId="0"/>
      <p:bldP spid="118" grpId="0"/>
      <p:bldP spid="121" grpId="0"/>
      <p:bldP spid="123" grpId="0"/>
      <p:bldP spid="125" grpId="0"/>
      <p:bldP spid="126" grpId="0"/>
      <p:bldP spid="130" grpId="0" animBg="1"/>
      <p:bldP spid="131" grpId="0"/>
      <p:bldP spid="132" grpId="0"/>
      <p:bldP spid="133" grpId="0"/>
      <p:bldP spid="134" grpId="0"/>
      <p:bldP spid="135" grpId="0"/>
      <p:bldP spid="13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79" y="260650"/>
            <a:ext cx="4255833" cy="486744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２．３４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３．９</a:t>
            </a:r>
            <a:r>
              <a:rPr kumimoji="0" lang="ja-JP" altLang="en-US" sz="2400" b="1" kern="0" dirty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の筆算のしかた</a:t>
            </a:r>
            <a:endParaRPr kumimoji="0" lang="en-US" altLang="ja-JP" sz="2400" b="1" kern="0" dirty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32" name="表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8314972"/>
              </p:ext>
            </p:extLst>
          </p:nvPr>
        </p:nvGraphicFramePr>
        <p:xfrm>
          <a:off x="3563438" y="1248981"/>
          <a:ext cx="2160000" cy="231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/>
                <a:gridCol w="432000"/>
                <a:gridCol w="432000"/>
                <a:gridCol w="432000"/>
                <a:gridCol w="432000"/>
              </a:tblGrid>
              <a:tr h="540000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32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３</a:t>
                      </a:r>
                      <a:endParaRPr kumimoji="1" lang="ja-JP" altLang="en-US" sz="32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32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９</a:t>
                      </a:r>
                      <a:endParaRPr kumimoji="1" lang="ja-JP" altLang="en-US" sz="32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32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２</a:t>
                      </a:r>
                      <a:endParaRPr kumimoji="1" lang="ja-JP" altLang="en-US" sz="32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32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３</a:t>
                      </a:r>
                      <a:endParaRPr kumimoji="1" lang="ja-JP" altLang="en-US" sz="32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32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４</a:t>
                      </a:r>
                      <a:endParaRPr kumimoji="1" lang="ja-JP" altLang="en-US" sz="32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34" name="直線コネクタ 33"/>
          <p:cNvCxnSpPr/>
          <p:nvPr/>
        </p:nvCxnSpPr>
        <p:spPr>
          <a:xfrm flipV="1">
            <a:off x="4412119" y="1826302"/>
            <a:ext cx="1296000" cy="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図 34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4359569" y="1780116"/>
            <a:ext cx="163413" cy="720000"/>
          </a:xfrm>
          <a:prstGeom prst="rect">
            <a:avLst/>
          </a:prstGeom>
        </p:spPr>
      </p:pic>
      <p:sp>
        <p:nvSpPr>
          <p:cNvPr id="36" name="円/楕円 35"/>
          <p:cNvSpPr/>
          <p:nvPr/>
        </p:nvSpPr>
        <p:spPr>
          <a:xfrm>
            <a:off x="4824284" y="2254005"/>
            <a:ext cx="54000" cy="540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7" name="円/楕円 36"/>
          <p:cNvSpPr/>
          <p:nvPr/>
        </p:nvSpPr>
        <p:spPr>
          <a:xfrm>
            <a:off x="3980749" y="2295100"/>
            <a:ext cx="54000" cy="540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43" name="直線コネクタ 42"/>
          <p:cNvCxnSpPr/>
          <p:nvPr/>
        </p:nvCxnSpPr>
        <p:spPr>
          <a:xfrm>
            <a:off x="3958204" y="2248390"/>
            <a:ext cx="108000" cy="14400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コネクタ 43"/>
          <p:cNvCxnSpPr/>
          <p:nvPr/>
        </p:nvCxnSpPr>
        <p:spPr>
          <a:xfrm>
            <a:off x="4795324" y="2216645"/>
            <a:ext cx="108000" cy="14400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円/楕円 49"/>
          <p:cNvSpPr/>
          <p:nvPr/>
        </p:nvSpPr>
        <p:spPr>
          <a:xfrm>
            <a:off x="5254279" y="2254005"/>
            <a:ext cx="54000" cy="54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4" name="正方形/長方形 53"/>
          <p:cNvSpPr/>
          <p:nvPr/>
        </p:nvSpPr>
        <p:spPr>
          <a:xfrm>
            <a:off x="4871555" y="1228845"/>
            <a:ext cx="447558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32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4436578" y="2388074"/>
            <a:ext cx="421910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4852902" y="2404192"/>
            <a:ext cx="441146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57" name="直線コネクタ 56"/>
          <p:cNvCxnSpPr/>
          <p:nvPr/>
        </p:nvCxnSpPr>
        <p:spPr>
          <a:xfrm>
            <a:off x="4412119" y="2981568"/>
            <a:ext cx="1296000" cy="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正方形/長方形 61"/>
          <p:cNvSpPr/>
          <p:nvPr/>
        </p:nvSpPr>
        <p:spPr>
          <a:xfrm>
            <a:off x="5289250" y="1232863"/>
            <a:ext cx="432000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32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76" name="正方形/長方形 75"/>
          <p:cNvSpPr/>
          <p:nvPr/>
        </p:nvSpPr>
        <p:spPr>
          <a:xfrm>
            <a:off x="5274812" y="2968232"/>
            <a:ext cx="447558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78" name="円/楕円 77"/>
          <p:cNvSpPr/>
          <p:nvPr/>
        </p:nvSpPr>
        <p:spPr>
          <a:xfrm>
            <a:off x="5254695" y="1699355"/>
            <a:ext cx="54000" cy="54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0" name="正方形/長方形 79"/>
          <p:cNvSpPr/>
          <p:nvPr/>
        </p:nvSpPr>
        <p:spPr>
          <a:xfrm>
            <a:off x="5274812" y="2381432"/>
            <a:ext cx="447558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533818" y="1251010"/>
            <a:ext cx="5734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/>
              <a:t>（１）</a:t>
            </a:r>
            <a:endParaRPr kumimoji="1" lang="ja-JP" altLang="en-US" sz="1600" dirty="0"/>
          </a:p>
        </p:txBody>
      </p:sp>
      <p:sp>
        <p:nvSpPr>
          <p:cNvPr id="69" name="角丸四角形吹き出し 68"/>
          <p:cNvSpPr/>
          <p:nvPr/>
        </p:nvSpPr>
        <p:spPr>
          <a:xfrm>
            <a:off x="520264" y="1696148"/>
            <a:ext cx="2902878" cy="788796"/>
          </a:xfrm>
          <a:prstGeom prst="wedgeRoundRectCallout">
            <a:avLst>
              <a:gd name="adj1" fmla="val 57453"/>
              <a:gd name="adj2" fmla="val 22992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①わる数の小数点を右にうつして、整数に直す。</a:t>
            </a:r>
            <a:endParaRPr kumimoji="0" lang="en-US" altLang="ja-JP" sz="20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70" name="角丸四角形吹き出し 69"/>
          <p:cNvSpPr/>
          <p:nvPr/>
        </p:nvSpPr>
        <p:spPr>
          <a:xfrm>
            <a:off x="520264" y="2710843"/>
            <a:ext cx="2902878" cy="788796"/>
          </a:xfrm>
          <a:prstGeom prst="wedgeRoundRectCallout">
            <a:avLst>
              <a:gd name="adj1" fmla="val 55753"/>
              <a:gd name="adj2" fmla="val 10112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③わる数が整数のときと同じように計算する。</a:t>
            </a:r>
            <a:endParaRPr kumimoji="0" lang="en-US" altLang="ja-JP" sz="20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1052067" y="3820396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72" name="正方形/長方形 71"/>
          <p:cNvSpPr/>
          <p:nvPr/>
        </p:nvSpPr>
        <p:spPr>
          <a:xfrm>
            <a:off x="1052067" y="4433797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1052067" y="5047198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1052067" y="5661248"/>
            <a:ext cx="1088760" cy="461665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う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つ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77" name="角丸四角形吹き出し 76"/>
          <p:cNvSpPr/>
          <p:nvPr/>
        </p:nvSpPr>
        <p:spPr>
          <a:xfrm>
            <a:off x="5858966" y="1696148"/>
            <a:ext cx="3011342" cy="1357123"/>
          </a:xfrm>
          <a:prstGeom prst="wedgeRoundRectCallout">
            <a:avLst>
              <a:gd name="adj1" fmla="val -55224"/>
              <a:gd name="adj2" fmla="val 9033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②わられる数の小数点を、わる数の小数点をうつし</a:t>
            </a:r>
            <a:r>
              <a:rPr kumimoji="0" lang="ja-JP" altLang="en-US" sz="2000" kern="0" dirty="0" err="1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たけたの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数だけ右にうつす。</a:t>
            </a:r>
            <a:endParaRPr kumimoji="0" lang="en-US" altLang="ja-JP" sz="20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6" name="角丸四角形吹き出し 85"/>
              <p:cNvSpPr/>
              <p:nvPr/>
            </p:nvSpPr>
            <p:spPr>
              <a:xfrm>
                <a:off x="5858966" y="775418"/>
                <a:ext cx="2768626" cy="881142"/>
              </a:xfrm>
              <a:prstGeom prst="wedgeRoundRectCallout">
                <a:avLst>
                  <a:gd name="adj1" fmla="val -56681"/>
                  <a:gd name="adj2" fmla="val 29397"/>
                  <a:gd name="adj3" fmla="val 16667"/>
                </a:avLst>
              </a:prstGeom>
              <a:ln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t"/>
              <a:lstStyle/>
              <a:p>
                <a:pPr lvl="0">
                  <a:defRPr/>
                </a:pPr>
                <a:r>
                  <a:rPr kumimoji="0" lang="ja-JP" altLang="en-US" sz="2000" kern="0" dirty="0" smtClean="0">
                    <a:solidFill>
                      <a:prstClr val="black"/>
                    </a:solidFill>
                    <a:latin typeface="AR P丸ゴシック体M" panose="020F0600000000000000" pitchFamily="50" charset="-128"/>
                    <a:ea typeface="AR P丸ゴシック体M" panose="020F0600000000000000" pitchFamily="50" charset="-128"/>
                  </a:rPr>
                  <a:t>④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sz="20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ja-JP" sz="2000" i="1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kumimoji="0" lang="ja-JP" altLang="en-US" sz="2000" kern="0" dirty="0" smtClean="0">
                    <a:solidFill>
                      <a:prstClr val="black"/>
                    </a:solidFill>
                    <a:latin typeface="AR P丸ゴシック体M" panose="020F0600000000000000" pitchFamily="50" charset="-128"/>
                    <a:ea typeface="AR P丸ゴシック体M" panose="020F0600000000000000" pitchFamily="50" charset="-128"/>
                  </a:rPr>
                  <a:t>の位を計算する前に、小数点を打ちます。</a:t>
                </a:r>
                <a:endParaRPr kumimoji="0" lang="en-US" altLang="ja-JP" sz="2000" kern="0" dirty="0" smtClean="0">
                  <a:solidFill>
                    <a:prstClr val="black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endParaRPr>
              </a:p>
            </p:txBody>
          </p:sp>
        </mc:Choice>
        <mc:Fallback>
          <p:sp>
            <p:nvSpPr>
              <p:cNvPr id="86" name="角丸四角形吹き出し 8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8966" y="775418"/>
                <a:ext cx="2768626" cy="881142"/>
              </a:xfrm>
              <a:prstGeom prst="wedgeRoundRectCallout">
                <a:avLst>
                  <a:gd name="adj1" fmla="val -56681"/>
                  <a:gd name="adj2" fmla="val 29397"/>
                  <a:gd name="adj3" fmla="val 16667"/>
                </a:avLst>
              </a:prstGeom>
              <a:blipFill rotWithShape="0">
                <a:blip r:embed="rId6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7" name="円弧 86"/>
          <p:cNvSpPr/>
          <p:nvPr/>
        </p:nvSpPr>
        <p:spPr>
          <a:xfrm rot="5400000" flipV="1">
            <a:off x="3965780" y="2126389"/>
            <a:ext cx="474359" cy="403883"/>
          </a:xfrm>
          <a:prstGeom prst="arc">
            <a:avLst>
              <a:gd name="adj1" fmla="val 16200000"/>
              <a:gd name="adj2" fmla="val 5603697"/>
            </a:avLst>
          </a:prstGeom>
          <a:ln w="381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" name="円弧 103"/>
          <p:cNvSpPr/>
          <p:nvPr/>
        </p:nvSpPr>
        <p:spPr>
          <a:xfrm rot="5400000" flipV="1">
            <a:off x="4829423" y="2105813"/>
            <a:ext cx="474359" cy="403883"/>
          </a:xfrm>
          <a:prstGeom prst="arc">
            <a:avLst>
              <a:gd name="adj1" fmla="val 16200000"/>
              <a:gd name="adj2" fmla="val 5603697"/>
            </a:avLst>
          </a:prstGeom>
          <a:ln w="381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1" name="正方形/長方形 110"/>
          <p:cNvSpPr/>
          <p:nvPr/>
        </p:nvSpPr>
        <p:spPr>
          <a:xfrm>
            <a:off x="3563438" y="5661247"/>
            <a:ext cx="2531462" cy="461665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２．３４</a:t>
            </a:r>
            <a:r>
              <a:rPr lang="en-US" altLang="ja-JP" sz="2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lang="ja-JP" altLang="en-US" sz="2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３．９＝０．６</a:t>
            </a:r>
            <a:endParaRPr lang="ja-JP" altLang="en-US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112" name="動作設定ボタン: 最初 111">
            <a:hlinkClick r:id="" action="ppaction://hlinkshowjump?jump=firstslide" highlightClick="1"/>
          </p:cNvPr>
          <p:cNvSpPr/>
          <p:nvPr/>
        </p:nvSpPr>
        <p:spPr>
          <a:xfrm>
            <a:off x="8316416" y="6520227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081765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6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4" dur="500" tmFilter="0, 0; .2, .5; .8, .5; 1, 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5" dur="250" autoRev="1" fill="hold"/>
                                        <p:tgtEl>
                                          <p:spTgt spid="7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0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8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3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>
                            <p:stCondLst>
                              <p:cond delay="500"/>
                            </p:stCondLst>
                            <p:childTnLst>
                              <p:par>
                                <p:cTn id="1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animBg="1"/>
      <p:bldP spid="54" grpId="0"/>
      <p:bldP spid="55" grpId="0"/>
      <p:bldP spid="56" grpId="0"/>
      <p:bldP spid="62" grpId="0"/>
      <p:bldP spid="76" grpId="0"/>
      <p:bldP spid="78" grpId="0" animBg="1"/>
      <p:bldP spid="80" grpId="0"/>
      <p:bldP spid="69" grpId="0" animBg="1"/>
      <p:bldP spid="70" grpId="0" animBg="1"/>
      <p:bldP spid="71" grpId="0" animBg="1"/>
      <p:bldP spid="71" grpId="1" animBg="1"/>
      <p:bldP spid="72" grpId="0" animBg="1"/>
      <p:bldP spid="73" grpId="0" animBg="1"/>
      <p:bldP spid="75" grpId="0" animBg="1"/>
      <p:bldP spid="77" grpId="0" animBg="1"/>
      <p:bldP spid="86" grpId="0" animBg="1"/>
      <p:bldP spid="87" grpId="0" animBg="1"/>
      <p:bldP spid="104" grpId="0" animBg="1"/>
      <p:bldP spid="1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79" y="260650"/>
            <a:ext cx="3967801" cy="486744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１．８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２．４</a:t>
            </a:r>
            <a:r>
              <a:rPr kumimoji="0" lang="ja-JP" altLang="en-US" sz="2400" b="1" kern="0" dirty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の筆算のしかた</a:t>
            </a:r>
            <a:endParaRPr kumimoji="0" lang="en-US" altLang="ja-JP" sz="2400" b="1" kern="0" dirty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1313554" y="3820396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72" name="正方形/長方形 71"/>
          <p:cNvSpPr/>
          <p:nvPr/>
        </p:nvSpPr>
        <p:spPr>
          <a:xfrm>
            <a:off x="1313554" y="4433797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1313554" y="5047198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1313554" y="5661248"/>
            <a:ext cx="1088760" cy="461665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う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つ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1" name="正方形/長方形 30"/>
          <p:cNvSpPr/>
          <p:nvPr/>
        </p:nvSpPr>
        <p:spPr>
          <a:xfrm>
            <a:off x="3563438" y="5661247"/>
            <a:ext cx="2440092" cy="461665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１．８</a:t>
            </a:r>
            <a:r>
              <a:rPr lang="en-US" altLang="ja-JP" sz="2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lang="ja-JP" altLang="en-US" sz="2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２．４＝０．７５</a:t>
            </a:r>
            <a:endParaRPr lang="ja-JP" altLang="en-US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33" name="表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3642136"/>
              </p:ext>
            </p:extLst>
          </p:nvPr>
        </p:nvGraphicFramePr>
        <p:xfrm>
          <a:off x="3266217" y="1258194"/>
          <a:ext cx="259200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/>
                <a:gridCol w="432000"/>
                <a:gridCol w="432000"/>
                <a:gridCol w="432000"/>
                <a:gridCol w="432000"/>
                <a:gridCol w="432000"/>
              </a:tblGrid>
              <a:tr h="576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32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２</a:t>
                      </a:r>
                      <a:endParaRPr kumimoji="1" lang="ja-JP" altLang="en-US" sz="32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32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４</a:t>
                      </a:r>
                      <a:endParaRPr kumimoji="1" lang="ja-JP" altLang="en-US" sz="32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32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１</a:t>
                      </a:r>
                      <a:endParaRPr kumimoji="1" lang="ja-JP" altLang="en-US" sz="32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32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８</a:t>
                      </a:r>
                      <a:endParaRPr kumimoji="1" lang="ja-JP" altLang="en-US" sz="32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kumimoji="1" lang="ja-JP" altLang="en-US" sz="32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kumimoji="1" lang="ja-JP" altLang="en-US" sz="32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39" name="図 38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4078186" y="1804624"/>
            <a:ext cx="155242" cy="684000"/>
          </a:xfrm>
          <a:prstGeom prst="rect">
            <a:avLst/>
          </a:prstGeom>
        </p:spPr>
      </p:pic>
      <p:sp>
        <p:nvSpPr>
          <p:cNvPr id="47" name="正方形/長方形 46"/>
          <p:cNvSpPr/>
          <p:nvPr/>
        </p:nvSpPr>
        <p:spPr>
          <a:xfrm>
            <a:off x="4991593" y="1248940"/>
            <a:ext cx="432000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4206178" y="2402060"/>
            <a:ext cx="344966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4562217" y="2413420"/>
            <a:ext cx="441147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６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51" name="直線コネクタ 50"/>
          <p:cNvCxnSpPr/>
          <p:nvPr/>
        </p:nvCxnSpPr>
        <p:spPr>
          <a:xfrm>
            <a:off x="4127593" y="3002233"/>
            <a:ext cx="1728000" cy="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/>
          <p:cNvSpPr/>
          <p:nvPr/>
        </p:nvSpPr>
        <p:spPr>
          <a:xfrm>
            <a:off x="4607345" y="2979653"/>
            <a:ext cx="344966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5001683" y="2987272"/>
            <a:ext cx="421910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4563647" y="1264287"/>
            <a:ext cx="432000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5413975" y="1247762"/>
            <a:ext cx="441147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0" name="正方形/長方形 59"/>
          <p:cNvSpPr/>
          <p:nvPr/>
        </p:nvSpPr>
        <p:spPr>
          <a:xfrm>
            <a:off x="4615035" y="3564707"/>
            <a:ext cx="344966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1" name="正方形/長方形 60"/>
          <p:cNvSpPr/>
          <p:nvPr/>
        </p:nvSpPr>
        <p:spPr>
          <a:xfrm>
            <a:off x="5005655" y="3559501"/>
            <a:ext cx="421910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3" name="正方形/長方形 62"/>
          <p:cNvSpPr/>
          <p:nvPr/>
        </p:nvSpPr>
        <p:spPr>
          <a:xfrm>
            <a:off x="5428638" y="3559500"/>
            <a:ext cx="447559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64" name="直線コネクタ 63"/>
          <p:cNvCxnSpPr/>
          <p:nvPr/>
        </p:nvCxnSpPr>
        <p:spPr>
          <a:xfrm>
            <a:off x="4127593" y="4144275"/>
            <a:ext cx="1728000" cy="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正方形/長方形 64"/>
          <p:cNvSpPr/>
          <p:nvPr/>
        </p:nvSpPr>
        <p:spPr>
          <a:xfrm>
            <a:off x="5421036" y="4136849"/>
            <a:ext cx="447558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6" name="円/楕円 65"/>
          <p:cNvSpPr/>
          <p:nvPr/>
        </p:nvSpPr>
        <p:spPr>
          <a:xfrm>
            <a:off x="4966471" y="1708648"/>
            <a:ext cx="54000" cy="54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7" name="正方形/長方形 66"/>
          <p:cNvSpPr/>
          <p:nvPr/>
        </p:nvSpPr>
        <p:spPr>
          <a:xfrm>
            <a:off x="5003364" y="1823429"/>
            <a:ext cx="447558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8" name="正方形/長方形 67"/>
          <p:cNvSpPr/>
          <p:nvPr/>
        </p:nvSpPr>
        <p:spPr>
          <a:xfrm>
            <a:off x="4995647" y="2417458"/>
            <a:ext cx="447558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８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74" name="正方形/長方形 73"/>
          <p:cNvSpPr/>
          <p:nvPr/>
        </p:nvSpPr>
        <p:spPr>
          <a:xfrm>
            <a:off x="5422742" y="2988589"/>
            <a:ext cx="447558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81" name="テキスト ボックス 80"/>
          <p:cNvSpPr txBox="1"/>
          <p:nvPr/>
        </p:nvSpPr>
        <p:spPr>
          <a:xfrm>
            <a:off x="3224259" y="1281556"/>
            <a:ext cx="5734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/>
              <a:t>（２）</a:t>
            </a:r>
            <a:endParaRPr kumimoji="1" lang="ja-JP" altLang="en-US" sz="1600" dirty="0"/>
          </a:p>
        </p:txBody>
      </p:sp>
      <p:sp>
        <p:nvSpPr>
          <p:cNvPr id="40" name="円/楕円 39"/>
          <p:cNvSpPr/>
          <p:nvPr/>
        </p:nvSpPr>
        <p:spPr>
          <a:xfrm>
            <a:off x="4538244" y="2301035"/>
            <a:ext cx="54000" cy="540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1" name="円/楕円 40"/>
          <p:cNvSpPr/>
          <p:nvPr/>
        </p:nvSpPr>
        <p:spPr>
          <a:xfrm>
            <a:off x="3663196" y="2282086"/>
            <a:ext cx="54000" cy="540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42" name="直線コネクタ 41"/>
          <p:cNvCxnSpPr/>
          <p:nvPr/>
        </p:nvCxnSpPr>
        <p:spPr>
          <a:xfrm>
            <a:off x="3636658" y="2237086"/>
            <a:ext cx="108000" cy="14400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コネクタ 44"/>
          <p:cNvCxnSpPr/>
          <p:nvPr/>
        </p:nvCxnSpPr>
        <p:spPr>
          <a:xfrm>
            <a:off x="4509284" y="2263675"/>
            <a:ext cx="108000" cy="14400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線コネクタ 37"/>
          <p:cNvCxnSpPr/>
          <p:nvPr/>
        </p:nvCxnSpPr>
        <p:spPr>
          <a:xfrm flipV="1">
            <a:off x="4096789" y="1837291"/>
            <a:ext cx="1764000" cy="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円/楕円 45"/>
          <p:cNvSpPr/>
          <p:nvPr/>
        </p:nvSpPr>
        <p:spPr>
          <a:xfrm>
            <a:off x="4964255" y="2301035"/>
            <a:ext cx="54000" cy="54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4" name="円弧 103"/>
          <p:cNvSpPr/>
          <p:nvPr/>
        </p:nvSpPr>
        <p:spPr>
          <a:xfrm rot="5400000" flipV="1">
            <a:off x="4544866" y="2151054"/>
            <a:ext cx="474359" cy="403883"/>
          </a:xfrm>
          <a:prstGeom prst="arc">
            <a:avLst>
              <a:gd name="adj1" fmla="val 16200000"/>
              <a:gd name="adj2" fmla="val 5603697"/>
            </a:avLst>
          </a:prstGeom>
          <a:ln w="381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87" name="円弧 86"/>
          <p:cNvSpPr/>
          <p:nvPr/>
        </p:nvSpPr>
        <p:spPr>
          <a:xfrm rot="5400000" flipV="1">
            <a:off x="3661513" y="2126093"/>
            <a:ext cx="474359" cy="403883"/>
          </a:xfrm>
          <a:prstGeom prst="arc">
            <a:avLst>
              <a:gd name="adj1" fmla="val 16200000"/>
              <a:gd name="adj2" fmla="val 5603697"/>
            </a:avLst>
          </a:prstGeom>
          <a:ln w="381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6" name="角丸四角形吹き出し 85"/>
              <p:cNvSpPr/>
              <p:nvPr/>
            </p:nvSpPr>
            <p:spPr>
              <a:xfrm>
                <a:off x="5911039" y="791283"/>
                <a:ext cx="2768626" cy="881142"/>
              </a:xfrm>
              <a:prstGeom prst="wedgeRoundRectCallout">
                <a:avLst>
                  <a:gd name="adj1" fmla="val -56681"/>
                  <a:gd name="adj2" fmla="val 29397"/>
                  <a:gd name="adj3" fmla="val 16667"/>
                </a:avLst>
              </a:prstGeom>
              <a:ln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t"/>
              <a:lstStyle/>
              <a:p>
                <a:pPr lvl="0">
                  <a:defRPr/>
                </a:pPr>
                <a:r>
                  <a:rPr kumimoji="0" lang="ja-JP" altLang="en-US" sz="2000" kern="0" dirty="0" smtClean="0">
                    <a:solidFill>
                      <a:prstClr val="black"/>
                    </a:solidFill>
                    <a:latin typeface="AR P丸ゴシック体M" panose="020F0600000000000000" pitchFamily="50" charset="-128"/>
                    <a:ea typeface="AR P丸ゴシック体M" panose="020F0600000000000000" pitchFamily="50" charset="-128"/>
                  </a:rPr>
                  <a:t>④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sz="20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ja-JP" sz="2000" i="1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kumimoji="0" lang="ja-JP" altLang="en-US" sz="2000" kern="0" dirty="0" smtClean="0">
                    <a:solidFill>
                      <a:prstClr val="black"/>
                    </a:solidFill>
                    <a:latin typeface="AR P丸ゴシック体M" panose="020F0600000000000000" pitchFamily="50" charset="-128"/>
                    <a:ea typeface="AR P丸ゴシック体M" panose="020F0600000000000000" pitchFamily="50" charset="-128"/>
                  </a:rPr>
                  <a:t>の位を計算する前に、小数点を打ちます。</a:t>
                </a:r>
                <a:endParaRPr kumimoji="0" lang="en-US" altLang="ja-JP" sz="2000" kern="0" dirty="0" smtClean="0">
                  <a:solidFill>
                    <a:prstClr val="black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endParaRPr>
              </a:p>
            </p:txBody>
          </p:sp>
        </mc:Choice>
        <mc:Fallback>
          <p:sp>
            <p:nvSpPr>
              <p:cNvPr id="86" name="角丸四角形吹き出し 8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1039" y="791283"/>
                <a:ext cx="2768626" cy="881142"/>
              </a:xfrm>
              <a:prstGeom prst="wedgeRoundRectCallout">
                <a:avLst>
                  <a:gd name="adj1" fmla="val -56681"/>
                  <a:gd name="adj2" fmla="val 29397"/>
                  <a:gd name="adj3" fmla="val 16667"/>
                </a:avLst>
              </a:prstGeom>
              <a:blipFill rotWithShape="0">
                <a:blip r:embed="rId6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7" name="角丸四角形吹き出し 76"/>
          <p:cNvSpPr/>
          <p:nvPr/>
        </p:nvSpPr>
        <p:spPr>
          <a:xfrm>
            <a:off x="5858966" y="1696148"/>
            <a:ext cx="3011342" cy="1357123"/>
          </a:xfrm>
          <a:prstGeom prst="wedgeRoundRectCallout">
            <a:avLst>
              <a:gd name="adj1" fmla="val -55224"/>
              <a:gd name="adj2" fmla="val 9033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②わられる数の小数点を、わる数の小数点をうつし</a:t>
            </a:r>
            <a:r>
              <a:rPr kumimoji="0" lang="ja-JP" altLang="en-US" sz="2000" kern="0" dirty="0" err="1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たけたの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数だけ右にうつす。</a:t>
            </a:r>
            <a:endParaRPr kumimoji="0" lang="en-US" altLang="ja-JP" sz="20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9" name="角丸四角形吹き出し 68"/>
          <p:cNvSpPr/>
          <p:nvPr/>
        </p:nvSpPr>
        <p:spPr>
          <a:xfrm>
            <a:off x="216099" y="1735648"/>
            <a:ext cx="2902878" cy="788796"/>
          </a:xfrm>
          <a:prstGeom prst="wedgeRoundRectCallout">
            <a:avLst>
              <a:gd name="adj1" fmla="val 57453"/>
              <a:gd name="adj2" fmla="val 22992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①わる数の小数点を右にうつして、整数に直す。</a:t>
            </a:r>
            <a:endParaRPr kumimoji="0" lang="en-US" altLang="ja-JP" sz="20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70" name="角丸四角形吹き出し 69"/>
          <p:cNvSpPr/>
          <p:nvPr/>
        </p:nvSpPr>
        <p:spPr>
          <a:xfrm>
            <a:off x="247198" y="2723902"/>
            <a:ext cx="2902878" cy="788796"/>
          </a:xfrm>
          <a:prstGeom prst="wedgeRoundRectCallout">
            <a:avLst>
              <a:gd name="adj1" fmla="val 55753"/>
              <a:gd name="adj2" fmla="val 10112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③わる数が整数のときと同じように計算する。</a:t>
            </a:r>
            <a:endParaRPr kumimoji="0" lang="en-US" altLang="ja-JP" sz="20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82" name="動作設定ボタン: 最初 81">
            <a:hlinkClick r:id="" action="ppaction://hlinkshowjump?jump=firstslide" highlightClick="1"/>
          </p:cNvPr>
          <p:cNvSpPr/>
          <p:nvPr/>
        </p:nvSpPr>
        <p:spPr>
          <a:xfrm>
            <a:off x="8316416" y="6520227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840695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000"/>
                            </p:stCondLst>
                            <p:childTnLst>
                              <p:par>
                                <p:cTn id="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6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2" dur="500" tmFilter="0, 0; .2, .5; .8, .5; 1, 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3" dur="250" autoRev="1" fill="hold"/>
                                        <p:tgtEl>
                                          <p:spTgt spid="7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500"/>
                            </p:stCondLst>
                            <p:childTnLst>
                              <p:par>
                                <p:cTn id="10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000"/>
                            </p:stCondLst>
                            <p:childTnLst>
                              <p:par>
                                <p:cTn id="10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500"/>
                            </p:stCondLst>
                            <p:childTnLst>
                              <p:par>
                                <p:cTn id="1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6" presetClass="emph" presetSubtype="0" repeatCount="3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9" dur="500" tmFilter="0, 0; .2, .5; .8, .5; 1, 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0" dur="250" autoRev="1" fill="hold"/>
                                        <p:tgtEl>
                                          <p:spTgt spid="7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26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9" dur="500" tmFilter="0, 0; .2, .5; .8, .5; 1, 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0" dur="250" autoRev="1" fill="hold"/>
                                        <p:tgtEl>
                                          <p:spTgt spid="7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500"/>
                            </p:stCondLst>
                            <p:childTnLst>
                              <p:par>
                                <p:cTn id="1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1000"/>
                            </p:stCondLst>
                            <p:childTnLst>
                              <p:par>
                                <p:cTn id="16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3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26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7" dur="500" tmFilter="0, 0; .2, .5; .8, .5; 1, 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8" dur="250" autoRev="1" fill="hold"/>
                                        <p:tgtEl>
                                          <p:spTgt spid="7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4" fill="hold">
                            <p:stCondLst>
                              <p:cond delay="500"/>
                            </p:stCondLst>
                            <p:childTnLst>
                              <p:par>
                                <p:cTn id="17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7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71" grpId="1" animBg="1"/>
      <p:bldP spid="71" grpId="2" animBg="1"/>
      <p:bldP spid="72" grpId="0" animBg="1"/>
      <p:bldP spid="72" grpId="1" animBg="1"/>
      <p:bldP spid="73" grpId="0" animBg="1"/>
      <p:bldP spid="73" grpId="1" animBg="1"/>
      <p:bldP spid="75" grpId="0" animBg="1"/>
      <p:bldP spid="31" grpId="0" animBg="1"/>
      <p:bldP spid="47" grpId="0"/>
      <p:bldP spid="48" grpId="0"/>
      <p:bldP spid="49" grpId="0"/>
      <p:bldP spid="52" grpId="0"/>
      <p:bldP spid="53" grpId="0"/>
      <p:bldP spid="58" grpId="0"/>
      <p:bldP spid="59" grpId="0"/>
      <p:bldP spid="60" grpId="0"/>
      <p:bldP spid="61" grpId="0"/>
      <p:bldP spid="63" grpId="0"/>
      <p:bldP spid="65" grpId="0"/>
      <p:bldP spid="66" grpId="0" animBg="1"/>
      <p:bldP spid="67" grpId="0"/>
      <p:bldP spid="68" grpId="0"/>
      <p:bldP spid="74" grpId="0"/>
      <p:bldP spid="46" grpId="0" animBg="1"/>
      <p:bldP spid="104" grpId="0" animBg="1"/>
      <p:bldP spid="87" grpId="0" animBg="1"/>
      <p:bldP spid="86" grpId="0" animBg="1"/>
      <p:bldP spid="77" grpId="0" animBg="1"/>
      <p:bldP spid="69" grpId="0" animBg="1"/>
      <p:bldP spid="7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79" y="260650"/>
            <a:ext cx="3751777" cy="486744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８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２．５</a:t>
            </a:r>
            <a:r>
              <a:rPr kumimoji="0" lang="ja-JP" altLang="en-US" sz="2400" b="1" kern="0" dirty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の筆算のしかた</a:t>
            </a:r>
            <a:endParaRPr kumimoji="0" lang="en-US" altLang="ja-JP" sz="2400" b="1" kern="0" dirty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1052067" y="3820396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72" name="正方形/長方形 71"/>
          <p:cNvSpPr/>
          <p:nvPr/>
        </p:nvSpPr>
        <p:spPr>
          <a:xfrm>
            <a:off x="1052067" y="4433797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1052067" y="5047198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1052067" y="5661248"/>
            <a:ext cx="1088760" cy="461665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う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つ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87" name="円弧 86"/>
          <p:cNvSpPr/>
          <p:nvPr/>
        </p:nvSpPr>
        <p:spPr>
          <a:xfrm rot="5400000" flipV="1">
            <a:off x="3968225" y="2126685"/>
            <a:ext cx="474359" cy="403883"/>
          </a:xfrm>
          <a:prstGeom prst="arc">
            <a:avLst>
              <a:gd name="adj1" fmla="val 16200000"/>
              <a:gd name="adj2" fmla="val 5603697"/>
            </a:avLst>
          </a:prstGeom>
          <a:ln w="381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" name="円弧 103"/>
          <p:cNvSpPr/>
          <p:nvPr/>
        </p:nvSpPr>
        <p:spPr>
          <a:xfrm rot="5400000" flipV="1">
            <a:off x="4821301" y="2136619"/>
            <a:ext cx="474359" cy="403883"/>
          </a:xfrm>
          <a:prstGeom prst="arc">
            <a:avLst>
              <a:gd name="adj1" fmla="val 16200000"/>
              <a:gd name="adj2" fmla="val 5603697"/>
            </a:avLst>
          </a:prstGeom>
          <a:ln w="381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1" name="正方形/長方形 110"/>
          <p:cNvSpPr/>
          <p:nvPr/>
        </p:nvSpPr>
        <p:spPr>
          <a:xfrm>
            <a:off x="3563438" y="5661247"/>
            <a:ext cx="1992853" cy="461665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８</a:t>
            </a:r>
            <a:r>
              <a:rPr lang="en-US" altLang="ja-JP" sz="2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lang="ja-JP" altLang="en-US" sz="2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２．５＝３．２</a:t>
            </a:r>
            <a:endParaRPr lang="ja-JP" altLang="en-US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33" name="表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785806"/>
              </p:ext>
            </p:extLst>
          </p:nvPr>
        </p:nvGraphicFramePr>
        <p:xfrm>
          <a:off x="3563438" y="1248981"/>
          <a:ext cx="2160000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/>
                <a:gridCol w="432000"/>
                <a:gridCol w="432000"/>
                <a:gridCol w="432000"/>
                <a:gridCol w="432000"/>
              </a:tblGrid>
              <a:tr h="576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32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２</a:t>
                      </a:r>
                      <a:endParaRPr kumimoji="1" lang="ja-JP" altLang="en-US" sz="32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32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５</a:t>
                      </a:r>
                      <a:endParaRPr kumimoji="1" lang="ja-JP" altLang="en-US" sz="32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32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８</a:t>
                      </a:r>
                      <a:endParaRPr kumimoji="1" lang="ja-JP" altLang="en-US" sz="32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kumimoji="1" lang="ja-JP" altLang="en-US" sz="32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endParaRPr kumimoji="1" lang="ja-JP" altLang="en-US" sz="32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76000"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38" name="直線コネクタ 37"/>
          <p:cNvCxnSpPr/>
          <p:nvPr/>
        </p:nvCxnSpPr>
        <p:spPr>
          <a:xfrm flipV="1">
            <a:off x="4412119" y="1828078"/>
            <a:ext cx="1296000" cy="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9" name="図 38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4363201" y="1781830"/>
            <a:ext cx="171584" cy="756000"/>
          </a:xfrm>
          <a:prstGeom prst="rect">
            <a:avLst/>
          </a:prstGeom>
        </p:spPr>
      </p:pic>
      <p:sp>
        <p:nvSpPr>
          <p:cNvPr id="40" name="円/楕円 39"/>
          <p:cNvSpPr/>
          <p:nvPr/>
        </p:nvSpPr>
        <p:spPr>
          <a:xfrm>
            <a:off x="4815817" y="2289173"/>
            <a:ext cx="54000" cy="540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1" name="円/楕円 40"/>
          <p:cNvSpPr/>
          <p:nvPr/>
        </p:nvSpPr>
        <p:spPr>
          <a:xfrm>
            <a:off x="3975105" y="2289173"/>
            <a:ext cx="54000" cy="540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42" name="直線コネクタ 41"/>
          <p:cNvCxnSpPr/>
          <p:nvPr/>
        </p:nvCxnSpPr>
        <p:spPr>
          <a:xfrm>
            <a:off x="3941780" y="2233520"/>
            <a:ext cx="108000" cy="14400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コネクタ 44"/>
          <p:cNvCxnSpPr/>
          <p:nvPr/>
        </p:nvCxnSpPr>
        <p:spPr>
          <a:xfrm>
            <a:off x="4788817" y="2231830"/>
            <a:ext cx="108000" cy="14400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円/楕円 45"/>
          <p:cNvSpPr/>
          <p:nvPr/>
        </p:nvSpPr>
        <p:spPr>
          <a:xfrm>
            <a:off x="5271261" y="2284561"/>
            <a:ext cx="54000" cy="54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47" name="正方形/長方形 46"/>
          <p:cNvSpPr/>
          <p:nvPr/>
        </p:nvSpPr>
        <p:spPr>
          <a:xfrm>
            <a:off x="4864734" y="1241634"/>
            <a:ext cx="441147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8" name="正方形/長方形 47"/>
          <p:cNvSpPr/>
          <p:nvPr/>
        </p:nvSpPr>
        <p:spPr>
          <a:xfrm>
            <a:off x="4431088" y="2392799"/>
            <a:ext cx="415498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７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9" name="正方形/長方形 48"/>
          <p:cNvSpPr/>
          <p:nvPr/>
        </p:nvSpPr>
        <p:spPr>
          <a:xfrm>
            <a:off x="4855296" y="2388731"/>
            <a:ext cx="441146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51" name="直線コネクタ 50"/>
          <p:cNvCxnSpPr/>
          <p:nvPr/>
        </p:nvCxnSpPr>
        <p:spPr>
          <a:xfrm>
            <a:off x="4429203" y="2986341"/>
            <a:ext cx="1296000" cy="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/>
          <p:cNvSpPr/>
          <p:nvPr/>
        </p:nvSpPr>
        <p:spPr>
          <a:xfrm>
            <a:off x="4846072" y="2975129"/>
            <a:ext cx="447559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3" name="正方形/長方形 52"/>
          <p:cNvSpPr/>
          <p:nvPr/>
        </p:nvSpPr>
        <p:spPr>
          <a:xfrm>
            <a:off x="5295026" y="1230892"/>
            <a:ext cx="421910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8" name="正方形/長方形 57"/>
          <p:cNvSpPr/>
          <p:nvPr/>
        </p:nvSpPr>
        <p:spPr>
          <a:xfrm>
            <a:off x="4846003" y="3550063"/>
            <a:ext cx="447559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５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5259970" y="3536447"/>
            <a:ext cx="447559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60" name="直線コネクタ 59"/>
          <p:cNvCxnSpPr/>
          <p:nvPr/>
        </p:nvCxnSpPr>
        <p:spPr>
          <a:xfrm>
            <a:off x="4420936" y="4142234"/>
            <a:ext cx="1296000" cy="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円/楕円 60"/>
          <p:cNvSpPr/>
          <p:nvPr/>
        </p:nvSpPr>
        <p:spPr>
          <a:xfrm>
            <a:off x="5259970" y="1727830"/>
            <a:ext cx="54000" cy="54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3" name="正方形/長方形 62"/>
          <p:cNvSpPr/>
          <p:nvPr/>
        </p:nvSpPr>
        <p:spPr>
          <a:xfrm>
            <a:off x="5278881" y="2969397"/>
            <a:ext cx="447559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4" name="正方形/長方形 63"/>
          <p:cNvSpPr/>
          <p:nvPr/>
        </p:nvSpPr>
        <p:spPr>
          <a:xfrm>
            <a:off x="5279131" y="4136502"/>
            <a:ext cx="447558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5" name="テキスト ボックス 64"/>
          <p:cNvSpPr txBox="1"/>
          <p:nvPr/>
        </p:nvSpPr>
        <p:spPr>
          <a:xfrm>
            <a:off x="3536292" y="1227648"/>
            <a:ext cx="5734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/>
              <a:t>（３）</a:t>
            </a:r>
            <a:endParaRPr kumimoji="1" lang="ja-JP" altLang="en-US" sz="1600" dirty="0"/>
          </a:p>
        </p:txBody>
      </p:sp>
      <p:sp>
        <p:nvSpPr>
          <p:cNvPr id="66" name="正方形/長方形 65"/>
          <p:cNvSpPr/>
          <p:nvPr/>
        </p:nvSpPr>
        <p:spPr>
          <a:xfrm>
            <a:off x="4852089" y="1820072"/>
            <a:ext cx="447559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6" name="角丸四角形吹き出し 85"/>
              <p:cNvSpPr/>
              <p:nvPr/>
            </p:nvSpPr>
            <p:spPr>
              <a:xfrm>
                <a:off x="5858966" y="775418"/>
                <a:ext cx="2768626" cy="881142"/>
              </a:xfrm>
              <a:prstGeom prst="wedgeRoundRectCallout">
                <a:avLst>
                  <a:gd name="adj1" fmla="val -56681"/>
                  <a:gd name="adj2" fmla="val 29397"/>
                  <a:gd name="adj3" fmla="val 16667"/>
                </a:avLst>
              </a:prstGeom>
              <a:ln/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anchor="t"/>
              <a:lstStyle/>
              <a:p>
                <a:pPr lvl="0">
                  <a:defRPr/>
                </a:pPr>
                <a:r>
                  <a:rPr kumimoji="0" lang="ja-JP" altLang="en-US" sz="2000" kern="0" dirty="0" smtClean="0">
                    <a:solidFill>
                      <a:prstClr val="black"/>
                    </a:solidFill>
                    <a:latin typeface="AR P丸ゴシック体M" panose="020F0600000000000000" pitchFamily="50" charset="-128"/>
                    <a:ea typeface="AR P丸ゴシック体M" panose="020F0600000000000000" pitchFamily="50" charset="-128"/>
                  </a:rPr>
                  <a:t>④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altLang="ja-JP" sz="20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ja-JP" sz="2000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altLang="ja-JP" sz="2000" i="1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</m:oMath>
                </a14:m>
                <a:r>
                  <a:rPr kumimoji="0" lang="ja-JP" altLang="en-US" sz="2000" kern="0" dirty="0" smtClean="0">
                    <a:solidFill>
                      <a:prstClr val="black"/>
                    </a:solidFill>
                    <a:latin typeface="AR P丸ゴシック体M" panose="020F0600000000000000" pitchFamily="50" charset="-128"/>
                    <a:ea typeface="AR P丸ゴシック体M" panose="020F0600000000000000" pitchFamily="50" charset="-128"/>
                  </a:rPr>
                  <a:t>の位を計算する前に、小数点を打ちます。</a:t>
                </a:r>
                <a:endParaRPr kumimoji="0" lang="en-US" altLang="ja-JP" sz="2000" kern="0" dirty="0" smtClean="0">
                  <a:solidFill>
                    <a:prstClr val="black"/>
                  </a:solidFill>
                  <a:latin typeface="AR P丸ゴシック体M" panose="020F0600000000000000" pitchFamily="50" charset="-128"/>
                  <a:ea typeface="AR P丸ゴシック体M" panose="020F0600000000000000" pitchFamily="50" charset="-128"/>
                </a:endParaRPr>
              </a:p>
            </p:txBody>
          </p:sp>
        </mc:Choice>
        <mc:Fallback>
          <p:sp>
            <p:nvSpPr>
              <p:cNvPr id="86" name="角丸四角形吹き出し 8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8966" y="775418"/>
                <a:ext cx="2768626" cy="881142"/>
              </a:xfrm>
              <a:prstGeom prst="wedgeRoundRectCallout">
                <a:avLst>
                  <a:gd name="adj1" fmla="val -56681"/>
                  <a:gd name="adj2" fmla="val 29397"/>
                  <a:gd name="adj3" fmla="val 16667"/>
                </a:avLst>
              </a:prstGeom>
              <a:blipFill rotWithShape="0">
                <a:blip r:embed="rId6"/>
                <a:stretch>
                  <a:fillRect/>
                </a:stretch>
              </a:blipFill>
              <a:ln/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7" name="角丸四角形吹き出し 76"/>
          <p:cNvSpPr/>
          <p:nvPr/>
        </p:nvSpPr>
        <p:spPr>
          <a:xfrm>
            <a:off x="5858966" y="1696148"/>
            <a:ext cx="3011342" cy="1357123"/>
          </a:xfrm>
          <a:prstGeom prst="wedgeRoundRectCallout">
            <a:avLst>
              <a:gd name="adj1" fmla="val -55224"/>
              <a:gd name="adj2" fmla="val 9033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②わられる数の小数点を、わる数の小数点をうつし</a:t>
            </a:r>
            <a:r>
              <a:rPr kumimoji="0" lang="ja-JP" altLang="en-US" sz="2000" kern="0" dirty="0" err="1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たけたの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数だけ右にうつす。</a:t>
            </a:r>
            <a:endParaRPr kumimoji="0" lang="en-US" altLang="ja-JP" sz="20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9" name="角丸四角形吹き出し 68"/>
          <p:cNvSpPr/>
          <p:nvPr/>
        </p:nvSpPr>
        <p:spPr>
          <a:xfrm>
            <a:off x="520264" y="1696148"/>
            <a:ext cx="2902878" cy="788796"/>
          </a:xfrm>
          <a:prstGeom prst="wedgeRoundRectCallout">
            <a:avLst>
              <a:gd name="adj1" fmla="val 57453"/>
              <a:gd name="adj2" fmla="val 22992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①わる数の小数点を右にうつして、整数に直す。</a:t>
            </a:r>
            <a:endParaRPr kumimoji="0" lang="en-US" altLang="ja-JP" sz="20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70" name="角丸四角形吹き出し 69"/>
          <p:cNvSpPr/>
          <p:nvPr/>
        </p:nvSpPr>
        <p:spPr>
          <a:xfrm>
            <a:off x="520264" y="2710843"/>
            <a:ext cx="2902878" cy="788796"/>
          </a:xfrm>
          <a:prstGeom prst="wedgeRoundRectCallout">
            <a:avLst>
              <a:gd name="adj1" fmla="val 55753"/>
              <a:gd name="adj2" fmla="val 10112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③わる数が整数のときと同じように計算する。</a:t>
            </a:r>
            <a:endParaRPr kumimoji="0" lang="en-US" altLang="ja-JP" sz="20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67" name="動作設定ボタン: 最初 66">
            <a:hlinkClick r:id="" action="ppaction://hlinkshowjump?jump=firstslide" highlightClick="1"/>
          </p:cNvPr>
          <p:cNvSpPr/>
          <p:nvPr/>
        </p:nvSpPr>
        <p:spPr>
          <a:xfrm>
            <a:off x="8316416" y="6520227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536737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5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0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6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500" tmFilter="0, 0; .2, .5; .8, .5; 1, 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5" dur="250" autoRev="1" fill="hold"/>
                                        <p:tgtEl>
                                          <p:spTgt spid="7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26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4" dur="500" tmFilter="0, 0; .2, .5; .8, .5; 1, 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5" dur="250" autoRev="1" fill="hold"/>
                                        <p:tgtEl>
                                          <p:spTgt spid="7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500"/>
                            </p:stCondLst>
                            <p:childTnLst>
                              <p:par>
                                <p:cTn id="1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26" presetClass="emph" presetSubtype="0" repeatCount="3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8" dur="500" tmFilter="0, 0; .2, .5; .8, .5; 1, 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9" dur="250" autoRev="1" fill="hold"/>
                                        <p:tgtEl>
                                          <p:spTgt spid="7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>
                      <p:stCondLst>
                        <p:cond delay="indefinite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4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500"/>
                            </p:stCondLst>
                            <p:childTnLst>
                              <p:par>
                                <p:cTn id="1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3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71" grpId="1" animBg="1"/>
      <p:bldP spid="72" grpId="0" animBg="1"/>
      <p:bldP spid="72" grpId="1" animBg="1"/>
      <p:bldP spid="73" grpId="0" animBg="1"/>
      <p:bldP spid="73" grpId="1" animBg="1"/>
      <p:bldP spid="75" grpId="0" animBg="1"/>
      <p:bldP spid="87" grpId="0" animBg="1"/>
      <p:bldP spid="104" grpId="0" animBg="1"/>
      <p:bldP spid="111" grpId="0" animBg="1"/>
      <p:bldP spid="40" grpId="0" animBg="1"/>
      <p:bldP spid="46" grpId="0" animBg="1"/>
      <p:bldP spid="47" grpId="0"/>
      <p:bldP spid="48" grpId="0"/>
      <p:bldP spid="49" grpId="0"/>
      <p:bldP spid="52" grpId="0"/>
      <p:bldP spid="53" grpId="0"/>
      <p:bldP spid="58" grpId="0"/>
      <p:bldP spid="59" grpId="0"/>
      <p:bldP spid="61" grpId="0" animBg="1"/>
      <p:bldP spid="63" grpId="0"/>
      <p:bldP spid="64" grpId="0"/>
      <p:bldP spid="66" grpId="0"/>
      <p:bldP spid="86" grpId="0" animBg="1"/>
      <p:bldP spid="77" grpId="0" animBg="1"/>
      <p:bldP spid="69" grpId="0" animBg="1"/>
      <p:bldP spid="7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60649"/>
            <a:ext cx="707379" cy="988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角丸四角形吹き出し 8"/>
          <p:cNvSpPr/>
          <p:nvPr/>
        </p:nvSpPr>
        <p:spPr>
          <a:xfrm>
            <a:off x="1324279" y="260650"/>
            <a:ext cx="5768001" cy="486744"/>
          </a:xfrm>
          <a:prstGeom prst="wedgeRoundRectCallout">
            <a:avLst>
              <a:gd name="adj1" fmla="val -53330"/>
              <a:gd name="adj2" fmla="val 20435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>
              <a:defRPr/>
            </a:pP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２．５</a:t>
            </a:r>
            <a:r>
              <a:rPr kumimoji="0" lang="en-US" altLang="ja-JP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kumimoji="0" lang="ja-JP" altLang="en-US" sz="2400" b="1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０．７　の筆算　あまりのあるわり算</a:t>
            </a:r>
            <a:endParaRPr kumimoji="0" lang="en-US" altLang="ja-JP" sz="2400" b="1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aphicFrame>
        <p:nvGraphicFramePr>
          <p:cNvPr id="32" name="表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5336672"/>
              </p:ext>
            </p:extLst>
          </p:nvPr>
        </p:nvGraphicFramePr>
        <p:xfrm>
          <a:off x="3563438" y="1248981"/>
          <a:ext cx="1728000" cy="2316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32000"/>
                <a:gridCol w="432000"/>
                <a:gridCol w="432000"/>
                <a:gridCol w="432000"/>
              </a:tblGrid>
              <a:tr h="540000">
                <a:tc>
                  <a:txBody>
                    <a:bodyPr/>
                    <a:lstStyle/>
                    <a:p>
                      <a:pPr algn="ctr"/>
                      <a:endParaRPr kumimoji="1" lang="ja-JP" altLang="en-US" sz="14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b="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32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０</a:t>
                      </a:r>
                      <a:endParaRPr kumimoji="1" lang="ja-JP" altLang="en-US" sz="32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kumimoji="1" lang="ja-JP" altLang="en-US" sz="32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７</a:t>
                      </a:r>
                      <a:endParaRPr kumimoji="1" lang="ja-JP" altLang="en-US" sz="32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32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２</a:t>
                      </a:r>
                      <a:endParaRPr kumimoji="1" lang="ja-JP" altLang="en-US" sz="32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latinLnBrk="0" hangingPunct="1"/>
                      <a:r>
                        <a:rPr kumimoji="1" lang="ja-JP" altLang="en-US" sz="3200" b="0" kern="1200" dirty="0" smtClean="0">
                          <a:solidFill>
                            <a:schemeClr val="tx1"/>
                          </a:solidFill>
                          <a:latin typeface="AR P丸ゴシック体M" panose="020F0600000000000000" pitchFamily="50" charset="-128"/>
                          <a:ea typeface="AR P丸ゴシック体M" panose="020F0600000000000000" pitchFamily="50" charset="-128"/>
                          <a:cs typeface="+mn-cs"/>
                        </a:rPr>
                        <a:t>５</a:t>
                      </a:r>
                      <a:endParaRPr kumimoji="1" lang="ja-JP" altLang="en-US" sz="3200" b="0" kern="1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  <a:cs typeface="+mn-cs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40000"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3200" dirty="0">
                        <a:solidFill>
                          <a:schemeClr val="tx1"/>
                        </a:solidFill>
                        <a:latin typeface="AR P丸ゴシック体M" panose="020F0600000000000000" pitchFamily="50" charset="-128"/>
                        <a:ea typeface="AR P丸ゴシック体M" panose="020F0600000000000000" pitchFamily="50" charset="-128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34" name="直線コネクタ 33"/>
          <p:cNvCxnSpPr/>
          <p:nvPr/>
        </p:nvCxnSpPr>
        <p:spPr>
          <a:xfrm flipV="1">
            <a:off x="4412119" y="1826302"/>
            <a:ext cx="864000" cy="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5" name="図 34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334" t="22260" r="40000" b="24316"/>
          <a:stretch/>
        </p:blipFill>
        <p:spPr>
          <a:xfrm>
            <a:off x="4359569" y="1780116"/>
            <a:ext cx="163413" cy="720000"/>
          </a:xfrm>
          <a:prstGeom prst="rect">
            <a:avLst/>
          </a:prstGeom>
        </p:spPr>
      </p:pic>
      <p:sp>
        <p:nvSpPr>
          <p:cNvPr id="36" name="円/楕円 35"/>
          <p:cNvSpPr/>
          <p:nvPr/>
        </p:nvSpPr>
        <p:spPr>
          <a:xfrm>
            <a:off x="4824284" y="2254005"/>
            <a:ext cx="54000" cy="540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7" name="円/楕円 36"/>
          <p:cNvSpPr/>
          <p:nvPr/>
        </p:nvSpPr>
        <p:spPr>
          <a:xfrm>
            <a:off x="3980749" y="2295100"/>
            <a:ext cx="54000" cy="54000"/>
          </a:xfrm>
          <a:prstGeom prst="ellipse">
            <a:avLst/>
          </a:prstGeom>
          <a:solidFill>
            <a:schemeClr val="accent2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43" name="直線コネクタ 42"/>
          <p:cNvCxnSpPr/>
          <p:nvPr/>
        </p:nvCxnSpPr>
        <p:spPr>
          <a:xfrm>
            <a:off x="3958204" y="2248390"/>
            <a:ext cx="108000" cy="14400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直線コネクタ 43"/>
          <p:cNvCxnSpPr/>
          <p:nvPr/>
        </p:nvCxnSpPr>
        <p:spPr>
          <a:xfrm>
            <a:off x="4795324" y="2216645"/>
            <a:ext cx="108000" cy="144000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/>
          <p:cNvSpPr/>
          <p:nvPr/>
        </p:nvSpPr>
        <p:spPr>
          <a:xfrm>
            <a:off x="4874761" y="1228845"/>
            <a:ext cx="441147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lvl="0" algn="ctr"/>
            <a:r>
              <a:rPr lang="ja-JP" altLang="en-US" sz="32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３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4436578" y="2388074"/>
            <a:ext cx="421910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4900992" y="2404192"/>
            <a:ext cx="344967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１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57" name="直線コネクタ 56"/>
          <p:cNvCxnSpPr/>
          <p:nvPr/>
        </p:nvCxnSpPr>
        <p:spPr>
          <a:xfrm>
            <a:off x="4412119" y="2981568"/>
            <a:ext cx="864000" cy="0"/>
          </a:xfrm>
          <a:prstGeom prst="line">
            <a:avLst/>
          </a:prstGeom>
          <a:ln w="28575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正方形/長方形 75"/>
          <p:cNvSpPr/>
          <p:nvPr/>
        </p:nvSpPr>
        <p:spPr>
          <a:xfrm>
            <a:off x="4842950" y="2986060"/>
            <a:ext cx="447558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４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3533818" y="1251010"/>
            <a:ext cx="5734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 smtClean="0"/>
              <a:t>（１）</a:t>
            </a:r>
            <a:endParaRPr kumimoji="1" lang="ja-JP" altLang="en-US" sz="1600" dirty="0"/>
          </a:p>
        </p:txBody>
      </p:sp>
      <p:sp>
        <p:nvSpPr>
          <p:cNvPr id="69" name="角丸四角形吹き出し 68"/>
          <p:cNvSpPr/>
          <p:nvPr/>
        </p:nvSpPr>
        <p:spPr>
          <a:xfrm>
            <a:off x="520264" y="1696148"/>
            <a:ext cx="2902878" cy="788796"/>
          </a:xfrm>
          <a:prstGeom prst="wedgeRoundRectCallout">
            <a:avLst>
              <a:gd name="adj1" fmla="val 57453"/>
              <a:gd name="adj2" fmla="val 22992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①わる数の小数点を右にうつして、整数に直す。</a:t>
            </a:r>
            <a:endParaRPr kumimoji="0" lang="en-US" altLang="ja-JP" sz="20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70" name="角丸四角形吹き出し 69"/>
          <p:cNvSpPr/>
          <p:nvPr/>
        </p:nvSpPr>
        <p:spPr>
          <a:xfrm>
            <a:off x="520264" y="2710843"/>
            <a:ext cx="2902878" cy="788796"/>
          </a:xfrm>
          <a:prstGeom prst="wedgeRoundRectCallout">
            <a:avLst>
              <a:gd name="adj1" fmla="val 55753"/>
              <a:gd name="adj2" fmla="val 10112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③わる数が整数のときと同じように計算する。</a:t>
            </a:r>
            <a:endParaRPr kumimoji="0" lang="en-US" altLang="ja-JP" sz="20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71" name="正方形/長方形 70"/>
          <p:cNvSpPr/>
          <p:nvPr/>
        </p:nvSpPr>
        <p:spPr>
          <a:xfrm>
            <a:off x="1052067" y="3820396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たてる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72" name="正方形/長方形 71"/>
          <p:cNvSpPr/>
          <p:nvPr/>
        </p:nvSpPr>
        <p:spPr>
          <a:xfrm>
            <a:off x="1052067" y="4433797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かける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73" name="正方形/長方形 72"/>
          <p:cNvSpPr/>
          <p:nvPr/>
        </p:nvSpPr>
        <p:spPr>
          <a:xfrm>
            <a:off x="1052067" y="5047198"/>
            <a:ext cx="1080000" cy="432000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ひ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く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75" name="正方形/長方形 74"/>
          <p:cNvSpPr/>
          <p:nvPr/>
        </p:nvSpPr>
        <p:spPr>
          <a:xfrm>
            <a:off x="1052067" y="5661248"/>
            <a:ext cx="1088760" cy="461665"/>
          </a:xfrm>
          <a:prstGeom prst="rect">
            <a:avLst/>
          </a:prstGeom>
          <a:solidFill>
            <a:srgbClr val="FF99FF">
              <a:alpha val="50000"/>
            </a:srgbClr>
          </a:solidFill>
          <a:ln>
            <a:solidFill>
              <a:schemeClr val="tx1"/>
            </a:solidFill>
          </a:ln>
        </p:spPr>
        <p:txBody>
          <a:bodyPr wrap="none" anchor="ctr">
            <a:spAutoFit/>
          </a:bodyPr>
          <a:lstStyle/>
          <a:p>
            <a:r>
              <a:rPr lang="ja-JP" altLang="en-US" sz="2400" b="1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う　</a:t>
            </a:r>
            <a:r>
              <a:rPr lang="ja-JP" altLang="en-US" sz="2400" b="1" dirty="0" err="1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つ</a:t>
            </a:r>
            <a:endParaRPr lang="en-US" altLang="ja-JP" sz="2400" b="1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77" name="角丸四角形吹き出し 76"/>
          <p:cNvSpPr/>
          <p:nvPr/>
        </p:nvSpPr>
        <p:spPr>
          <a:xfrm>
            <a:off x="5472567" y="1420287"/>
            <a:ext cx="3011342" cy="1357123"/>
          </a:xfrm>
          <a:prstGeom prst="wedgeRoundRectCallout">
            <a:avLst>
              <a:gd name="adj1" fmla="val -55224"/>
              <a:gd name="adj2" fmla="val 9033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②わられる数の小数点を、わる数の小数点をうつし</a:t>
            </a:r>
            <a:r>
              <a:rPr kumimoji="0" lang="ja-JP" altLang="en-US" sz="2000" kern="0" dirty="0" err="1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たけたの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数だけ右にうつす。</a:t>
            </a:r>
            <a:endParaRPr kumimoji="0" lang="en-US" altLang="ja-JP" sz="20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87" name="円弧 86"/>
          <p:cNvSpPr/>
          <p:nvPr/>
        </p:nvSpPr>
        <p:spPr>
          <a:xfrm rot="5400000" flipV="1">
            <a:off x="3965780" y="2126389"/>
            <a:ext cx="474359" cy="403883"/>
          </a:xfrm>
          <a:prstGeom prst="arc">
            <a:avLst>
              <a:gd name="adj1" fmla="val 16200000"/>
              <a:gd name="adj2" fmla="val 5603697"/>
            </a:avLst>
          </a:prstGeom>
          <a:ln w="381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4" name="円弧 103"/>
          <p:cNvSpPr/>
          <p:nvPr/>
        </p:nvSpPr>
        <p:spPr>
          <a:xfrm rot="5400000" flipV="1">
            <a:off x="4829423" y="2105813"/>
            <a:ext cx="474359" cy="403883"/>
          </a:xfrm>
          <a:prstGeom prst="arc">
            <a:avLst>
              <a:gd name="adj1" fmla="val 16200000"/>
              <a:gd name="adj2" fmla="val 5603697"/>
            </a:avLst>
          </a:prstGeom>
          <a:ln w="38100">
            <a:solidFill>
              <a:srgbClr val="FF0000"/>
            </a:solidFill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11" name="正方形/長方形 110"/>
          <p:cNvSpPr/>
          <p:nvPr/>
        </p:nvSpPr>
        <p:spPr>
          <a:xfrm>
            <a:off x="3529593" y="4417166"/>
            <a:ext cx="3353803" cy="461665"/>
          </a:xfrm>
          <a:prstGeom prst="rect">
            <a:avLst/>
          </a:prstGeom>
          <a:ln w="28575">
            <a:solidFill>
              <a:srgbClr val="0070C0"/>
            </a:solidFill>
          </a:ln>
        </p:spPr>
        <p:txBody>
          <a:bodyPr wrap="none">
            <a:spAutoFit/>
          </a:bodyPr>
          <a:lstStyle/>
          <a:p>
            <a:r>
              <a:rPr lang="ja-JP" altLang="en-US" sz="2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２．５</a:t>
            </a:r>
            <a:r>
              <a:rPr lang="en-US" altLang="ja-JP" sz="2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÷</a:t>
            </a:r>
            <a:r>
              <a:rPr lang="ja-JP" altLang="en-US" sz="24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０．７＝３あまり０．４</a:t>
            </a:r>
            <a:endParaRPr lang="ja-JP" altLang="en-US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4405019" y="2975541"/>
            <a:ext cx="447558" cy="584775"/>
          </a:xfrm>
          <a:prstGeom prst="rect">
            <a:avLst/>
          </a:prstGeom>
        </p:spPr>
        <p:txBody>
          <a:bodyPr wrap="none" anchor="ctr">
            <a:spAutoFit/>
          </a:bodyPr>
          <a:lstStyle/>
          <a:p>
            <a:pPr algn="ctr"/>
            <a:r>
              <a:rPr lang="ja-JP" altLang="en-US" sz="3200" dirty="0" smtClean="0">
                <a:solidFill>
                  <a:srgbClr val="000000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</a:t>
            </a:r>
            <a:endParaRPr lang="ja-JP" altLang="en-US" sz="3200" dirty="0">
              <a:solidFill>
                <a:srgbClr val="000000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38" name="円/楕円 37"/>
          <p:cNvSpPr/>
          <p:nvPr/>
        </p:nvSpPr>
        <p:spPr>
          <a:xfrm>
            <a:off x="4822324" y="3429994"/>
            <a:ext cx="54000" cy="54000"/>
          </a:xfrm>
          <a:prstGeom prst="ellipse">
            <a:avLst/>
          </a:prstGeom>
          <a:solidFill>
            <a:schemeClr val="tx1"/>
          </a:solidFill>
          <a:ln w="28575">
            <a:solidFill>
              <a:schemeClr val="tx1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9" name="角丸四角形吹き出し 38"/>
          <p:cNvSpPr/>
          <p:nvPr/>
        </p:nvSpPr>
        <p:spPr>
          <a:xfrm>
            <a:off x="5472567" y="2998803"/>
            <a:ext cx="3336574" cy="431191"/>
          </a:xfrm>
          <a:prstGeom prst="wedgeRoundRectCallout">
            <a:avLst>
              <a:gd name="adj1" fmla="val -56681"/>
              <a:gd name="adj2" fmla="val 29397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あまりは４でいいのかな？</a:t>
            </a:r>
            <a:endParaRPr kumimoji="0" lang="en-US" altLang="ja-JP" sz="20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40" name="直線コネクタ 39"/>
          <p:cNvCxnSpPr/>
          <p:nvPr/>
        </p:nvCxnSpPr>
        <p:spPr>
          <a:xfrm>
            <a:off x="3653111" y="1921608"/>
            <a:ext cx="257164" cy="437016"/>
          </a:xfrm>
          <a:prstGeom prst="line">
            <a:avLst/>
          </a:prstGeom>
          <a:ln w="381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角丸四角形吹き出し 40"/>
          <p:cNvSpPr/>
          <p:nvPr/>
        </p:nvSpPr>
        <p:spPr>
          <a:xfrm>
            <a:off x="5268544" y="3511013"/>
            <a:ext cx="3336574" cy="756356"/>
          </a:xfrm>
          <a:prstGeom prst="wedgeRoundRectCallout">
            <a:avLst>
              <a:gd name="adj1" fmla="val -54778"/>
              <a:gd name="adj2" fmla="val -39446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t"/>
          <a:lstStyle/>
          <a:p>
            <a:pPr lvl="0">
              <a:defRPr/>
            </a:pP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０．１が４</a:t>
            </a:r>
            <a:r>
              <a:rPr kumimoji="0" lang="ja-JP" altLang="en-US" sz="2000" kern="0" dirty="0" err="1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こ</a:t>
            </a:r>
            <a:r>
              <a:rPr kumimoji="0" lang="ja-JP" altLang="en-US" sz="2000" kern="0" dirty="0" smtClean="0">
                <a:solidFill>
                  <a:prstClr val="black"/>
                </a:solidFill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あるということだから、あまりは０．４</a:t>
            </a:r>
            <a:endParaRPr kumimoji="0" lang="en-US" altLang="ja-JP" sz="2000" kern="0" dirty="0" smtClean="0">
              <a:solidFill>
                <a:prstClr val="black"/>
              </a:solidFill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cxnSp>
        <p:nvCxnSpPr>
          <p:cNvPr id="5" name="直線矢印コネクタ 4"/>
          <p:cNvCxnSpPr/>
          <p:nvPr/>
        </p:nvCxnSpPr>
        <p:spPr>
          <a:xfrm flipH="1">
            <a:off x="4858849" y="2307754"/>
            <a:ext cx="0" cy="1122240"/>
          </a:xfrm>
          <a:prstGeom prst="straightConnector1">
            <a:avLst/>
          </a:prstGeom>
          <a:ln w="28575">
            <a:solidFill>
              <a:srgbClr val="FF0000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正方形/長方形 41"/>
          <p:cNvSpPr/>
          <p:nvPr/>
        </p:nvSpPr>
        <p:spPr>
          <a:xfrm>
            <a:off x="3529593" y="5308553"/>
            <a:ext cx="5075525" cy="1216792"/>
          </a:xfrm>
          <a:prstGeom prst="rect">
            <a:avLst/>
          </a:prstGeom>
          <a:noFill/>
          <a:ln w="38100">
            <a:solidFill>
              <a:srgbClr val="FF0000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kumimoji="1" lang="ja-JP" altLang="en-US" sz="24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小数</a:t>
            </a:r>
            <a:r>
              <a:rPr kumimoji="1" lang="ja-JP" altLang="en-US" sz="24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のわり算であまりを考えるとき、</a:t>
            </a:r>
            <a:endParaRPr kumimoji="1" lang="en-US" altLang="ja-JP" sz="24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24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あまりの小数点は、わられる数のもと</a:t>
            </a:r>
            <a:endParaRPr kumimoji="1" lang="en-US" altLang="ja-JP" sz="24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  <a:p>
            <a:r>
              <a:rPr kumimoji="1" lang="ja-JP" altLang="en-US" sz="24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の小数点にそろえてうつ。</a:t>
            </a:r>
            <a:endParaRPr kumimoji="1" lang="ja-JP" altLang="en-US" sz="2400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5" name="動作設定ボタン: 最初 44">
            <a:hlinkClick r:id="" action="ppaction://hlinkshowjump?jump=firstslide" highlightClick="1"/>
          </p:cNvPr>
          <p:cNvSpPr/>
          <p:nvPr/>
        </p:nvSpPr>
        <p:spPr>
          <a:xfrm>
            <a:off x="8316416" y="6520227"/>
            <a:ext cx="720080" cy="281690"/>
          </a:xfrm>
          <a:prstGeom prst="actionButtonBeginning">
            <a:avLst/>
          </a:prstGeom>
          <a:noFill/>
          <a:ln w="28575">
            <a:solidFill>
              <a:srgbClr val="FF99FF"/>
            </a:solidFill>
            <a:prstDash val="soli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221651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9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500"/>
                            </p:stCondLst>
                            <p:childTnLst>
                              <p:par>
                                <p:cTn id="9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500"/>
                            </p:stCondLst>
                            <p:childTnLst>
                              <p:par>
                                <p:cTn id="11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500"/>
                            </p:stCondLst>
                            <p:childTnLst>
                              <p:par>
                                <p:cTn id="1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1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"/>
                            </p:stCondLst>
                            <p:childTnLst>
                              <p:par>
                                <p:cTn id="1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000"/>
                            </p:stCondLst>
                            <p:childTnLst>
                              <p:par>
                                <p:cTn id="1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4" dur="500"/>
                                        <p:tgtEl>
                                          <p:spTgt spid="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1500"/>
                            </p:stCondLst>
                            <p:childTnLst>
                              <p:par>
                                <p:cTn id="14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8" dur="500"/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5" grpId="0"/>
      <p:bldP spid="56" grpId="0"/>
      <p:bldP spid="76" grpId="0"/>
      <p:bldP spid="69" grpId="0" animBg="1"/>
      <p:bldP spid="70" grpId="0" animBg="1"/>
      <p:bldP spid="71" grpId="0" animBg="1"/>
      <p:bldP spid="72" grpId="0" animBg="1"/>
      <p:bldP spid="73" grpId="0" animBg="1"/>
      <p:bldP spid="75" grpId="0" animBg="1"/>
      <p:bldP spid="77" grpId="0" animBg="1"/>
      <p:bldP spid="87" grpId="0" animBg="1"/>
      <p:bldP spid="104" grpId="0" animBg="1"/>
      <p:bldP spid="111" grpId="0" animBg="1"/>
      <p:bldP spid="33" grpId="0"/>
      <p:bldP spid="38" grpId="0" animBg="1"/>
      <p:bldP spid="39" grpId="0" animBg="1"/>
      <p:bldP spid="41" grpId="0" animBg="1"/>
      <p:bldP spid="4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6|5.3|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3|2.8|3.5|3|3.4|2.1|1.3|1.5|1.4|1.7|1.9|1.9|1.7|2.5|2.3|1.3|1.8|2.2|4|3|7|4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6|1.6|1.7|1.4|1.4|1.5|2.1|2.2|1.6|1.6|1.6|1.3|1.4|2|1.2|2.3|1.4|2|2.5|2|2.4|1.3|1.7|1.1|1.9|2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|4|2.6|2|2.9|2.3|1.3|1.4|1.5|2.1|2.1|2.4|1.8|1.5|2.4|1.9|2.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2|3.3|1.5|2.5|1.8|1.4|1.4|1.4|2.4|3|1.7|1.6|2.3|3.2|1.6|1.5|2.3|1.9|2.2|1.6|2|2.2|2.5|2.6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1.8|1.9|3|2.8|1.4|1.7|1.5|1.8|1.5|1.9|1.7|2.1|1.9|2.1|2|1.5|2.5|1.8|2.3|2.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4|2|2.9|1.7|3.7|2.1|1.3|1.5|1.9|2|2|2.9|6.2|2.3|4.1|1.5|2.7|3.9"/>
</p:tagLst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28575">
          <a:solidFill>
            <a:srgbClr val="FF99FF"/>
          </a:solidFill>
          <a:prstDash val="solid"/>
        </a:ln>
      </a:spPr>
      <a:bodyPr rtlCol="0" anchor="ctr"/>
      <a:lstStyle>
        <a:defPPr algn="ctr">
          <a:defRPr kumimoji="1" dirty="0"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  <a:lnDef>
      <a:spPr>
        <a:ln w="381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19745</TotalTime>
  <Words>612</Words>
  <Application>Microsoft Office PowerPoint</Application>
  <PresentationFormat>画面に合わせる (4:3)</PresentationFormat>
  <Paragraphs>208</Paragraphs>
  <Slides>8</Slides>
  <Notes>8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16" baseType="lpstr">
      <vt:lpstr>Arial</vt:lpstr>
      <vt:lpstr>AR P丸ゴシック体M</vt:lpstr>
      <vt:lpstr>Cambria Math</vt:lpstr>
      <vt:lpstr>Calibri</vt:lpstr>
      <vt:lpstr>ＭＳ Ｐゴシック</vt:lpstr>
      <vt:lpstr>HG丸ｺﾞｼｯｸM-PRO</vt:lpstr>
      <vt:lpstr>AR P丸ゴシック体E</vt:lpstr>
      <vt:lpstr>フラッシュ１</vt:lpstr>
      <vt:lpstr>５年「小数のわり算」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仕事算</dc:title>
  <dc:creator>小泉 浩</dc:creator>
  <cp:lastModifiedBy>小泉 浩</cp:lastModifiedBy>
  <cp:revision>581</cp:revision>
  <dcterms:created xsi:type="dcterms:W3CDTF">2015-06-25T04:58:05Z</dcterms:created>
  <dcterms:modified xsi:type="dcterms:W3CDTF">2020-09-09T04:45:27Z</dcterms:modified>
</cp:coreProperties>
</file>