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6"/>
  </p:notesMasterIdLst>
  <p:sldIdLst>
    <p:sldId id="258" r:id="rId2"/>
    <p:sldId id="264" r:id="rId3"/>
    <p:sldId id="272" r:id="rId4"/>
    <p:sldId id="273" r:id="rId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  <p:embeddedFont>
      <p:font typeface="HG丸ｺﾞｼｯｸM-PRO" panose="020F0600000000000000" pitchFamily="50" charset="-128"/>
      <p:regular r:id="rId11"/>
    </p:embeddedFont>
    <p:embeddedFont>
      <p:font typeface="AR P丸ゴシック体E" panose="020F0900000000000000" pitchFamily="50" charset="-128"/>
      <p:regular r:id="rId12"/>
    </p:embeddedFont>
    <p:embeddedFont>
      <p:font typeface="AR P教科書体M" panose="03000600000000000000" pitchFamily="66" charset="-128"/>
      <p:regular r:id="rId13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CECC0"/>
    <a:srgbClr val="FFFF99"/>
    <a:srgbClr val="66FFFF"/>
    <a:srgbClr val="00B8B4"/>
    <a:srgbClr val="00D7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78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2020/7/6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7203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290079"/>
            <a:ext cx="8579296" cy="2272648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>
            <a:scene3d>
              <a:camera prst="isometricRightUp"/>
              <a:lightRig rig="threePt" dir="t"/>
            </a:scene3d>
          </a:bodyPr>
          <a:lstStyle/>
          <a:p>
            <a:r>
              <a:rPr kumimoji="1"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4</a:t>
            </a:r>
            <a:r>
              <a:rPr kumimoji="1"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年生算数</a:t>
            </a:r>
            <a:r>
              <a:rPr lang="en-US" altLang="ja-JP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kumimoji="1" lang="ja-JP" altLang="en-US" sz="6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立方体と直方体</a:t>
            </a:r>
            <a:endParaRPr kumimoji="1" lang="ja-JP" alt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528638" y="2742759"/>
            <a:ext cx="8229600" cy="1138138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見取図の書き方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5" name="直方体 34"/>
          <p:cNvSpPr>
            <a:spLocks noChangeAspect="1"/>
          </p:cNvSpPr>
          <p:nvPr/>
        </p:nvSpPr>
        <p:spPr>
          <a:xfrm>
            <a:off x="1043608" y="4078089"/>
            <a:ext cx="2158088" cy="2158088"/>
          </a:xfrm>
          <a:prstGeom prst="cube">
            <a:avLst>
              <a:gd name="adj" fmla="val 32987"/>
            </a:avLst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直方体 35"/>
          <p:cNvSpPr>
            <a:spLocks noChangeAspect="1"/>
          </p:cNvSpPr>
          <p:nvPr/>
        </p:nvSpPr>
        <p:spPr>
          <a:xfrm>
            <a:off x="4139952" y="4060929"/>
            <a:ext cx="3528392" cy="2158088"/>
          </a:xfrm>
          <a:prstGeom prst="cube">
            <a:avLst>
              <a:gd name="adj" fmla="val 32987"/>
            </a:avLst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4" name="直線コネクタ 3"/>
          <p:cNvCxnSpPr/>
          <p:nvPr/>
        </p:nvCxnSpPr>
        <p:spPr>
          <a:xfrm>
            <a:off x="1763688" y="4078089"/>
            <a:ext cx="0" cy="144000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1763688" y="5532603"/>
            <a:ext cx="1440000" cy="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 flipH="1">
            <a:off x="1043608" y="5532603"/>
            <a:ext cx="720080" cy="68641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4857959" y="4049737"/>
            <a:ext cx="0" cy="144000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4857958" y="5504251"/>
            <a:ext cx="2808000" cy="1383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flipH="1">
            <a:off x="4137879" y="5504251"/>
            <a:ext cx="720080" cy="68641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テキスト ボックス 32"/>
          <p:cNvSpPr txBox="1"/>
          <p:nvPr/>
        </p:nvSpPr>
        <p:spPr>
          <a:xfrm>
            <a:off x="467544" y="324490"/>
            <a:ext cx="83403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直方体や立方体などの全体がわかるようにかいた図を、見取図といいます。　</a:t>
            </a:r>
            <a:endParaRPr kumimoji="1" lang="ja-JP" altLang="en-US" sz="32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2" name="メモ 41"/>
          <p:cNvSpPr/>
          <p:nvPr/>
        </p:nvSpPr>
        <p:spPr>
          <a:xfrm flipH="1">
            <a:off x="1475656" y="923634"/>
            <a:ext cx="1199962" cy="379878"/>
          </a:xfrm>
          <a:prstGeom prst="foldedCorner">
            <a:avLst/>
          </a:prstGeom>
          <a:solidFill>
            <a:srgbClr val="FF99FF"/>
          </a:solidFill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3" name="グループ化 2"/>
          <p:cNvGrpSpPr/>
          <p:nvPr/>
        </p:nvGrpSpPr>
        <p:grpSpPr>
          <a:xfrm>
            <a:off x="1187624" y="2003498"/>
            <a:ext cx="2160080" cy="2158088"/>
            <a:chOff x="1187624" y="2003498"/>
            <a:chExt cx="2160080" cy="2158088"/>
          </a:xfrm>
        </p:grpSpPr>
        <p:sp>
          <p:nvSpPr>
            <p:cNvPr id="30" name="直方体 29"/>
            <p:cNvSpPr>
              <a:spLocks noChangeAspect="1"/>
            </p:cNvSpPr>
            <p:nvPr/>
          </p:nvSpPr>
          <p:spPr>
            <a:xfrm>
              <a:off x="1187624" y="2003498"/>
              <a:ext cx="2158088" cy="2158088"/>
            </a:xfrm>
            <a:prstGeom prst="cube">
              <a:avLst>
                <a:gd name="adj" fmla="val 32987"/>
              </a:avLst>
            </a:prstGeom>
            <a:solidFill>
              <a:srgbClr val="FCECC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34" name="直線コネクタ 33"/>
            <p:cNvCxnSpPr/>
            <p:nvPr/>
          </p:nvCxnSpPr>
          <p:spPr>
            <a:xfrm>
              <a:off x="1907704" y="2003498"/>
              <a:ext cx="0" cy="1440000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/>
            <p:cNvCxnSpPr/>
            <p:nvPr/>
          </p:nvCxnSpPr>
          <p:spPr>
            <a:xfrm>
              <a:off x="1907704" y="3458012"/>
              <a:ext cx="1440000" cy="0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/>
            <p:cNvCxnSpPr/>
            <p:nvPr/>
          </p:nvCxnSpPr>
          <p:spPr>
            <a:xfrm flipH="1">
              <a:off x="1187624" y="3458012"/>
              <a:ext cx="720080" cy="686414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グループ化 1"/>
          <p:cNvGrpSpPr/>
          <p:nvPr/>
        </p:nvGrpSpPr>
        <p:grpSpPr>
          <a:xfrm>
            <a:off x="4281895" y="1975146"/>
            <a:ext cx="3530465" cy="2169280"/>
            <a:chOff x="4281895" y="1975146"/>
            <a:chExt cx="3530465" cy="2169280"/>
          </a:xfrm>
        </p:grpSpPr>
        <p:sp>
          <p:nvSpPr>
            <p:cNvPr id="32" name="直方体 31"/>
            <p:cNvSpPr>
              <a:spLocks noChangeAspect="1"/>
            </p:cNvSpPr>
            <p:nvPr/>
          </p:nvSpPr>
          <p:spPr>
            <a:xfrm>
              <a:off x="4283968" y="1986338"/>
              <a:ext cx="3528392" cy="2158088"/>
            </a:xfrm>
            <a:prstGeom prst="cube">
              <a:avLst>
                <a:gd name="adj" fmla="val 32987"/>
              </a:avLst>
            </a:prstGeom>
            <a:solidFill>
              <a:srgbClr val="FCECC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37" name="直線コネクタ 36"/>
            <p:cNvCxnSpPr/>
            <p:nvPr/>
          </p:nvCxnSpPr>
          <p:spPr>
            <a:xfrm>
              <a:off x="5001975" y="1975146"/>
              <a:ext cx="0" cy="1440000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>
              <a:off x="5001974" y="3429660"/>
              <a:ext cx="2808000" cy="13838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/>
            <p:nvPr/>
          </p:nvCxnSpPr>
          <p:spPr>
            <a:xfrm flipH="1">
              <a:off x="4281895" y="3429660"/>
              <a:ext cx="720080" cy="686414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598797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681369"/>
              </p:ext>
            </p:extLst>
          </p:nvPr>
        </p:nvGraphicFramePr>
        <p:xfrm>
          <a:off x="251520" y="2277232"/>
          <a:ext cx="4680000" cy="32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</a:tblGrid>
              <a:tr h="360000"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254919" y="260648"/>
            <a:ext cx="2775119" cy="584775"/>
          </a:xfrm>
          <a:prstGeom prst="rect">
            <a:avLst/>
          </a:prstGeom>
          <a:solidFill>
            <a:srgbClr val="FCECC0"/>
          </a:solidFill>
          <a:ln w="28575" cap="rnd">
            <a:solidFill>
              <a:schemeClr val="tx1"/>
            </a:solidFill>
            <a:bevel/>
          </a:ln>
        </p:spPr>
        <p:txBody>
          <a:bodyPr wrap="none">
            <a:spAutoFit/>
          </a:bodyPr>
          <a:lstStyle/>
          <a:p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見取図のかき方</a:t>
            </a:r>
            <a:endParaRPr lang="ja-JP" altLang="en-US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4925187" y="2650456"/>
            <a:ext cx="3951576" cy="2511458"/>
            <a:chOff x="4281895" y="1811801"/>
            <a:chExt cx="3951576" cy="2340849"/>
          </a:xfrm>
        </p:grpSpPr>
        <p:sp>
          <p:nvSpPr>
            <p:cNvPr id="8" name="直方体 7"/>
            <p:cNvSpPr>
              <a:spLocks noChangeAspect="1"/>
            </p:cNvSpPr>
            <p:nvPr/>
          </p:nvSpPr>
          <p:spPr>
            <a:xfrm>
              <a:off x="4281895" y="1811801"/>
              <a:ext cx="3951576" cy="2340848"/>
            </a:xfrm>
            <a:prstGeom prst="cube">
              <a:avLst>
                <a:gd name="adj" fmla="val 42848"/>
              </a:avLst>
            </a:prstGeom>
            <a:solidFill>
              <a:srgbClr val="FCECC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9" name="直線コネクタ 8"/>
            <p:cNvCxnSpPr/>
            <p:nvPr/>
          </p:nvCxnSpPr>
          <p:spPr>
            <a:xfrm>
              <a:off x="5353638" y="1815343"/>
              <a:ext cx="0" cy="1342178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/>
            <p:cNvCxnSpPr/>
            <p:nvPr/>
          </p:nvCxnSpPr>
          <p:spPr>
            <a:xfrm>
              <a:off x="5353638" y="3145904"/>
              <a:ext cx="2879833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/>
            <p:cNvCxnSpPr/>
            <p:nvPr/>
          </p:nvCxnSpPr>
          <p:spPr>
            <a:xfrm flipH="1">
              <a:off x="4281895" y="3145904"/>
              <a:ext cx="1071743" cy="1006746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テキスト ボックス 11"/>
          <p:cNvSpPr txBox="1"/>
          <p:nvPr/>
        </p:nvSpPr>
        <p:spPr>
          <a:xfrm>
            <a:off x="372672" y="884079"/>
            <a:ext cx="4752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①正面の長方形か正方形をかく。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②見えている辺をかく。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③見えない辺は点線でかく。</a:t>
            </a:r>
            <a:endParaRPr kumimoji="1" lang="ja-JP" altLang="en-US" sz="2400" dirty="0"/>
          </a:p>
        </p:txBody>
      </p:sp>
      <p:cxnSp>
        <p:nvCxnSpPr>
          <p:cNvPr id="15" name="直線コネクタ 14"/>
          <p:cNvCxnSpPr/>
          <p:nvPr/>
        </p:nvCxnSpPr>
        <p:spPr>
          <a:xfrm>
            <a:off x="611560" y="3717032"/>
            <a:ext cx="0" cy="144016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3491880" y="3717032"/>
            <a:ext cx="0" cy="144016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611560" y="3717032"/>
            <a:ext cx="28803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611560" y="5157192"/>
            <a:ext cx="28803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 flipV="1">
            <a:off x="611560" y="2636912"/>
            <a:ext cx="1080000" cy="108012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 flipV="1">
            <a:off x="3491520" y="2636912"/>
            <a:ext cx="1080000" cy="108012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1689174" y="2636912"/>
            <a:ext cx="28803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4571520" y="2636912"/>
            <a:ext cx="0" cy="144016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V="1">
            <a:off x="3489494" y="4077072"/>
            <a:ext cx="1080000" cy="108012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1691686" y="2641185"/>
            <a:ext cx="0" cy="144000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>
            <a:off x="1691686" y="4068722"/>
            <a:ext cx="2879833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 flipH="1">
            <a:off x="619943" y="4068722"/>
            <a:ext cx="1071743" cy="1080121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角丸四角形吹き出し 34"/>
          <p:cNvSpPr/>
          <p:nvPr/>
        </p:nvSpPr>
        <p:spPr>
          <a:xfrm>
            <a:off x="1043608" y="5775402"/>
            <a:ext cx="6791616" cy="432048"/>
          </a:xfrm>
          <a:prstGeom prst="wedgeRoundRectCallout">
            <a:avLst>
              <a:gd name="adj1" fmla="val 52618"/>
              <a:gd name="adj2" fmla="val 28906"/>
              <a:gd name="adj3" fmla="val 16667"/>
            </a:avLst>
          </a:prstGeom>
          <a:noFill/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dirty="0" smtClean="0">
                <a:solidFill>
                  <a:sysClr val="windowText" lastClr="000000"/>
                </a:solidFill>
              </a:rPr>
              <a:t>見取図では、平行になっている辺は、平行になるようにかくんだね。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pic>
        <p:nvPicPr>
          <p:cNvPr id="36" name="Picture 5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042578" y="5517232"/>
            <a:ext cx="834185" cy="885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7" name="メモ 36"/>
          <p:cNvSpPr/>
          <p:nvPr/>
        </p:nvSpPr>
        <p:spPr>
          <a:xfrm flipH="1">
            <a:off x="4643437" y="5801487"/>
            <a:ext cx="504000" cy="360000"/>
          </a:xfrm>
          <a:prstGeom prst="foldedCorner">
            <a:avLst/>
          </a:prstGeom>
          <a:solidFill>
            <a:srgbClr val="FF99FF"/>
          </a:solidFill>
          <a:ln w="190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メモ 38"/>
          <p:cNvSpPr/>
          <p:nvPr/>
        </p:nvSpPr>
        <p:spPr>
          <a:xfrm flipH="1">
            <a:off x="4644008" y="5805264"/>
            <a:ext cx="504000" cy="360000"/>
          </a:xfrm>
          <a:prstGeom prst="foldedCorner">
            <a:avLst/>
          </a:prstGeom>
          <a:solidFill>
            <a:schemeClr val="bg1"/>
          </a:solidFill>
          <a:ln w="19050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右矢印 39"/>
          <p:cNvSpPr/>
          <p:nvPr/>
        </p:nvSpPr>
        <p:spPr>
          <a:xfrm rot="18030263">
            <a:off x="5594765" y="4847396"/>
            <a:ext cx="720080" cy="432048"/>
          </a:xfrm>
          <a:prstGeom prst="rightArrow">
            <a:avLst/>
          </a:prstGeom>
          <a:solidFill>
            <a:srgbClr val="FF99FF"/>
          </a:solidFill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右矢印 40"/>
          <p:cNvSpPr/>
          <p:nvPr/>
        </p:nvSpPr>
        <p:spPr>
          <a:xfrm rot="2413703">
            <a:off x="4875589" y="2639063"/>
            <a:ext cx="720080" cy="432048"/>
          </a:xfrm>
          <a:prstGeom prst="rightArrow">
            <a:avLst/>
          </a:prstGeom>
          <a:solidFill>
            <a:srgbClr val="FF99FF"/>
          </a:solidFill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2" name="右矢印 41"/>
          <p:cNvSpPr/>
          <p:nvPr/>
        </p:nvSpPr>
        <p:spPr>
          <a:xfrm rot="2341610">
            <a:off x="7600843" y="2760501"/>
            <a:ext cx="720080" cy="432048"/>
          </a:xfrm>
          <a:prstGeom prst="rightArrow">
            <a:avLst/>
          </a:prstGeom>
          <a:solidFill>
            <a:srgbClr val="FF99FF"/>
          </a:solidFill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3" name="右矢印 42"/>
          <p:cNvSpPr/>
          <p:nvPr/>
        </p:nvSpPr>
        <p:spPr>
          <a:xfrm rot="18030263">
            <a:off x="6878295" y="2832418"/>
            <a:ext cx="720080" cy="432048"/>
          </a:xfrm>
          <a:prstGeom prst="rightArrow">
            <a:avLst/>
          </a:prstGeom>
          <a:solidFill>
            <a:srgbClr val="FF99FF"/>
          </a:solidFill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4" name="右矢印 43"/>
          <p:cNvSpPr/>
          <p:nvPr/>
        </p:nvSpPr>
        <p:spPr>
          <a:xfrm rot="13773046">
            <a:off x="8225790" y="4768638"/>
            <a:ext cx="720080" cy="432048"/>
          </a:xfrm>
          <a:prstGeom prst="rightArrow">
            <a:avLst/>
          </a:prstGeom>
          <a:solidFill>
            <a:srgbClr val="FF99FF"/>
          </a:solidFill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右矢印 44"/>
          <p:cNvSpPr/>
          <p:nvPr/>
        </p:nvSpPr>
        <p:spPr>
          <a:xfrm rot="19085099">
            <a:off x="8206134" y="3527573"/>
            <a:ext cx="720080" cy="432048"/>
          </a:xfrm>
          <a:prstGeom prst="rightArrow">
            <a:avLst/>
          </a:prstGeom>
          <a:solidFill>
            <a:srgbClr val="FF99FF"/>
          </a:solidFill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6" name="右矢印 45"/>
          <p:cNvSpPr/>
          <p:nvPr/>
        </p:nvSpPr>
        <p:spPr>
          <a:xfrm rot="13773046">
            <a:off x="5565674" y="4518684"/>
            <a:ext cx="720080" cy="432048"/>
          </a:xfrm>
          <a:prstGeom prst="rightArrow">
            <a:avLst/>
          </a:prstGeom>
          <a:solidFill>
            <a:srgbClr val="FF99FF"/>
          </a:solidFill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7" name="右矢印 46"/>
          <p:cNvSpPr/>
          <p:nvPr/>
        </p:nvSpPr>
        <p:spPr>
          <a:xfrm rot="12580351">
            <a:off x="6007729" y="3122256"/>
            <a:ext cx="720080" cy="432048"/>
          </a:xfrm>
          <a:prstGeom prst="rightArrow">
            <a:avLst/>
          </a:prstGeom>
          <a:solidFill>
            <a:srgbClr val="FF99FF"/>
          </a:solidFill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8" name="右矢印 47"/>
          <p:cNvSpPr/>
          <p:nvPr/>
        </p:nvSpPr>
        <p:spPr>
          <a:xfrm rot="12580351">
            <a:off x="6827410" y="4152753"/>
            <a:ext cx="720080" cy="432048"/>
          </a:xfrm>
          <a:prstGeom prst="rightArrow">
            <a:avLst/>
          </a:prstGeom>
          <a:solidFill>
            <a:srgbClr val="FF99FF"/>
          </a:solidFill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9307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9"/>
                                            </p:cond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5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8"/>
                                            </p:cond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5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7"/>
                                            </p:cond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25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6"/>
                                            </p:cond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5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5"/>
                                            </p:cond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5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7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9"/>
                                            </p:cond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5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7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8"/>
                                            </p:cond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750"/>
                            </p:stCondLst>
                            <p:childTnLst>
                              <p:par>
                                <p:cTn id="10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7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7" grpId="0" animBg="1"/>
      <p:bldP spid="37" grpId="1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62877"/>
              </p:ext>
            </p:extLst>
          </p:nvPr>
        </p:nvGraphicFramePr>
        <p:xfrm>
          <a:off x="224439" y="2126160"/>
          <a:ext cx="4320000" cy="28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</a:tblGrid>
              <a:tr h="360000"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0" dirty="0" smtClean="0">
                          <a:solidFill>
                            <a:schemeClr val="tx1"/>
                          </a:solidFill>
                        </a:rPr>
                        <a:t>①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254919" y="260648"/>
            <a:ext cx="8277521" cy="584775"/>
          </a:xfrm>
          <a:prstGeom prst="rect">
            <a:avLst/>
          </a:prstGeom>
          <a:solidFill>
            <a:srgbClr val="FCECC0"/>
          </a:solidFill>
          <a:ln w="28575" cap="rnd">
            <a:solidFill>
              <a:schemeClr val="tx1"/>
            </a:solidFill>
            <a:bevel/>
          </a:ln>
        </p:spPr>
        <p:txBody>
          <a:bodyPr wrap="square">
            <a:spAutoFit/>
          </a:bodyPr>
          <a:lstStyle/>
          <a:p>
            <a:r>
              <a:rPr lang="ja-JP" altLang="en-US" sz="3200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下の図の続きをかいて、見取図を完成させましょう。</a:t>
            </a:r>
            <a:endParaRPr lang="ja-JP" altLang="en-US" dirty="0"/>
          </a:p>
        </p:txBody>
      </p:sp>
      <p:cxnSp>
        <p:nvCxnSpPr>
          <p:cNvPr id="15" name="直線コネクタ 14"/>
          <p:cNvCxnSpPr/>
          <p:nvPr/>
        </p:nvCxnSpPr>
        <p:spPr>
          <a:xfrm>
            <a:off x="576128" y="3194688"/>
            <a:ext cx="0" cy="144016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3456448" y="3194688"/>
            <a:ext cx="0" cy="144016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576128" y="3194688"/>
            <a:ext cx="28803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576128" y="4634848"/>
            <a:ext cx="28803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 flipV="1">
            <a:off x="576128" y="2476342"/>
            <a:ext cx="718266" cy="718346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 flipV="1">
            <a:off x="3456088" y="2492145"/>
            <a:ext cx="702465" cy="702543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1295443" y="2493100"/>
            <a:ext cx="28803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4158553" y="2492145"/>
            <a:ext cx="0" cy="144016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V="1">
            <a:off x="3454062" y="3913067"/>
            <a:ext cx="721701" cy="721781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1294394" y="2492145"/>
            <a:ext cx="0" cy="144000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 flipH="1">
            <a:off x="584512" y="3911067"/>
            <a:ext cx="709882" cy="715432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1295930" y="3925581"/>
            <a:ext cx="2879833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表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817278"/>
              </p:ext>
            </p:extLst>
          </p:nvPr>
        </p:nvGraphicFramePr>
        <p:xfrm>
          <a:off x="5508424" y="2126160"/>
          <a:ext cx="2880000" cy="28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  <a:gridCol w="360000"/>
              </a:tblGrid>
              <a:tr h="360000"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0" dirty="0" smtClean="0">
                          <a:solidFill>
                            <a:schemeClr val="tx1"/>
                          </a:solidFill>
                        </a:rPr>
                        <a:t>②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8" name="直線コネクタ 37"/>
          <p:cNvCxnSpPr/>
          <p:nvPr/>
        </p:nvCxnSpPr>
        <p:spPr>
          <a:xfrm>
            <a:off x="5860113" y="3194688"/>
            <a:ext cx="0" cy="144016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/>
          <p:nvPr/>
        </p:nvCxnSpPr>
        <p:spPr>
          <a:xfrm>
            <a:off x="7300113" y="3186339"/>
            <a:ext cx="0" cy="144016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/>
          <p:nvPr/>
        </p:nvCxnSpPr>
        <p:spPr>
          <a:xfrm>
            <a:off x="5860113" y="3194688"/>
            <a:ext cx="144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/>
          <p:cNvCxnSpPr/>
          <p:nvPr/>
        </p:nvCxnSpPr>
        <p:spPr>
          <a:xfrm>
            <a:off x="5860113" y="4634848"/>
            <a:ext cx="144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 flipV="1">
            <a:off x="5860113" y="2476342"/>
            <a:ext cx="718266" cy="718346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 flipV="1">
            <a:off x="7307530" y="2492065"/>
            <a:ext cx="702465" cy="702543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>
            <a:off x="6579428" y="2493100"/>
            <a:ext cx="144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>
            <a:off x="8009995" y="2476342"/>
            <a:ext cx="0" cy="144016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/>
          <p:nvPr/>
        </p:nvCxnSpPr>
        <p:spPr>
          <a:xfrm flipV="1">
            <a:off x="7307573" y="3904718"/>
            <a:ext cx="721701" cy="721781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>
            <a:off x="6578379" y="2492145"/>
            <a:ext cx="0" cy="144000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 flipH="1">
            <a:off x="5868497" y="3911067"/>
            <a:ext cx="709882" cy="715432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>
            <a:off x="6579915" y="3925581"/>
            <a:ext cx="1440000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角丸四角形吹き出し 50"/>
          <p:cNvSpPr/>
          <p:nvPr/>
        </p:nvSpPr>
        <p:spPr>
          <a:xfrm>
            <a:off x="1294394" y="5350111"/>
            <a:ext cx="5509854" cy="691779"/>
          </a:xfrm>
          <a:prstGeom prst="wedgeRoundRectCallout">
            <a:avLst>
              <a:gd name="adj1" fmla="val -51725"/>
              <a:gd name="adj2" fmla="val 43016"/>
              <a:gd name="adj3" fmla="val 16667"/>
            </a:avLst>
          </a:prstGeom>
          <a:noFill/>
          <a:ln w="2857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dirty="0" smtClean="0">
                <a:solidFill>
                  <a:sysClr val="windowText" lastClr="000000"/>
                </a:solidFill>
              </a:rPr>
              <a:t>見取図をかくと、実</a:t>
            </a:r>
            <a:r>
              <a:rPr lang="ja-JP" altLang="en-US" dirty="0" err="1" smtClean="0">
                <a:solidFill>
                  <a:sysClr val="windowText" lastClr="000000"/>
                </a:solidFill>
              </a:rPr>
              <a:t>さいに</a:t>
            </a:r>
            <a:r>
              <a:rPr lang="ja-JP" altLang="en-US" dirty="0" smtClean="0">
                <a:solidFill>
                  <a:sysClr val="windowText" lastClr="000000"/>
                </a:solidFill>
              </a:rPr>
              <a:t>直方体や立方体がなくても、形を想ぞうしやすいね。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pic>
        <p:nvPicPr>
          <p:cNvPr id="52" name="Picture 5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77" y="5560579"/>
            <a:ext cx="829334" cy="885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10824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3.2|1.1|1.2|1.1|1.6|2.6|1.9|1.9|2.3|1.9|2.7|2.3|2.1|2.1|4.5|3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|1.6|1.5|1.5|1.4|1.4|1.3|1.5|1.2|1.3|1.4|1.3|1.3|1.3|4.7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miter lim="800000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  <a:prstDash val="soli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4693</TotalTime>
  <Words>112</Words>
  <Application>Microsoft Office PowerPoint</Application>
  <PresentationFormat>画面に合わせる (4:3)</PresentationFormat>
  <Paragraphs>14</Paragraphs>
  <Slides>4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Calibri</vt:lpstr>
      <vt:lpstr>ＭＳ Ｐゴシック</vt:lpstr>
      <vt:lpstr>HG丸ｺﾞｼｯｸM-PRO</vt:lpstr>
      <vt:lpstr>AR P丸ゴシック体E</vt:lpstr>
      <vt:lpstr>Arial</vt:lpstr>
      <vt:lpstr>AR P教科書体M</vt:lpstr>
      <vt:lpstr>フラッシュ１</vt:lpstr>
      <vt:lpstr>4年生算数 立方体と直方体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144</cp:revision>
  <dcterms:created xsi:type="dcterms:W3CDTF">2015-06-25T04:58:05Z</dcterms:created>
  <dcterms:modified xsi:type="dcterms:W3CDTF">2020-07-06T08:45:51Z</dcterms:modified>
</cp:coreProperties>
</file>