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mp4" ContentType="video/mp4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67" r:id="rId2"/>
    <p:sldId id="354" r:id="rId3"/>
    <p:sldId id="367" r:id="rId4"/>
    <p:sldId id="361" r:id="rId5"/>
    <p:sldId id="368" r:id="rId6"/>
    <p:sldId id="362" r:id="rId7"/>
    <p:sldId id="369" r:id="rId8"/>
    <p:sldId id="370" r:id="rId9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CC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1" autoAdjust="0"/>
    <p:restoredTop sz="99401" autoAdjust="0"/>
  </p:normalViewPr>
  <p:slideViewPr>
    <p:cSldViewPr showGuides="1">
      <p:cViewPr varScale="1">
        <p:scale>
          <a:sx n="62" d="100"/>
          <a:sy n="62" d="100"/>
        </p:scale>
        <p:origin x="96" y="258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4F915D78-5A22-451C-9B52-958158CE9F39}" type="datetimeFigureOut">
              <a:rPr lang="ja-JP" altLang="en-US"/>
              <a:pPr>
                <a:defRPr/>
              </a:pPr>
              <a:t>2020/6/2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 smtClean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59517D7-17FE-4D36-9C48-BA9D2B5AA655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581062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B9FA7F7-DFF2-4C27-B6C8-5047A4E960B5}" type="slidenum">
              <a:rPr lang="en-US" altLang="ja-JP" sz="1300" smtClean="0">
                <a:solidFill>
                  <a:srgbClr val="000000"/>
                </a:solidFill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</a:t>
            </a:fld>
            <a:endParaRPr lang="en-US" altLang="ja-JP" sz="1300" smtClean="0">
              <a:solidFill>
                <a:srgbClr val="000000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9463" y="768350"/>
            <a:ext cx="5540375" cy="3836988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963485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9582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1632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42844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1288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5810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75879" y="1709739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75879" y="4589464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1205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1037" y="1825625"/>
            <a:ext cx="4189413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825625"/>
            <a:ext cx="4189413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8937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365126"/>
            <a:ext cx="8543925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2758" y="1681163"/>
            <a:ext cx="419113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82758" y="2505075"/>
            <a:ext cx="4191132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77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770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5860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2045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1558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21177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758" y="2057400"/>
            <a:ext cx="319537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8178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211770" y="987426"/>
            <a:ext cx="501491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758" y="2057400"/>
            <a:ext cx="319537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147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eaLnBrk="0" hangingPunct="0"/>
              <a:t>2020/6/2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eaLnBrk="0" hangingPunct="0"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7044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2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7" Type="http://schemas.openxmlformats.org/officeDocument/2006/relationships/image" Target="../media/image2.png"/><Relationship Id="rId2" Type="http://schemas.microsoft.com/office/2007/relationships/media" Target="../media/media1.mp4"/><Relationship Id="rId1" Type="http://schemas.openxmlformats.org/officeDocument/2006/relationships/tags" Target="../tags/tag3.xml"/><Relationship Id="rId6" Type="http://schemas.openxmlformats.org/officeDocument/2006/relationships/image" Target="../media/image3.PNG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4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5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6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7" Type="http://schemas.openxmlformats.org/officeDocument/2006/relationships/image" Target="../media/image2.png"/><Relationship Id="rId2" Type="http://schemas.microsoft.com/office/2007/relationships/media" Target="../media/media1.mp4"/><Relationship Id="rId1" Type="http://schemas.openxmlformats.org/officeDocument/2006/relationships/tags" Target="../tags/tag7.xml"/><Relationship Id="rId6" Type="http://schemas.openxmlformats.org/officeDocument/2006/relationships/image" Target="../media/image3.PNG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84547" y="979821"/>
            <a:ext cx="8136905" cy="2452081"/>
          </a:xfrm>
          <a:ln w="38100">
            <a:solidFill>
              <a:schemeClr val="tx1"/>
            </a:solidFill>
          </a:ln>
        </p:spPr>
        <p:txBody>
          <a:bodyPr anchor="ctr">
            <a:normAutofit fontScale="90000"/>
          </a:bodyPr>
          <a:lstStyle/>
          <a:p>
            <a:r>
              <a:rPr lang="ja-JP" altLang="en-US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合体漢字クイズ</a:t>
            </a:r>
            <a:r>
              <a:rPr lang="en-US" altLang="ja-JP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/>
            </a:r>
            <a:br>
              <a:rPr lang="en-US" altLang="ja-JP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</a:br>
            <a:r>
              <a:rPr lang="ja-JP" altLang="en-US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６年生</a:t>
            </a:r>
            <a:endParaRPr lang="ja-JP" altLang="en-US" sz="88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grpSp>
        <p:nvGrpSpPr>
          <p:cNvPr id="7" name="グループ化 6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8" name="フレーム 7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4663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9" name="フレーム 8"/>
            <p:cNvSpPr/>
            <p:nvPr/>
          </p:nvSpPr>
          <p:spPr>
            <a:xfrm>
              <a:off x="323528" y="332656"/>
              <a:ext cx="8496944" cy="619268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2" name="正方形/長方形 1"/>
          <p:cNvSpPr/>
          <p:nvPr/>
        </p:nvSpPr>
        <p:spPr>
          <a:xfrm>
            <a:off x="1496616" y="3431902"/>
            <a:ext cx="691276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32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小学校６年生</a:t>
            </a:r>
            <a:r>
              <a:rPr lang="ja-JP" altLang="en-US" sz="32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で習う漢字のパーツを並び替えて合体漢字を完成させましょう。</a:t>
            </a:r>
            <a:endParaRPr lang="ja-JP" altLang="en-US" sz="32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7418857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直方体 30"/>
          <p:cNvSpPr/>
          <p:nvPr/>
        </p:nvSpPr>
        <p:spPr>
          <a:xfrm>
            <a:off x="7498103" y="1560109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王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直方体 29"/>
          <p:cNvSpPr/>
          <p:nvPr/>
        </p:nvSpPr>
        <p:spPr>
          <a:xfrm>
            <a:off x="4248820" y="158492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口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9" name="直方体 28"/>
          <p:cNvSpPr/>
          <p:nvPr/>
        </p:nvSpPr>
        <p:spPr>
          <a:xfrm>
            <a:off x="1296328" y="1586596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96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耳</a:t>
            </a:r>
            <a:endParaRPr kumimoji="1" lang="ja-JP" altLang="en-US" sz="96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5" name="四角形 21">
            <a:extLst>
              <a:ext uri="{FF2B5EF4-FFF2-40B4-BE49-F238E27FC236}">
                <a16:creationId xmlns="" xmlns:a16="http://schemas.microsoft.com/office/drawing/2014/main" id="{C1329FB1-0575-C145-A4CE-CD2F70BE4170}"/>
              </a:ext>
            </a:extLst>
          </p:cNvPr>
          <p:cNvSpPr/>
          <p:nvPr/>
        </p:nvSpPr>
        <p:spPr>
          <a:xfrm>
            <a:off x="3868763" y="3861369"/>
            <a:ext cx="2304000" cy="2304000"/>
          </a:xfrm>
          <a:prstGeom prst="rect">
            <a:avLst/>
          </a:prstGeom>
          <a:solidFill>
            <a:schemeClr val="bg1"/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="" xmlns:a16="http://schemas.microsoft.com/office/drawing/2014/main" id="{963E0D91-F9F5-BE4D-963B-E06802AFFAE9}"/>
              </a:ext>
            </a:extLst>
          </p:cNvPr>
          <p:cNvSpPr txBox="1"/>
          <p:nvPr/>
        </p:nvSpPr>
        <p:spPr>
          <a:xfrm>
            <a:off x="2938321" y="1721920"/>
            <a:ext cx="118637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8800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＋</a:t>
            </a:r>
          </a:p>
        </p:txBody>
      </p:sp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17" name="テキスト ボックス 16">
            <a:extLst>
              <a:ext uri="{FF2B5EF4-FFF2-40B4-BE49-F238E27FC236}">
                <a16:creationId xmlns="" xmlns:a16="http://schemas.microsoft.com/office/drawing/2014/main" id="{85620856-2E62-9543-9C13-F8107EA0D795}"/>
              </a:ext>
            </a:extLst>
          </p:cNvPr>
          <p:cNvSpPr txBox="1"/>
          <p:nvPr/>
        </p:nvSpPr>
        <p:spPr>
          <a:xfrm>
            <a:off x="3827440" y="3804036"/>
            <a:ext cx="2286858" cy="234294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ja-JP" altLang="en-US" sz="14625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聖</a:t>
            </a:r>
            <a:endParaRPr lang="ja-JP" altLang="en-US" sz="14625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１</a:t>
            </a:r>
            <a:endParaRPr kumimoji="1" lang="ja-JP" altLang="en-US" sz="4800" dirty="0"/>
          </a:p>
        </p:txBody>
      </p:sp>
      <p:sp>
        <p:nvSpPr>
          <p:cNvPr id="24" name="テキスト ボックス 23">
            <a:extLst>
              <a:ext uri="{FF2B5EF4-FFF2-40B4-BE49-F238E27FC236}">
                <a16:creationId xmlns="" xmlns:a16="http://schemas.microsoft.com/office/drawing/2014/main" id="{963E0D91-F9F5-BE4D-963B-E06802AFFAE9}"/>
              </a:ext>
            </a:extLst>
          </p:cNvPr>
          <p:cNvSpPr txBox="1"/>
          <p:nvPr/>
        </p:nvSpPr>
        <p:spPr>
          <a:xfrm>
            <a:off x="6055193" y="1732529"/>
            <a:ext cx="118637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8800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＋</a:t>
            </a:r>
          </a:p>
        </p:txBody>
      </p:sp>
      <p:sp>
        <p:nvSpPr>
          <p:cNvPr id="23" name="直方体 22"/>
          <p:cNvSpPr/>
          <p:nvPr/>
        </p:nvSpPr>
        <p:spPr>
          <a:xfrm>
            <a:off x="7498103" y="1553349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  <a:alpha val="5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王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" name="直方体 1"/>
          <p:cNvSpPr/>
          <p:nvPr/>
        </p:nvSpPr>
        <p:spPr>
          <a:xfrm>
            <a:off x="1280592" y="159170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  <a:alpha val="5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96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耳</a:t>
            </a:r>
            <a:endParaRPr kumimoji="1" lang="ja-JP" altLang="en-US" sz="96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1" name="直方体 20"/>
          <p:cNvSpPr/>
          <p:nvPr/>
        </p:nvSpPr>
        <p:spPr>
          <a:xfrm>
            <a:off x="4251168" y="159170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  <a:alpha val="5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口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pic>
        <p:nvPicPr>
          <p:cNvPr id="27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0843" y="707049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1124" y="763231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6876" y="753559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額縁 2"/>
          <p:cNvSpPr/>
          <p:nvPr/>
        </p:nvSpPr>
        <p:spPr>
          <a:xfrm>
            <a:off x="470379" y="3519511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29184" y="5497505"/>
            <a:ext cx="53146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いどうします！</a:t>
            </a:r>
            <a:endParaRPr kumimoji="1" lang="ja-JP" altLang="en-US" sz="60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pic>
        <p:nvPicPr>
          <p:cNvPr id="7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391739" y="4293353"/>
            <a:ext cx="1644204" cy="1233153"/>
          </a:xfrm>
          <a:prstGeom prst="rect">
            <a:avLst/>
          </a:prstGeom>
        </p:spPr>
      </p:pic>
      <p:sp>
        <p:nvSpPr>
          <p:cNvPr id="33" name="稲妻 32"/>
          <p:cNvSpPr/>
          <p:nvPr/>
        </p:nvSpPr>
        <p:spPr>
          <a:xfrm rot="11195983">
            <a:off x="3587938" y="4499599"/>
            <a:ext cx="756093" cy="616184"/>
          </a:xfrm>
          <a:prstGeom prst="lightningBol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4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6952" y="3427847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" name="正方形/長方形 34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漢字を合わせるとなんという字？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738124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0"/>
                            </p:stCondLst>
                            <p:childTnLst>
                              <p:par>
                                <p:cTn id="39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40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53846E-6 -4.07407E-6 L 0.96634 -4.07407E-6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31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8974E-6 -1.85185E-6 L 0.23349 0.26783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667" y="13380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12821E-7 1.85185E-6 L 0.23878 0.28912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939" y="14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000"/>
                            </p:stCondLst>
                            <p:childTnLst>
                              <p:par>
                                <p:cTn id="60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12821E-7 -4.81481E-6 L -0.32163 0.45348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090" y="22662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12821E-7 -3.7037E-6 L -0.31635 0.44098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817" y="220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500"/>
                            </p:stCondLst>
                            <p:childTnLst>
                              <p:par>
                                <p:cTn id="78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9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4615E-6 -1.85185E-6 L 0.05929 0.26783 " pathEditMode="relative" rAng="0" ptsTypes="AA">
                                      <p:cBhvr>
                                        <p:cTn id="9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65" y="13380"/>
                                    </p:animMotion>
                                  </p:childTnLst>
                                </p:cTn>
                              </p:par>
                              <p:par>
                                <p:cTn id="9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0256E-6 2.96296E-6 L 0.06987 0.27615 " pathEditMode="relative" rAng="0" ptsTypes="AA">
                                      <p:cBhvr>
                                        <p:cTn id="94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94" y="137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500"/>
                            </p:stCondLst>
                            <p:childTnLst>
                              <p:par>
                                <p:cTn id="96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7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500"/>
                            </p:stCondLst>
                            <p:childTnLst>
                              <p:par>
                                <p:cTn id="107" presetID="22" presetClass="entr" presetSubtype="1" repeatCount="5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9" dur="2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07"/>
                                            </p:cond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10" presetID="6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1" dur="2000" fill="hold"/>
                                        <p:tgtEl>
                                          <p:spTgt spid="23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13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4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3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0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3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6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3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2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42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</p:childTnLst>
        </p:cTn>
      </p:par>
    </p:tnLst>
    <p:bldLst>
      <p:bldP spid="31" grpId="0" animBg="1"/>
      <p:bldP spid="30" grpId="0" animBg="1"/>
      <p:bldP spid="29" grpId="0" animBg="1"/>
      <p:bldP spid="25" grpId="0" animBg="1"/>
      <p:bldP spid="14" grpId="0"/>
      <p:bldP spid="17" grpId="0"/>
      <p:bldP spid="24" grpId="0"/>
      <p:bldP spid="23" grpId="0" animBg="1"/>
      <p:bldP spid="23" grpId="1" animBg="1"/>
      <p:bldP spid="23" grpId="2" animBg="1"/>
      <p:bldP spid="23" grpId="3" animBg="1"/>
      <p:bldP spid="2" grpId="0" animBg="1"/>
      <p:bldP spid="2" grpId="1" animBg="1"/>
      <p:bldP spid="2" grpId="2" animBg="1"/>
      <p:bldP spid="21" grpId="0" animBg="1"/>
      <p:bldP spid="21" grpId="1" animBg="1"/>
      <p:bldP spid="21" grpId="2" animBg="1"/>
      <p:bldP spid="3" grpId="0" animBg="1"/>
      <p:bldP spid="5" grpId="0"/>
      <p:bldP spid="5" grpId="1"/>
      <p:bldP spid="3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直方体 30"/>
          <p:cNvSpPr/>
          <p:nvPr/>
        </p:nvSpPr>
        <p:spPr>
          <a:xfrm>
            <a:off x="7498103" y="1560109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皿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直方体 29"/>
          <p:cNvSpPr/>
          <p:nvPr/>
        </p:nvSpPr>
        <p:spPr>
          <a:xfrm>
            <a:off x="4248820" y="158492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月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9" name="直方体 28"/>
          <p:cNvSpPr/>
          <p:nvPr/>
        </p:nvSpPr>
        <p:spPr>
          <a:xfrm>
            <a:off x="1296328" y="1586596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96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日</a:t>
            </a:r>
            <a:endParaRPr kumimoji="1" lang="ja-JP" altLang="en-US" sz="96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5" name="四角形 21">
            <a:extLst>
              <a:ext uri="{FF2B5EF4-FFF2-40B4-BE49-F238E27FC236}">
                <a16:creationId xmlns="" xmlns:a16="http://schemas.microsoft.com/office/drawing/2014/main" id="{C1329FB1-0575-C145-A4CE-CD2F70BE4170}"/>
              </a:ext>
            </a:extLst>
          </p:cNvPr>
          <p:cNvSpPr/>
          <p:nvPr/>
        </p:nvSpPr>
        <p:spPr>
          <a:xfrm>
            <a:off x="3868763" y="3861369"/>
            <a:ext cx="2304000" cy="2304000"/>
          </a:xfrm>
          <a:prstGeom prst="rect">
            <a:avLst/>
          </a:prstGeom>
          <a:solidFill>
            <a:schemeClr val="bg1"/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="" xmlns:a16="http://schemas.microsoft.com/office/drawing/2014/main" id="{963E0D91-F9F5-BE4D-963B-E06802AFFAE9}"/>
              </a:ext>
            </a:extLst>
          </p:cNvPr>
          <p:cNvSpPr txBox="1"/>
          <p:nvPr/>
        </p:nvSpPr>
        <p:spPr>
          <a:xfrm>
            <a:off x="2938321" y="1721920"/>
            <a:ext cx="118637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8800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＋</a:t>
            </a:r>
          </a:p>
        </p:txBody>
      </p:sp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17" name="テキスト ボックス 16">
            <a:extLst>
              <a:ext uri="{FF2B5EF4-FFF2-40B4-BE49-F238E27FC236}">
                <a16:creationId xmlns="" xmlns:a16="http://schemas.microsoft.com/office/drawing/2014/main" id="{85620856-2E62-9543-9C13-F8107EA0D795}"/>
              </a:ext>
            </a:extLst>
          </p:cNvPr>
          <p:cNvSpPr txBox="1"/>
          <p:nvPr/>
        </p:nvSpPr>
        <p:spPr>
          <a:xfrm>
            <a:off x="3827440" y="3804036"/>
            <a:ext cx="2286858" cy="234294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ja-JP" altLang="en-US" sz="14625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盟</a:t>
            </a:r>
            <a:endParaRPr lang="ja-JP" altLang="en-US" sz="14625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２</a:t>
            </a:r>
            <a:endParaRPr kumimoji="1" lang="ja-JP" altLang="en-US" sz="4800" dirty="0"/>
          </a:p>
        </p:txBody>
      </p:sp>
      <p:sp>
        <p:nvSpPr>
          <p:cNvPr id="24" name="テキスト ボックス 23">
            <a:extLst>
              <a:ext uri="{FF2B5EF4-FFF2-40B4-BE49-F238E27FC236}">
                <a16:creationId xmlns="" xmlns:a16="http://schemas.microsoft.com/office/drawing/2014/main" id="{963E0D91-F9F5-BE4D-963B-E06802AFFAE9}"/>
              </a:ext>
            </a:extLst>
          </p:cNvPr>
          <p:cNvSpPr txBox="1"/>
          <p:nvPr/>
        </p:nvSpPr>
        <p:spPr>
          <a:xfrm>
            <a:off x="6055193" y="1732529"/>
            <a:ext cx="118637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8800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＋</a:t>
            </a:r>
          </a:p>
        </p:txBody>
      </p:sp>
      <p:sp>
        <p:nvSpPr>
          <p:cNvPr id="23" name="直方体 22"/>
          <p:cNvSpPr/>
          <p:nvPr/>
        </p:nvSpPr>
        <p:spPr>
          <a:xfrm>
            <a:off x="7498103" y="1553349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  <a:alpha val="5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皿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" name="直方体 1"/>
          <p:cNvSpPr/>
          <p:nvPr/>
        </p:nvSpPr>
        <p:spPr>
          <a:xfrm>
            <a:off x="1280592" y="159170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  <a:alpha val="5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96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日</a:t>
            </a:r>
            <a:endParaRPr kumimoji="1" lang="ja-JP" altLang="en-US" sz="96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1" name="直方体 20"/>
          <p:cNvSpPr/>
          <p:nvPr/>
        </p:nvSpPr>
        <p:spPr>
          <a:xfrm>
            <a:off x="4251168" y="159170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  <a:alpha val="5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月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pic>
        <p:nvPicPr>
          <p:cNvPr id="27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0843" y="707049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1124" y="763231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6876" y="753559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額縁 2"/>
          <p:cNvSpPr/>
          <p:nvPr/>
        </p:nvSpPr>
        <p:spPr>
          <a:xfrm>
            <a:off x="470379" y="3519511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29184" y="5497505"/>
            <a:ext cx="53146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いどうします！</a:t>
            </a:r>
            <a:endParaRPr kumimoji="1" lang="ja-JP" altLang="en-US" sz="60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pic>
        <p:nvPicPr>
          <p:cNvPr id="7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391739" y="4293353"/>
            <a:ext cx="1644204" cy="1233153"/>
          </a:xfrm>
          <a:prstGeom prst="rect">
            <a:avLst/>
          </a:prstGeom>
        </p:spPr>
      </p:pic>
      <p:sp>
        <p:nvSpPr>
          <p:cNvPr id="33" name="稲妻 32"/>
          <p:cNvSpPr/>
          <p:nvPr/>
        </p:nvSpPr>
        <p:spPr>
          <a:xfrm rot="11195983">
            <a:off x="3587938" y="4499599"/>
            <a:ext cx="756093" cy="616184"/>
          </a:xfrm>
          <a:prstGeom prst="lightningBol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4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6952" y="3427847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" name="正方形/長方形 34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漢字を合わせるとなんという字？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241679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0"/>
                            </p:stCondLst>
                            <p:childTnLst>
                              <p:par>
                                <p:cTn id="39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40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53846E-6 -4.07407E-6 L 0.96634 -4.07407E-6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31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8974E-6 -1.85185E-6 L 0.23349 0.26783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667" y="13380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12821E-7 1.85185E-6 L 0.23878 0.28912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939" y="14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000"/>
                            </p:stCondLst>
                            <p:childTnLst>
                              <p:par>
                                <p:cTn id="60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12821E-7 -4.81481E-6 L -0.32163 0.45348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090" y="22662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12821E-7 -3.7037E-6 L -0.31635 0.44098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817" y="220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500"/>
                            </p:stCondLst>
                            <p:childTnLst>
                              <p:par>
                                <p:cTn id="78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9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4615E-6 -1.85185E-6 L 0.05929 0.26783 " pathEditMode="relative" rAng="0" ptsTypes="AA">
                                      <p:cBhvr>
                                        <p:cTn id="9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65" y="13380"/>
                                    </p:animMotion>
                                  </p:childTnLst>
                                </p:cTn>
                              </p:par>
                              <p:par>
                                <p:cTn id="9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0256E-6 2.96296E-6 L 0.06987 0.27615 " pathEditMode="relative" rAng="0" ptsTypes="AA">
                                      <p:cBhvr>
                                        <p:cTn id="94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94" y="137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500"/>
                            </p:stCondLst>
                            <p:childTnLst>
                              <p:par>
                                <p:cTn id="96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7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500"/>
                            </p:stCondLst>
                            <p:childTnLst>
                              <p:par>
                                <p:cTn id="107" presetID="22" presetClass="entr" presetSubtype="1" repeatCount="5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9" dur="2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07"/>
                                            </p:cond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10" presetID="6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1" dur="2000" fill="hold"/>
                                        <p:tgtEl>
                                          <p:spTgt spid="23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13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4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3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0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3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6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3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2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42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</p:childTnLst>
        </p:cTn>
      </p:par>
    </p:tnLst>
    <p:bldLst>
      <p:bldP spid="31" grpId="0" animBg="1"/>
      <p:bldP spid="30" grpId="0" animBg="1"/>
      <p:bldP spid="29" grpId="0" animBg="1"/>
      <p:bldP spid="25" grpId="0" animBg="1"/>
      <p:bldP spid="14" grpId="0"/>
      <p:bldP spid="17" grpId="0"/>
      <p:bldP spid="24" grpId="0"/>
      <p:bldP spid="23" grpId="0" animBg="1"/>
      <p:bldP spid="23" grpId="1" animBg="1"/>
      <p:bldP spid="23" grpId="2" animBg="1"/>
      <p:bldP spid="23" grpId="3" animBg="1"/>
      <p:bldP spid="2" grpId="0" animBg="1"/>
      <p:bldP spid="2" grpId="1" animBg="1"/>
      <p:bldP spid="2" grpId="2" animBg="1"/>
      <p:bldP spid="21" grpId="0" animBg="1"/>
      <p:bldP spid="21" grpId="1" animBg="1"/>
      <p:bldP spid="21" grpId="2" animBg="1"/>
      <p:bldP spid="3" grpId="0" animBg="1"/>
      <p:bldP spid="5" grpId="0"/>
      <p:bldP spid="5" grpId="1"/>
      <p:bldP spid="3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四角形 21">
            <a:extLst>
              <a:ext uri="{FF2B5EF4-FFF2-40B4-BE49-F238E27FC236}">
                <a16:creationId xmlns:a16="http://schemas.microsoft.com/office/drawing/2014/main" xmlns="" id="{C1329FB1-0575-C145-A4CE-CD2F70BE4170}"/>
              </a:ext>
            </a:extLst>
          </p:cNvPr>
          <p:cNvSpPr/>
          <p:nvPr/>
        </p:nvSpPr>
        <p:spPr>
          <a:xfrm>
            <a:off x="3868763" y="3861369"/>
            <a:ext cx="2304000" cy="2304000"/>
          </a:xfrm>
          <a:prstGeom prst="rect">
            <a:avLst/>
          </a:prstGeom>
          <a:solidFill>
            <a:schemeClr val="bg1"/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xmlns="" id="{963E0D91-F9F5-BE4D-963B-E06802AFFAE9}"/>
              </a:ext>
            </a:extLst>
          </p:cNvPr>
          <p:cNvSpPr txBox="1"/>
          <p:nvPr/>
        </p:nvSpPr>
        <p:spPr>
          <a:xfrm>
            <a:off x="2938321" y="1721920"/>
            <a:ext cx="118637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8800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＋</a:t>
            </a:r>
          </a:p>
        </p:txBody>
      </p:sp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xmlns="" id="{85620856-2E62-9543-9C13-F8107EA0D795}"/>
              </a:ext>
            </a:extLst>
          </p:cNvPr>
          <p:cNvSpPr txBox="1"/>
          <p:nvPr/>
        </p:nvSpPr>
        <p:spPr>
          <a:xfrm>
            <a:off x="3827440" y="3804036"/>
            <a:ext cx="2286858" cy="234294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ja-JP" altLang="en-US" sz="14625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孝</a:t>
            </a:r>
            <a:endParaRPr lang="ja-JP" altLang="en-US" sz="14625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３</a:t>
            </a:r>
            <a:endParaRPr kumimoji="1" lang="ja-JP" altLang="en-US" sz="4800" dirty="0"/>
          </a:p>
        </p:txBody>
      </p:sp>
      <p:sp>
        <p:nvSpPr>
          <p:cNvPr id="31" name="直方体 30"/>
          <p:cNvSpPr/>
          <p:nvPr/>
        </p:nvSpPr>
        <p:spPr>
          <a:xfrm>
            <a:off x="7498103" y="1560109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子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直方体 29"/>
          <p:cNvSpPr/>
          <p:nvPr/>
        </p:nvSpPr>
        <p:spPr>
          <a:xfrm>
            <a:off x="4248820" y="158492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ノ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9" name="直方体 28"/>
          <p:cNvSpPr/>
          <p:nvPr/>
        </p:nvSpPr>
        <p:spPr>
          <a:xfrm>
            <a:off x="1296328" y="1586596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96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土</a:t>
            </a:r>
            <a:endParaRPr kumimoji="1" lang="ja-JP" altLang="en-US" sz="96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3" name="直方体 22"/>
          <p:cNvSpPr/>
          <p:nvPr/>
        </p:nvSpPr>
        <p:spPr>
          <a:xfrm>
            <a:off x="7498103" y="1553349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  <a:alpha val="5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子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1" name="直方体 20"/>
          <p:cNvSpPr/>
          <p:nvPr/>
        </p:nvSpPr>
        <p:spPr>
          <a:xfrm>
            <a:off x="4251168" y="159170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  <a:alpha val="5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ノ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" name="直方体 1"/>
          <p:cNvSpPr/>
          <p:nvPr/>
        </p:nvSpPr>
        <p:spPr>
          <a:xfrm>
            <a:off x="1280592" y="159170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  <a:alpha val="5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96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土</a:t>
            </a:r>
            <a:endParaRPr kumimoji="1" lang="ja-JP" altLang="en-US" sz="96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xmlns="" id="{963E0D91-F9F5-BE4D-963B-E06802AFFAE9}"/>
              </a:ext>
            </a:extLst>
          </p:cNvPr>
          <p:cNvSpPr txBox="1"/>
          <p:nvPr/>
        </p:nvSpPr>
        <p:spPr>
          <a:xfrm>
            <a:off x="6055193" y="1732529"/>
            <a:ext cx="118637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8800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＋</a:t>
            </a:r>
          </a:p>
        </p:txBody>
      </p:sp>
      <p:pic>
        <p:nvPicPr>
          <p:cNvPr id="27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0843" y="707049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1124" y="763231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図 32" hidden="1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2017" y="2313082"/>
            <a:ext cx="1167824" cy="434192"/>
          </a:xfrm>
          <a:prstGeom prst="rect">
            <a:avLst/>
          </a:prstGeom>
        </p:spPr>
      </p:pic>
      <p:sp>
        <p:nvSpPr>
          <p:cNvPr id="3" name="額縁 2"/>
          <p:cNvSpPr/>
          <p:nvPr/>
        </p:nvSpPr>
        <p:spPr>
          <a:xfrm>
            <a:off x="470379" y="3519511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29184" y="5497505"/>
            <a:ext cx="53146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いどうします！</a:t>
            </a:r>
            <a:endParaRPr kumimoji="1" lang="ja-JP" altLang="en-US" sz="60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pic>
        <p:nvPicPr>
          <p:cNvPr id="7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391739" y="4293353"/>
            <a:ext cx="1644204" cy="1233153"/>
          </a:xfrm>
          <a:prstGeom prst="rect">
            <a:avLst/>
          </a:prstGeom>
        </p:spPr>
      </p:pic>
      <p:sp>
        <p:nvSpPr>
          <p:cNvPr id="32" name="正方形/長方形 31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漢字を合わせるとなんという字？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  <p:pic>
        <p:nvPicPr>
          <p:cNvPr id="26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6876" y="753559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" name="稲妻 33"/>
          <p:cNvSpPr/>
          <p:nvPr/>
        </p:nvSpPr>
        <p:spPr>
          <a:xfrm rot="11195983">
            <a:off x="3408766" y="2965055"/>
            <a:ext cx="756093" cy="616184"/>
          </a:xfrm>
          <a:prstGeom prst="lightningBol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5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7780" y="1893303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2687027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0"/>
                            </p:stCondLst>
                            <p:childTnLst>
                              <p:par>
                                <p:cTn id="39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40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53846E-6 -4.07407E-6 L 0.96634 -4.07407E-6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31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8974E-6 -1.85185E-6 L 0.29455 0.25533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728" y="12755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12821E-7 1.85185E-6 L 0.28718 0.25717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359" y="128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000"/>
                            </p:stCondLst>
                            <p:childTnLst>
                              <p:par>
                                <p:cTn id="60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12821E-7 -4.81481E-6 L -0.33718 0.44653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859" y="22315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12821E-7 -3.7037E-6 L -0.34407 0.45857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212" y="229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500"/>
                            </p:stCondLst>
                            <p:childTnLst>
                              <p:par>
                                <p:cTn id="78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9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4615E-6 -1.85185E-6 L -0.00946 0.30162 " pathEditMode="relative" rAng="0" ptsTypes="AA">
                                      <p:cBhvr>
                                        <p:cTn id="9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81" y="15069"/>
                                    </p:animMotion>
                                  </p:childTnLst>
                                </p:cTn>
                              </p:par>
                              <p:par>
                                <p:cTn id="9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0256E-6 2.96296E-6 L -0.0117 0.31898 " pathEditMode="relative" rAng="0" ptsTypes="AA">
                                      <p:cBhvr>
                                        <p:cTn id="94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93" y="159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500"/>
                            </p:stCondLst>
                            <p:childTnLst>
                              <p:par>
                                <p:cTn id="96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7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500"/>
                            </p:stCondLst>
                            <p:childTnLst>
                              <p:par>
                                <p:cTn id="107" presetID="22" presetClass="entr" presetSubtype="1" repeatCount="5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9" dur="2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07"/>
                                            </p:cond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750"/>
                            </p:stCondLst>
                            <p:childTnLst>
                              <p:par>
                                <p:cTn id="111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2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6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0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117" presetID="6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8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60000" y="160000"/>
                                    </p:animScale>
                                  </p:childTnLst>
                                </p:cTn>
                              </p:par>
                              <p:par>
                                <p:cTn id="119" presetID="6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0" dur="2000" fill="hold"/>
                                        <p:tgtEl>
                                          <p:spTgt spid="21"/>
                                        </p:tgtEl>
                                      </p:cBhvr>
                                      <p:by x="10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121" presetID="6" presetClass="emph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2" dur="2000" fill="hold"/>
                                        <p:tgtEl>
                                          <p:spTgt spid="21"/>
                                        </p:tgtEl>
                                      </p:cBhvr>
                                      <p:by x="160000" y="16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6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2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3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8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48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</p:childTnLst>
        </p:cTn>
      </p:par>
    </p:tnLst>
    <p:bldLst>
      <p:bldP spid="25" grpId="0" animBg="1"/>
      <p:bldP spid="14" grpId="0"/>
      <p:bldP spid="17" grpId="0"/>
      <p:bldP spid="31" grpId="0" animBg="1"/>
      <p:bldP spid="30" grpId="0" animBg="1"/>
      <p:bldP spid="29" grpId="0" animBg="1"/>
      <p:bldP spid="23" grpId="0" animBg="1"/>
      <p:bldP spid="23" grpId="1" animBg="1"/>
      <p:bldP spid="23" grpId="2" animBg="1"/>
      <p:bldP spid="21" grpId="0" animBg="1"/>
      <p:bldP spid="21" grpId="1" animBg="1"/>
      <p:bldP spid="21" grpId="2" animBg="1"/>
      <p:bldP spid="21" grpId="3" animBg="1"/>
      <p:bldP spid="21" grpId="4" animBg="1"/>
      <p:bldP spid="2" grpId="0" animBg="1"/>
      <p:bldP spid="2" grpId="1" animBg="1"/>
      <p:bldP spid="2" grpId="2" animBg="1"/>
      <p:bldP spid="2" grpId="3" animBg="1"/>
      <p:bldP spid="24" grpId="0"/>
      <p:bldP spid="3" grpId="0" animBg="1"/>
      <p:bldP spid="5" grpId="0"/>
      <p:bldP spid="5" grpId="1"/>
      <p:bldP spid="3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四角形 21">
            <a:extLst>
              <a:ext uri="{FF2B5EF4-FFF2-40B4-BE49-F238E27FC236}">
                <a16:creationId xmlns="" xmlns:a16="http://schemas.microsoft.com/office/drawing/2014/main" id="{C1329FB1-0575-C145-A4CE-CD2F70BE4170}"/>
              </a:ext>
            </a:extLst>
          </p:cNvPr>
          <p:cNvSpPr/>
          <p:nvPr/>
        </p:nvSpPr>
        <p:spPr>
          <a:xfrm>
            <a:off x="3868763" y="3861369"/>
            <a:ext cx="2304000" cy="2304000"/>
          </a:xfrm>
          <a:prstGeom prst="rect">
            <a:avLst/>
          </a:prstGeom>
          <a:solidFill>
            <a:schemeClr val="bg1"/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="" xmlns:a16="http://schemas.microsoft.com/office/drawing/2014/main" id="{963E0D91-F9F5-BE4D-963B-E06802AFFAE9}"/>
              </a:ext>
            </a:extLst>
          </p:cNvPr>
          <p:cNvSpPr txBox="1"/>
          <p:nvPr/>
        </p:nvSpPr>
        <p:spPr>
          <a:xfrm>
            <a:off x="2938321" y="1721920"/>
            <a:ext cx="118637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8800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＋</a:t>
            </a:r>
          </a:p>
        </p:txBody>
      </p:sp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31" name="直方体 30"/>
          <p:cNvSpPr/>
          <p:nvPr/>
        </p:nvSpPr>
        <p:spPr>
          <a:xfrm>
            <a:off x="7498103" y="1560109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木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="" xmlns:a16="http://schemas.microsoft.com/office/drawing/2014/main" id="{85620856-2E62-9543-9C13-F8107EA0D795}"/>
              </a:ext>
            </a:extLst>
          </p:cNvPr>
          <p:cNvSpPr txBox="1"/>
          <p:nvPr/>
        </p:nvSpPr>
        <p:spPr>
          <a:xfrm>
            <a:off x="3827440" y="3804036"/>
            <a:ext cx="2286858" cy="234294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ja-JP" altLang="en-US" sz="14625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染</a:t>
            </a:r>
            <a:endParaRPr lang="ja-JP" altLang="en-US" sz="14625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直方体 29"/>
          <p:cNvSpPr/>
          <p:nvPr/>
        </p:nvSpPr>
        <p:spPr>
          <a:xfrm>
            <a:off x="4248820" y="158492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九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9" name="直方体 28"/>
          <p:cNvSpPr/>
          <p:nvPr/>
        </p:nvSpPr>
        <p:spPr>
          <a:xfrm>
            <a:off x="1296328" y="1586596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96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シ</a:t>
            </a:r>
            <a:endParaRPr kumimoji="1" lang="ja-JP" altLang="en-US" sz="96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４</a:t>
            </a:r>
            <a:endParaRPr kumimoji="1" lang="ja-JP" altLang="en-US" sz="4800" dirty="0"/>
          </a:p>
        </p:txBody>
      </p:sp>
      <p:sp>
        <p:nvSpPr>
          <p:cNvPr id="24" name="テキスト ボックス 23">
            <a:extLst>
              <a:ext uri="{FF2B5EF4-FFF2-40B4-BE49-F238E27FC236}">
                <a16:creationId xmlns="" xmlns:a16="http://schemas.microsoft.com/office/drawing/2014/main" id="{963E0D91-F9F5-BE4D-963B-E06802AFFAE9}"/>
              </a:ext>
            </a:extLst>
          </p:cNvPr>
          <p:cNvSpPr txBox="1"/>
          <p:nvPr/>
        </p:nvSpPr>
        <p:spPr>
          <a:xfrm>
            <a:off x="6055193" y="1732529"/>
            <a:ext cx="118637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8800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＋</a:t>
            </a:r>
          </a:p>
        </p:txBody>
      </p:sp>
      <p:sp>
        <p:nvSpPr>
          <p:cNvPr id="23" name="直方体 22"/>
          <p:cNvSpPr/>
          <p:nvPr/>
        </p:nvSpPr>
        <p:spPr>
          <a:xfrm>
            <a:off x="7498103" y="1553349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  <a:alpha val="5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木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" name="直方体 1"/>
          <p:cNvSpPr/>
          <p:nvPr/>
        </p:nvSpPr>
        <p:spPr>
          <a:xfrm>
            <a:off x="1280592" y="159170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  <a:alpha val="5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96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シ</a:t>
            </a:r>
            <a:endParaRPr kumimoji="1" lang="ja-JP" altLang="en-US" sz="96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1" name="直方体 20"/>
          <p:cNvSpPr/>
          <p:nvPr/>
        </p:nvSpPr>
        <p:spPr>
          <a:xfrm>
            <a:off x="4251168" y="159170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  <a:alpha val="5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九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pic>
        <p:nvPicPr>
          <p:cNvPr id="27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0843" y="707049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1124" y="763231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6876" y="753559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額縁 2"/>
          <p:cNvSpPr/>
          <p:nvPr/>
        </p:nvSpPr>
        <p:spPr>
          <a:xfrm>
            <a:off x="470379" y="3519511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29184" y="5497505"/>
            <a:ext cx="53146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いどうします！</a:t>
            </a:r>
            <a:endParaRPr kumimoji="1" lang="ja-JP" altLang="en-US" sz="60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pic>
        <p:nvPicPr>
          <p:cNvPr id="7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391739" y="4293353"/>
            <a:ext cx="1644204" cy="1233153"/>
          </a:xfrm>
          <a:prstGeom prst="rect">
            <a:avLst/>
          </a:prstGeom>
        </p:spPr>
      </p:pic>
      <p:sp>
        <p:nvSpPr>
          <p:cNvPr id="33" name="稲妻 32"/>
          <p:cNvSpPr/>
          <p:nvPr/>
        </p:nvSpPr>
        <p:spPr>
          <a:xfrm rot="11195983">
            <a:off x="3587938" y="4499599"/>
            <a:ext cx="756093" cy="616184"/>
          </a:xfrm>
          <a:prstGeom prst="lightningBol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4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6952" y="3427847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" name="正方形/長方形 34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漢字を合わせるとなんという字？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691979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0"/>
                            </p:stCondLst>
                            <p:childTnLst>
                              <p:par>
                                <p:cTn id="39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40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53846E-6 -4.07407E-6 L 0.96634 -4.07407E-6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31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8974E-6 -1.85185E-6 L 0.23349 0.26783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667" y="13380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12821E-7 1.85185E-6 L 0.23878 0.28912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939" y="14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000"/>
                            </p:stCondLst>
                            <p:childTnLst>
                              <p:par>
                                <p:cTn id="60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12821E-7 -4.81481E-6 L -0.32163 0.45348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090" y="22662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12821E-7 -3.7037E-6 L -0.31635 0.44098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817" y="220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500"/>
                            </p:stCondLst>
                            <p:childTnLst>
                              <p:par>
                                <p:cTn id="78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9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4615E-6 -1.85185E-6 L 0.05929 0.26783 " pathEditMode="relative" rAng="0" ptsTypes="AA">
                                      <p:cBhvr>
                                        <p:cTn id="9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65" y="13380"/>
                                    </p:animMotion>
                                  </p:childTnLst>
                                </p:cTn>
                              </p:par>
                              <p:par>
                                <p:cTn id="9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0256E-6 2.96296E-6 L 0.06987 0.27615 " pathEditMode="relative" rAng="0" ptsTypes="AA">
                                      <p:cBhvr>
                                        <p:cTn id="94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94" y="137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500"/>
                            </p:stCondLst>
                            <p:childTnLst>
                              <p:par>
                                <p:cTn id="96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7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500"/>
                            </p:stCondLst>
                            <p:childTnLst>
                              <p:par>
                                <p:cTn id="107" presetID="22" presetClass="entr" presetSubtype="1" repeatCount="5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9" dur="2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07"/>
                                            </p:cond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10" presetID="6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1" dur="2000" fill="hold"/>
                                        <p:tgtEl>
                                          <p:spTgt spid="23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  <p:par>
                                <p:cTn id="112" presetID="6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3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5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15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6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3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2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3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8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3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4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44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</p:childTnLst>
        </p:cTn>
      </p:par>
    </p:tnLst>
    <p:bldLst>
      <p:bldP spid="25" grpId="0" animBg="1"/>
      <p:bldP spid="14" grpId="0"/>
      <p:bldP spid="31" grpId="0" animBg="1"/>
      <p:bldP spid="17" grpId="0"/>
      <p:bldP spid="30" grpId="0" animBg="1"/>
      <p:bldP spid="29" grpId="0" animBg="1"/>
      <p:bldP spid="24" grpId="0"/>
      <p:bldP spid="23" grpId="0" animBg="1"/>
      <p:bldP spid="23" grpId="1" animBg="1"/>
      <p:bldP spid="23" grpId="2" animBg="1"/>
      <p:bldP spid="23" grpId="3" animBg="1"/>
      <p:bldP spid="2" grpId="0" animBg="1"/>
      <p:bldP spid="2" grpId="1" animBg="1"/>
      <p:bldP spid="2" grpId="2" animBg="1"/>
      <p:bldP spid="2" grpId="3" animBg="1"/>
      <p:bldP spid="21" grpId="0" animBg="1"/>
      <p:bldP spid="21" grpId="1" animBg="1"/>
      <p:bldP spid="21" grpId="2" animBg="1"/>
      <p:bldP spid="3" grpId="0" animBg="1"/>
      <p:bldP spid="5" grpId="0"/>
      <p:bldP spid="5" grpId="1"/>
      <p:bldP spid="3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四角形 21">
            <a:extLst>
              <a:ext uri="{FF2B5EF4-FFF2-40B4-BE49-F238E27FC236}">
                <a16:creationId xmlns="" xmlns:a16="http://schemas.microsoft.com/office/drawing/2014/main" id="{C1329FB1-0575-C145-A4CE-CD2F70BE4170}"/>
              </a:ext>
            </a:extLst>
          </p:cNvPr>
          <p:cNvSpPr/>
          <p:nvPr/>
        </p:nvSpPr>
        <p:spPr>
          <a:xfrm>
            <a:off x="3868763" y="3861369"/>
            <a:ext cx="2304000" cy="2304000"/>
          </a:xfrm>
          <a:prstGeom prst="rect">
            <a:avLst/>
          </a:prstGeom>
          <a:solidFill>
            <a:schemeClr val="bg1"/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="" xmlns:a16="http://schemas.microsoft.com/office/drawing/2014/main" id="{963E0D91-F9F5-BE4D-963B-E06802AFFAE9}"/>
              </a:ext>
            </a:extLst>
          </p:cNvPr>
          <p:cNvSpPr txBox="1"/>
          <p:nvPr/>
        </p:nvSpPr>
        <p:spPr>
          <a:xfrm>
            <a:off x="2938321" y="1721920"/>
            <a:ext cx="118637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8800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＋</a:t>
            </a:r>
          </a:p>
        </p:txBody>
      </p:sp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17" name="テキスト ボックス 16">
            <a:extLst>
              <a:ext uri="{FF2B5EF4-FFF2-40B4-BE49-F238E27FC236}">
                <a16:creationId xmlns="" xmlns:a16="http://schemas.microsoft.com/office/drawing/2014/main" id="{85620856-2E62-9543-9C13-F8107EA0D795}"/>
              </a:ext>
            </a:extLst>
          </p:cNvPr>
          <p:cNvSpPr txBox="1"/>
          <p:nvPr/>
        </p:nvSpPr>
        <p:spPr>
          <a:xfrm>
            <a:off x="3827440" y="3804036"/>
            <a:ext cx="2286858" cy="234294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ja-JP" altLang="en-US" sz="14625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認</a:t>
            </a:r>
            <a:endParaRPr lang="ja-JP" altLang="en-US" sz="14625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５</a:t>
            </a:r>
            <a:endParaRPr kumimoji="1" lang="ja-JP" altLang="en-US" sz="4800" dirty="0"/>
          </a:p>
        </p:txBody>
      </p:sp>
      <p:sp>
        <p:nvSpPr>
          <p:cNvPr id="24" name="テキスト ボックス 23">
            <a:extLst>
              <a:ext uri="{FF2B5EF4-FFF2-40B4-BE49-F238E27FC236}">
                <a16:creationId xmlns="" xmlns:a16="http://schemas.microsoft.com/office/drawing/2014/main" id="{963E0D91-F9F5-BE4D-963B-E06802AFFAE9}"/>
              </a:ext>
            </a:extLst>
          </p:cNvPr>
          <p:cNvSpPr txBox="1"/>
          <p:nvPr/>
        </p:nvSpPr>
        <p:spPr>
          <a:xfrm>
            <a:off x="6055193" y="1732529"/>
            <a:ext cx="118637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8800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＋</a:t>
            </a:r>
          </a:p>
        </p:txBody>
      </p:sp>
      <p:sp>
        <p:nvSpPr>
          <p:cNvPr id="31" name="直方体 30"/>
          <p:cNvSpPr/>
          <p:nvPr/>
        </p:nvSpPr>
        <p:spPr>
          <a:xfrm>
            <a:off x="7498103" y="1560109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心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直方体 29"/>
          <p:cNvSpPr/>
          <p:nvPr/>
        </p:nvSpPr>
        <p:spPr>
          <a:xfrm>
            <a:off x="4248820" y="158492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刃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9" name="直方体 28"/>
          <p:cNvSpPr/>
          <p:nvPr/>
        </p:nvSpPr>
        <p:spPr>
          <a:xfrm>
            <a:off x="1296328" y="1586596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96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言</a:t>
            </a:r>
            <a:endParaRPr kumimoji="1" lang="ja-JP" altLang="en-US" sz="96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" name="直方体 1"/>
          <p:cNvSpPr/>
          <p:nvPr/>
        </p:nvSpPr>
        <p:spPr>
          <a:xfrm>
            <a:off x="1280592" y="159170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96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言</a:t>
            </a:r>
            <a:endParaRPr kumimoji="1" lang="ja-JP" altLang="en-US" sz="96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3" name="直方体 22"/>
          <p:cNvSpPr/>
          <p:nvPr/>
        </p:nvSpPr>
        <p:spPr>
          <a:xfrm>
            <a:off x="7498103" y="1553349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心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1" name="直方体 20"/>
          <p:cNvSpPr/>
          <p:nvPr/>
        </p:nvSpPr>
        <p:spPr>
          <a:xfrm>
            <a:off x="4251168" y="159170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刃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pic>
        <p:nvPicPr>
          <p:cNvPr id="27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0843" y="707049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1124" y="763231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6876" y="753559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額縁 2"/>
          <p:cNvSpPr/>
          <p:nvPr/>
        </p:nvSpPr>
        <p:spPr>
          <a:xfrm>
            <a:off x="470379" y="3519511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29184" y="5497505"/>
            <a:ext cx="53146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いどうします！</a:t>
            </a:r>
            <a:endParaRPr kumimoji="1" lang="ja-JP" altLang="en-US" sz="60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pic>
        <p:nvPicPr>
          <p:cNvPr id="7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391739" y="4293353"/>
            <a:ext cx="1644204" cy="1233153"/>
          </a:xfrm>
          <a:prstGeom prst="rect">
            <a:avLst/>
          </a:prstGeom>
        </p:spPr>
      </p:pic>
      <p:sp>
        <p:nvSpPr>
          <p:cNvPr id="33" name="稲妻 32"/>
          <p:cNvSpPr/>
          <p:nvPr/>
        </p:nvSpPr>
        <p:spPr>
          <a:xfrm rot="11195983">
            <a:off x="3254018" y="4113716"/>
            <a:ext cx="756093" cy="616184"/>
          </a:xfrm>
          <a:prstGeom prst="lightningBol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4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3032" y="3041964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" name="正方形/長方形 34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漢字を合わせるとなんという字？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450729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0"/>
                            </p:stCondLst>
                            <p:childTnLst>
                              <p:par>
                                <p:cTn id="39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40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53846E-6 -4.07407E-6 L 0.96634 -4.07407E-6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31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8974E-6 -1.85185E-6 L 0.23349 0.36366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667" y="18171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12821E-7 1.85185E-6 L 0.23718 0.37106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859" y="185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000"/>
                            </p:stCondLst>
                            <p:childTnLst>
                              <p:par>
                                <p:cTn id="60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12821E-7 -4.81481E-6 L -0.26843 0.44375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429" y="22176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12821E-7 -3.7037E-6 L -0.26426 0.44098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221" y="220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500"/>
                            </p:stCondLst>
                            <p:childTnLst>
                              <p:par>
                                <p:cTn id="78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9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4615E-6 -1.85185E-6 L 0.05929 0.26783 " pathEditMode="relative" rAng="0" ptsTypes="AA">
                                      <p:cBhvr>
                                        <p:cTn id="9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65" y="13380"/>
                                    </p:animMotion>
                                  </p:childTnLst>
                                </p:cTn>
                              </p:par>
                              <p:par>
                                <p:cTn id="9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0256E-6 2.96296E-6 L 0.06987 0.27615 " pathEditMode="relative" rAng="0" ptsTypes="AA">
                                      <p:cBhvr>
                                        <p:cTn id="94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94" y="137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500"/>
                            </p:stCondLst>
                            <p:childTnLst>
                              <p:par>
                                <p:cTn id="96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7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500"/>
                            </p:stCondLst>
                            <p:childTnLst>
                              <p:par>
                                <p:cTn id="107" presetID="22" presetClass="entr" presetSubtype="1" repeatCount="5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9" dur="2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07"/>
                                            </p:cond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750"/>
                            </p:stCondLst>
                            <p:childTnLst>
                              <p:par>
                                <p:cTn id="111" presetID="6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2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00000" y="17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3750"/>
                            </p:stCondLst>
                            <p:childTnLst>
                              <p:par>
                                <p:cTn id="114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5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1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3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7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3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3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43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</p:childTnLst>
        </p:cTn>
      </p:par>
    </p:tnLst>
    <p:bldLst>
      <p:bldP spid="25" grpId="0" animBg="1"/>
      <p:bldP spid="14" grpId="0"/>
      <p:bldP spid="17" grpId="0"/>
      <p:bldP spid="24" grpId="0"/>
      <p:bldP spid="31" grpId="0" animBg="1"/>
      <p:bldP spid="30" grpId="0" animBg="1"/>
      <p:bldP spid="29" grpId="0" animBg="1"/>
      <p:bldP spid="2" grpId="0" animBg="1"/>
      <p:bldP spid="2" grpId="1" animBg="1"/>
      <p:bldP spid="2" grpId="2" animBg="1"/>
      <p:bldP spid="2" grpId="3" animBg="1"/>
      <p:bldP spid="23" grpId="0" animBg="1"/>
      <p:bldP spid="23" grpId="1" animBg="1"/>
      <p:bldP spid="23" grpId="2" animBg="1"/>
      <p:bldP spid="21" grpId="0" animBg="1"/>
      <p:bldP spid="21" grpId="1" animBg="1"/>
      <p:bldP spid="21" grpId="2" animBg="1"/>
      <p:bldP spid="3" grpId="0" animBg="1"/>
      <p:bldP spid="5" grpId="0"/>
      <p:bldP spid="5" grpId="1"/>
      <p:bldP spid="3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四角形 21">
            <a:extLst>
              <a:ext uri="{FF2B5EF4-FFF2-40B4-BE49-F238E27FC236}">
                <a16:creationId xmlns="" xmlns:a16="http://schemas.microsoft.com/office/drawing/2014/main" id="{C1329FB1-0575-C145-A4CE-CD2F70BE4170}"/>
              </a:ext>
            </a:extLst>
          </p:cNvPr>
          <p:cNvSpPr/>
          <p:nvPr/>
        </p:nvSpPr>
        <p:spPr>
          <a:xfrm>
            <a:off x="3868763" y="3861369"/>
            <a:ext cx="2304000" cy="2304000"/>
          </a:xfrm>
          <a:prstGeom prst="rect">
            <a:avLst/>
          </a:prstGeom>
          <a:solidFill>
            <a:schemeClr val="bg1"/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="" xmlns:a16="http://schemas.microsoft.com/office/drawing/2014/main" id="{963E0D91-F9F5-BE4D-963B-E06802AFFAE9}"/>
              </a:ext>
            </a:extLst>
          </p:cNvPr>
          <p:cNvSpPr txBox="1"/>
          <p:nvPr/>
        </p:nvSpPr>
        <p:spPr>
          <a:xfrm>
            <a:off x="2938321" y="1721920"/>
            <a:ext cx="118637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8800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＋</a:t>
            </a:r>
          </a:p>
        </p:txBody>
      </p:sp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17" name="テキスト ボックス 16">
            <a:extLst>
              <a:ext uri="{FF2B5EF4-FFF2-40B4-BE49-F238E27FC236}">
                <a16:creationId xmlns="" xmlns:a16="http://schemas.microsoft.com/office/drawing/2014/main" id="{85620856-2E62-9543-9C13-F8107EA0D795}"/>
              </a:ext>
            </a:extLst>
          </p:cNvPr>
          <p:cNvSpPr txBox="1"/>
          <p:nvPr/>
        </p:nvSpPr>
        <p:spPr>
          <a:xfrm>
            <a:off x="3827440" y="3804036"/>
            <a:ext cx="2286858" cy="234294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ja-JP" altLang="en-US" sz="14625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絹</a:t>
            </a:r>
            <a:endParaRPr lang="ja-JP" altLang="en-US" sz="14625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６</a:t>
            </a:r>
            <a:endParaRPr kumimoji="1" lang="ja-JP" altLang="en-US" sz="4800" dirty="0"/>
          </a:p>
        </p:txBody>
      </p:sp>
      <p:sp>
        <p:nvSpPr>
          <p:cNvPr id="24" name="テキスト ボックス 23">
            <a:extLst>
              <a:ext uri="{FF2B5EF4-FFF2-40B4-BE49-F238E27FC236}">
                <a16:creationId xmlns="" xmlns:a16="http://schemas.microsoft.com/office/drawing/2014/main" id="{963E0D91-F9F5-BE4D-963B-E06802AFFAE9}"/>
              </a:ext>
            </a:extLst>
          </p:cNvPr>
          <p:cNvSpPr txBox="1"/>
          <p:nvPr/>
        </p:nvSpPr>
        <p:spPr>
          <a:xfrm>
            <a:off x="6055193" y="1732529"/>
            <a:ext cx="118637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8800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＋</a:t>
            </a:r>
          </a:p>
        </p:txBody>
      </p:sp>
      <p:sp>
        <p:nvSpPr>
          <p:cNvPr id="31" name="直方体 30"/>
          <p:cNvSpPr/>
          <p:nvPr/>
        </p:nvSpPr>
        <p:spPr>
          <a:xfrm>
            <a:off x="7498103" y="1560109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月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直方体 29"/>
          <p:cNvSpPr/>
          <p:nvPr/>
        </p:nvSpPr>
        <p:spPr>
          <a:xfrm>
            <a:off x="4248820" y="158492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口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9" name="直方体 28"/>
          <p:cNvSpPr/>
          <p:nvPr/>
        </p:nvSpPr>
        <p:spPr>
          <a:xfrm>
            <a:off x="1296328" y="1586596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96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糸</a:t>
            </a:r>
            <a:endParaRPr kumimoji="1" lang="ja-JP" altLang="en-US" sz="96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" name="直方体 1"/>
          <p:cNvSpPr/>
          <p:nvPr/>
        </p:nvSpPr>
        <p:spPr>
          <a:xfrm>
            <a:off x="1280592" y="159170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96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糸</a:t>
            </a:r>
            <a:endParaRPr kumimoji="1" lang="ja-JP" altLang="en-US" sz="96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3" name="直方体 22"/>
          <p:cNvSpPr/>
          <p:nvPr/>
        </p:nvSpPr>
        <p:spPr>
          <a:xfrm>
            <a:off x="7498103" y="1553349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月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1" name="直方体 20"/>
          <p:cNvSpPr/>
          <p:nvPr/>
        </p:nvSpPr>
        <p:spPr>
          <a:xfrm>
            <a:off x="4251168" y="159170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口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pic>
        <p:nvPicPr>
          <p:cNvPr id="27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0843" y="707049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1124" y="763231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6876" y="753559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額縁 2"/>
          <p:cNvSpPr/>
          <p:nvPr/>
        </p:nvSpPr>
        <p:spPr>
          <a:xfrm>
            <a:off x="470379" y="3519511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29184" y="5497505"/>
            <a:ext cx="53146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いどうします！</a:t>
            </a:r>
            <a:endParaRPr kumimoji="1" lang="ja-JP" altLang="en-US" sz="60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pic>
        <p:nvPicPr>
          <p:cNvPr id="7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391739" y="4293353"/>
            <a:ext cx="1644204" cy="1233153"/>
          </a:xfrm>
          <a:prstGeom prst="rect">
            <a:avLst/>
          </a:prstGeom>
        </p:spPr>
      </p:pic>
      <p:sp>
        <p:nvSpPr>
          <p:cNvPr id="33" name="稲妻 32"/>
          <p:cNvSpPr/>
          <p:nvPr/>
        </p:nvSpPr>
        <p:spPr>
          <a:xfrm rot="11195983">
            <a:off x="3254018" y="4113716"/>
            <a:ext cx="756093" cy="616184"/>
          </a:xfrm>
          <a:prstGeom prst="lightningBol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4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3032" y="3041964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" name="正方形/長方形 34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漢字を合わせるとなんという字？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845855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0"/>
                            </p:stCondLst>
                            <p:childTnLst>
                              <p:par>
                                <p:cTn id="39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40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53846E-6 -4.07407E-6 L 0.96634 -4.07407E-6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31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8974E-6 -1.85185E-6 L 0.23349 0.36366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667" y="18171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12821E-7 1.85185E-6 L 0.23718 0.37106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859" y="185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000"/>
                            </p:stCondLst>
                            <p:childTnLst>
                              <p:par>
                                <p:cTn id="60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12821E-7 -4.81481E-6 L -0.26843 0.44375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429" y="22176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12821E-7 -3.7037E-6 L -0.26426 0.44098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221" y="220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500"/>
                            </p:stCondLst>
                            <p:childTnLst>
                              <p:par>
                                <p:cTn id="78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9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4615E-6 -1.85185E-6 L 0.05929 0.26783 " pathEditMode="relative" rAng="0" ptsTypes="AA">
                                      <p:cBhvr>
                                        <p:cTn id="9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65" y="13380"/>
                                    </p:animMotion>
                                  </p:childTnLst>
                                </p:cTn>
                              </p:par>
                              <p:par>
                                <p:cTn id="9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0256E-6 2.96296E-6 L 0.06987 0.27615 " pathEditMode="relative" rAng="0" ptsTypes="AA">
                                      <p:cBhvr>
                                        <p:cTn id="94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94" y="137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500"/>
                            </p:stCondLst>
                            <p:childTnLst>
                              <p:par>
                                <p:cTn id="96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7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500"/>
                            </p:stCondLst>
                            <p:childTnLst>
                              <p:par>
                                <p:cTn id="107" presetID="22" presetClass="entr" presetSubtype="1" repeatCount="5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9" dur="2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07"/>
                                            </p:cond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750"/>
                            </p:stCondLst>
                            <p:childTnLst>
                              <p:par>
                                <p:cTn id="111" presetID="6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2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00000" y="17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3750"/>
                            </p:stCondLst>
                            <p:childTnLst>
                              <p:par>
                                <p:cTn id="114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5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1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3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7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3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3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43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</p:childTnLst>
        </p:cTn>
      </p:par>
    </p:tnLst>
    <p:bldLst>
      <p:bldP spid="25" grpId="0" animBg="1"/>
      <p:bldP spid="14" grpId="0"/>
      <p:bldP spid="17" grpId="0"/>
      <p:bldP spid="24" grpId="0"/>
      <p:bldP spid="31" grpId="0" animBg="1"/>
      <p:bldP spid="30" grpId="0" animBg="1"/>
      <p:bldP spid="29" grpId="0" animBg="1"/>
      <p:bldP spid="2" grpId="0" animBg="1"/>
      <p:bldP spid="2" grpId="1" animBg="1"/>
      <p:bldP spid="2" grpId="2" animBg="1"/>
      <p:bldP spid="2" grpId="3" animBg="1"/>
      <p:bldP spid="23" grpId="0" animBg="1"/>
      <p:bldP spid="23" grpId="1" animBg="1"/>
      <p:bldP spid="23" grpId="2" animBg="1"/>
      <p:bldP spid="21" grpId="0" animBg="1"/>
      <p:bldP spid="21" grpId="1" animBg="1"/>
      <p:bldP spid="21" grpId="2" animBg="1"/>
      <p:bldP spid="3" grpId="0" animBg="1"/>
      <p:bldP spid="5" grpId="0"/>
      <p:bldP spid="5" grpId="1"/>
      <p:bldP spid="3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四角形 21">
            <a:extLst>
              <a:ext uri="{FF2B5EF4-FFF2-40B4-BE49-F238E27FC236}">
                <a16:creationId xmlns:a16="http://schemas.microsoft.com/office/drawing/2014/main" xmlns="" id="{C1329FB1-0575-C145-A4CE-CD2F70BE4170}"/>
              </a:ext>
            </a:extLst>
          </p:cNvPr>
          <p:cNvSpPr/>
          <p:nvPr/>
        </p:nvSpPr>
        <p:spPr>
          <a:xfrm>
            <a:off x="3868763" y="3861369"/>
            <a:ext cx="2304000" cy="2304000"/>
          </a:xfrm>
          <a:prstGeom prst="rect">
            <a:avLst/>
          </a:prstGeom>
          <a:solidFill>
            <a:schemeClr val="bg1"/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xmlns="" id="{963E0D91-F9F5-BE4D-963B-E06802AFFAE9}"/>
              </a:ext>
            </a:extLst>
          </p:cNvPr>
          <p:cNvSpPr txBox="1"/>
          <p:nvPr/>
        </p:nvSpPr>
        <p:spPr>
          <a:xfrm>
            <a:off x="2938321" y="1721920"/>
            <a:ext cx="118637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8800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＋</a:t>
            </a:r>
          </a:p>
        </p:txBody>
      </p:sp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xmlns="" id="{85620856-2E62-9543-9C13-F8107EA0D795}"/>
              </a:ext>
            </a:extLst>
          </p:cNvPr>
          <p:cNvSpPr txBox="1"/>
          <p:nvPr/>
        </p:nvSpPr>
        <p:spPr>
          <a:xfrm>
            <a:off x="3827440" y="3804036"/>
            <a:ext cx="2286858" cy="234294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ja-JP" altLang="en-US" sz="14625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筋</a:t>
            </a:r>
            <a:endParaRPr lang="ja-JP" altLang="en-US" sz="14625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７</a:t>
            </a:r>
            <a:endParaRPr kumimoji="1" lang="ja-JP" altLang="en-US" sz="4800" dirty="0"/>
          </a:p>
        </p:txBody>
      </p:sp>
      <p:sp>
        <p:nvSpPr>
          <p:cNvPr id="31" name="直方体 30"/>
          <p:cNvSpPr/>
          <p:nvPr/>
        </p:nvSpPr>
        <p:spPr>
          <a:xfrm>
            <a:off x="7498103" y="1560109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力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直方体 29"/>
          <p:cNvSpPr/>
          <p:nvPr/>
        </p:nvSpPr>
        <p:spPr>
          <a:xfrm>
            <a:off x="4248820" y="158492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月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9" name="直方体 28"/>
          <p:cNvSpPr/>
          <p:nvPr/>
        </p:nvSpPr>
        <p:spPr>
          <a:xfrm>
            <a:off x="1296328" y="1586596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96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竹</a:t>
            </a:r>
            <a:endParaRPr kumimoji="1" lang="ja-JP" altLang="en-US" sz="96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1" name="直方体 20"/>
          <p:cNvSpPr/>
          <p:nvPr/>
        </p:nvSpPr>
        <p:spPr>
          <a:xfrm>
            <a:off x="4251168" y="159170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月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3" name="直方体 22"/>
          <p:cNvSpPr/>
          <p:nvPr/>
        </p:nvSpPr>
        <p:spPr>
          <a:xfrm>
            <a:off x="7498103" y="1553349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力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" name="直方体 1"/>
          <p:cNvSpPr/>
          <p:nvPr/>
        </p:nvSpPr>
        <p:spPr>
          <a:xfrm>
            <a:off x="1280592" y="159170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96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竹</a:t>
            </a:r>
            <a:endParaRPr kumimoji="1" lang="ja-JP" altLang="en-US" sz="96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xmlns="" id="{963E0D91-F9F5-BE4D-963B-E06802AFFAE9}"/>
              </a:ext>
            </a:extLst>
          </p:cNvPr>
          <p:cNvSpPr txBox="1"/>
          <p:nvPr/>
        </p:nvSpPr>
        <p:spPr>
          <a:xfrm>
            <a:off x="6055193" y="1732529"/>
            <a:ext cx="118637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8800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＋</a:t>
            </a:r>
          </a:p>
        </p:txBody>
      </p:sp>
      <p:pic>
        <p:nvPicPr>
          <p:cNvPr id="27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0843" y="707049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1124" y="763231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図 32" hidden="1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2017" y="2313082"/>
            <a:ext cx="1167824" cy="434192"/>
          </a:xfrm>
          <a:prstGeom prst="rect">
            <a:avLst/>
          </a:prstGeom>
        </p:spPr>
      </p:pic>
      <p:sp>
        <p:nvSpPr>
          <p:cNvPr id="3" name="額縁 2"/>
          <p:cNvSpPr/>
          <p:nvPr/>
        </p:nvSpPr>
        <p:spPr>
          <a:xfrm>
            <a:off x="470379" y="3519511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29184" y="5497505"/>
            <a:ext cx="53146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いどうします！</a:t>
            </a:r>
            <a:endParaRPr kumimoji="1" lang="ja-JP" altLang="en-US" sz="60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pic>
        <p:nvPicPr>
          <p:cNvPr id="7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391739" y="4293353"/>
            <a:ext cx="1644204" cy="1233153"/>
          </a:xfrm>
          <a:prstGeom prst="rect">
            <a:avLst/>
          </a:prstGeom>
        </p:spPr>
      </p:pic>
      <p:pic>
        <p:nvPicPr>
          <p:cNvPr id="26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6876" y="753559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" name="稲妻 33"/>
          <p:cNvSpPr/>
          <p:nvPr/>
        </p:nvSpPr>
        <p:spPr>
          <a:xfrm rot="11195983">
            <a:off x="3408766" y="2965055"/>
            <a:ext cx="756093" cy="616184"/>
          </a:xfrm>
          <a:prstGeom prst="lightningBol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5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7780" y="1893303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" name="正方形/長方形 35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漢字を合わせるとなんという字？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557722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0"/>
                            </p:stCondLst>
                            <p:childTnLst>
                              <p:par>
                                <p:cTn id="39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40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53846E-6 -4.07407E-6 L 0.96634 -4.07407E-6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31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8974E-6 -1.85185E-6 L 0.29038 0.24653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519" y="12315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12821E-7 1.85185E-6 L 0.28702 0.25741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343" y="128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000"/>
                            </p:stCondLst>
                            <p:childTnLst>
                              <p:par>
                                <p:cTn id="60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12821E-7 -4.81481E-6 L -0.27436 0.42176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718" y="21088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12821E-7 -3.7037E-6 L -0.27003 0.42986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510" y="214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500"/>
                            </p:stCondLst>
                            <p:childTnLst>
                              <p:par>
                                <p:cTn id="78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9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4615E-6 -1.85185E-6 L -0.0452 0.41597 " pathEditMode="relative" rAng="0" ptsTypes="AA">
                                      <p:cBhvr>
                                        <p:cTn id="9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60" y="20787"/>
                                    </p:animMotion>
                                  </p:childTnLst>
                                </p:cTn>
                              </p:par>
                              <p:par>
                                <p:cTn id="9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0256E-6 2.96296E-6 L -0.06763 0.43264 " pathEditMode="relative" rAng="0" ptsTypes="AA">
                                      <p:cBhvr>
                                        <p:cTn id="94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81" y="216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500"/>
                            </p:stCondLst>
                            <p:childTnLst>
                              <p:par>
                                <p:cTn id="96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7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500"/>
                            </p:stCondLst>
                            <p:childTnLst>
                              <p:par>
                                <p:cTn id="107" presetID="22" presetClass="entr" presetSubtype="1" repeatCount="5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9" dur="2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07"/>
                                            </p:cond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750"/>
                            </p:stCondLst>
                            <p:childTnLst>
                              <p:par>
                                <p:cTn id="111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2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0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113" presetID="6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4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6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3750"/>
                            </p:stCondLst>
                            <p:childTnLst>
                              <p:par>
                                <p:cTn id="116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7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3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3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3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9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3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5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45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</p:childTnLst>
        </p:cTn>
      </p:par>
    </p:tnLst>
    <p:bldLst>
      <p:bldP spid="25" grpId="0" animBg="1"/>
      <p:bldP spid="14" grpId="0"/>
      <p:bldP spid="17" grpId="0"/>
      <p:bldP spid="31" grpId="0" animBg="1"/>
      <p:bldP spid="30" grpId="0" animBg="1"/>
      <p:bldP spid="29" grpId="0" animBg="1"/>
      <p:bldP spid="21" grpId="0" animBg="1"/>
      <p:bldP spid="21" grpId="1" animBg="1"/>
      <p:bldP spid="21" grpId="2" animBg="1"/>
      <p:bldP spid="23" grpId="0" animBg="1"/>
      <p:bldP spid="23" grpId="1" animBg="1"/>
      <p:bldP spid="23" grpId="2" animBg="1"/>
      <p:bldP spid="2" grpId="0" animBg="1"/>
      <p:bldP spid="2" grpId="1" animBg="1"/>
      <p:bldP spid="2" grpId="2" animBg="1"/>
      <p:bldP spid="2" grpId="3" animBg="1"/>
      <p:bldP spid="24" grpId="0"/>
      <p:bldP spid="3" grpId="0" animBg="1"/>
      <p:bldP spid="5" grpId="0"/>
      <p:bldP spid="5" grpId="1"/>
      <p:bldP spid="34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|2.4|3.1|3.3|5.3|3.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|2.7|3.6|3.6|4.8|3.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9|2.9|3.2|3.3|3.3|5.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.9|2.6|3.2|3.7|3.2|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1|2.9|3.4|3.3|3.2|5.7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|2.8|3.2|3.7|3.7|5.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.1|2.7|3.2|3.6|3.7|5.3"/>
</p:tagLst>
</file>

<file path=ppt/theme/theme1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2232</TotalTime>
  <Words>187</Words>
  <Application>Microsoft Office PowerPoint</Application>
  <PresentationFormat>A4 210 x 297 mm</PresentationFormat>
  <Paragraphs>94</Paragraphs>
  <Slides>8</Slides>
  <Notes>1</Notes>
  <HiddenSlides>0</HiddenSlides>
  <MMClips>7</MMClips>
  <ScaleCrop>false</ScaleCrop>
  <HeadingPairs>
    <vt:vector size="6" baseType="variant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9" baseType="lpstr">
      <vt:lpstr>AR P丸ゴシック体E</vt:lpstr>
      <vt:lpstr>AR P教科書体M</vt:lpstr>
      <vt:lpstr>AR教科書体M</vt:lpstr>
      <vt:lpstr>ＤＦ平成ゴシック体W5</vt:lpstr>
      <vt:lpstr>HGS創英角ｺﾞｼｯｸUB</vt:lpstr>
      <vt:lpstr>ＭＳ Ｐゴシック</vt:lpstr>
      <vt:lpstr>ＭＳ Ｐ明朝</vt:lpstr>
      <vt:lpstr>Arial</vt:lpstr>
      <vt:lpstr>Calibri</vt:lpstr>
      <vt:lpstr>Calibri Light</vt:lpstr>
      <vt:lpstr>デザインの設定</vt:lpstr>
      <vt:lpstr>合体漢字クイズ ６年生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小泉 浩</dc:creator>
  <cp:lastModifiedBy>小泉 浩</cp:lastModifiedBy>
  <cp:revision>176</cp:revision>
  <dcterms:created xsi:type="dcterms:W3CDTF">2008-01-09T07:37:16Z</dcterms:created>
  <dcterms:modified xsi:type="dcterms:W3CDTF">2020-06-02T03:10:01Z</dcterms:modified>
</cp:coreProperties>
</file>