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  <p:sldMasterId id="2147483685" r:id="rId2"/>
  </p:sldMasterIdLst>
  <p:notesMasterIdLst>
    <p:notesMasterId r:id="rId11"/>
  </p:notesMasterIdLst>
  <p:sldIdLst>
    <p:sldId id="420" r:id="rId3"/>
    <p:sldId id="421" r:id="rId4"/>
    <p:sldId id="426" r:id="rId5"/>
    <p:sldId id="427" r:id="rId6"/>
    <p:sldId id="428" r:id="rId7"/>
    <p:sldId id="430" r:id="rId8"/>
    <p:sldId id="431" r:id="rId9"/>
    <p:sldId id="43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 P丸ゴシック体E" panose="020F0900000000000000" pitchFamily="50" charset="-128"/>
      <p:regular r:id="rId16"/>
    </p:embeddedFont>
    <p:embeddedFont>
      <p:font typeface="AR P丸ゴシック体M" panose="020F0600000000000000" pitchFamily="50" charset="-128"/>
      <p:regular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8300"/>
    <a:srgbClr val="CC9900"/>
    <a:srgbClr val="005C00"/>
    <a:srgbClr val="007400"/>
    <a:srgbClr val="008000"/>
    <a:srgbClr val="003300"/>
    <a:srgbClr val="006600"/>
    <a:srgbClr val="FFD653"/>
    <a:srgbClr val="A5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0725" autoAdjust="0"/>
  </p:normalViewPr>
  <p:slideViewPr>
    <p:cSldViewPr>
      <p:cViewPr varScale="1">
        <p:scale>
          <a:sx n="64" d="100"/>
          <a:sy n="64" d="100"/>
        </p:scale>
        <p:origin x="834" y="60"/>
      </p:cViewPr>
      <p:guideLst>
        <p:guide orient="horz" pos="2160"/>
        <p:guide pos="3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5AA15F-2B45-4683-83E0-4A210104FC94}" type="datetimeFigureOut">
              <a:rPr lang="ja-JP" altLang="en-US"/>
              <a:pPr>
                <a:defRPr/>
              </a:pPr>
              <a:t>2017/10/3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B5D223-4E31-4F5E-B36C-5902D1B0D9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380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6B3F-5849-4C6A-8EEC-DB1A1F6E27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073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E2CC5-18B8-4472-8EBF-A28120FB66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370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178B-852F-484E-B628-FB57ECC705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119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07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48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86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27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589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560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92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A022-E182-48EA-8302-C95501BCCC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085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552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937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74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67F8-7A2C-420D-988D-B65C579527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18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8B4D-3C80-46E0-84D1-03C75E64F5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540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91429-2580-4A66-92CB-40F872D393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888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5E37-FCAA-407A-864E-6D14C0FA4C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375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564A-366C-40C8-8F34-6EEE446F9F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52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7D40-7E19-42AD-BF49-0917B5B329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463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15D3A-28B3-4D40-BB27-1D9F874EE3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026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CA9EBD-89E4-4937-9502-A9A66FD045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フレーム 6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30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C80D-0456-4F07-A06A-230EF64669DC}" type="datetimeFigureOut">
              <a:rPr kumimoji="1" lang="ja-JP" altLang="en-US" smtClean="0"/>
              <a:t>2017/10/3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B443-CBB3-419F-AD11-7C0E60D887C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レーム 6"/>
          <p:cNvSpPr/>
          <p:nvPr userDrawn="1"/>
        </p:nvSpPr>
        <p:spPr bwMode="auto">
          <a:xfrm>
            <a:off x="0" y="0"/>
            <a:ext cx="12192000" cy="6858000"/>
          </a:xfrm>
          <a:prstGeom prst="frame">
            <a:avLst>
              <a:gd name="adj1" fmla="val 1932"/>
            </a:avLst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10" Type="http://schemas.openxmlformats.org/officeDocument/2006/relationships/image" Target="../media/image3.wmf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質問2" hidden="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0" y="5450897"/>
            <a:ext cx="7200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No図2" hidden="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015" y="4171897"/>
            <a:ext cx="720000" cy="61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587388" y="476673"/>
            <a:ext cx="11017224" cy="2592287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ja-JP" altLang="en-US" sz="44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「図に表すことで、１００％や１１４％を捉えよう」</a:t>
            </a:r>
            <a:endParaRPr lang="en-US" altLang="ja-JP" sz="4400" kern="0" dirty="0" smtClean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  <a:p>
            <a:pPr algn="ctr" eaLnBrk="1" hangingPunct="1">
              <a:defRPr/>
            </a:pPr>
            <a:endParaRPr lang="en-US" altLang="ja-JP" sz="2000" kern="0" dirty="0" smtClean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  <a:p>
            <a:pPr eaLnBrk="1" hangingPunct="1">
              <a:defRPr/>
            </a:pPr>
            <a:r>
              <a:rPr lang="ja-JP" altLang="en-US" sz="36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～量の大きさと割合の違いを明確にし、</a:t>
            </a:r>
            <a:endParaRPr lang="en-US" altLang="ja-JP" sz="3600" kern="0" dirty="0" smtClean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  <a:p>
            <a:pPr algn="r" eaLnBrk="1" hangingPunct="1">
              <a:defRPr/>
            </a:pPr>
            <a:r>
              <a:rPr lang="ja-JP" altLang="en-US" sz="3600" kern="0" dirty="0" smtClean="0">
                <a:latin typeface="AR P丸ゴシック体E" pitchFamily="50" charset="-128"/>
                <a:ea typeface="AR P丸ゴシック体E" pitchFamily="50" charset="-128"/>
                <a:cs typeface="+mj-cs"/>
              </a:rPr>
              <a:t>基準量・比較量・割合の関係を捉える～</a:t>
            </a:r>
            <a:endParaRPr lang="en-US" altLang="ja-JP" sz="3600" kern="0" dirty="0" smtClean="0">
              <a:latin typeface="AR P丸ゴシック体E" pitchFamily="50" charset="-128"/>
              <a:ea typeface="AR P丸ゴシック体E" pitchFamily="50" charset="-128"/>
              <a:cs typeface="+mj-cs"/>
            </a:endParaRPr>
          </a:p>
        </p:txBody>
      </p:sp>
      <p:sp>
        <p:nvSpPr>
          <p:cNvPr id="5" name="テキスト ボックス 1"/>
          <p:cNvSpPr txBox="1"/>
          <p:nvPr/>
        </p:nvSpPr>
        <p:spPr>
          <a:xfrm>
            <a:off x="1847528" y="55892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r>
              <a:rPr kumimoji="1" lang="ja-JP" altLang="en-US" dirty="0" smtClean="0">
                <a:solidFill>
                  <a:schemeClr val="bg1"/>
                </a:solidFill>
              </a:rPr>
              <a:t>平成</a:t>
            </a:r>
            <a:r>
              <a:rPr kumimoji="1" lang="en-US" altLang="ja-JP" dirty="0" smtClean="0">
                <a:solidFill>
                  <a:schemeClr val="bg1"/>
                </a:solidFill>
              </a:rPr>
              <a:t>29</a:t>
            </a:r>
            <a:r>
              <a:rPr kumimoji="1" lang="ja-JP" altLang="en-US" dirty="0" smtClean="0">
                <a:solidFill>
                  <a:schemeClr val="bg1"/>
                </a:solidFill>
              </a:rPr>
              <a:t>年度＜小学校＞全国学力・学習状況調査の結果を踏まえた　授業アイディア例（平成</a:t>
            </a:r>
            <a:r>
              <a:rPr kumimoji="1" lang="en-US" altLang="ja-JP" dirty="0" smtClean="0">
                <a:solidFill>
                  <a:schemeClr val="bg1"/>
                </a:solidFill>
              </a:rPr>
              <a:t>29</a:t>
            </a:r>
            <a:r>
              <a:rPr kumimoji="1" lang="ja-JP" altLang="en-US" dirty="0" smtClean="0">
                <a:solidFill>
                  <a:schemeClr val="bg1"/>
                </a:solidFill>
              </a:rPr>
              <a:t>年</a:t>
            </a:r>
            <a:r>
              <a:rPr kumimoji="1" lang="en-US" altLang="ja-JP" dirty="0" smtClean="0">
                <a:solidFill>
                  <a:schemeClr val="bg1"/>
                </a:solidFill>
              </a:rPr>
              <a:t>9</a:t>
            </a:r>
            <a:r>
              <a:rPr kumimoji="1" lang="ja-JP" altLang="en-US" dirty="0" smtClean="0">
                <a:solidFill>
                  <a:schemeClr val="bg1"/>
                </a:solidFill>
              </a:rPr>
              <a:t>月　国立教育政策研究所教育課程センター）をもとに作成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質問2" hidden="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0" y="5450897"/>
            <a:ext cx="7200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No図2" hidden="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015" y="4171897"/>
            <a:ext cx="720000" cy="61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211">
            <a:off x="310384" y="341735"/>
            <a:ext cx="13430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角丸四角形吹き出し 20"/>
          <p:cNvSpPr/>
          <p:nvPr/>
        </p:nvSpPr>
        <p:spPr>
          <a:xfrm>
            <a:off x="2135560" y="178125"/>
            <a:ext cx="9721080" cy="2123505"/>
          </a:xfrm>
          <a:prstGeom prst="wedgeRoundRectCallout">
            <a:avLst>
              <a:gd name="adj1" fmla="val -55149"/>
              <a:gd name="adj2" fmla="val 16299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　地球から見える満月を円とみて、最も大きく見えるときの見かけの直径を「最大の満月の直径」、最も小さく見えるときの見かけの直径を「最小の満月の直径」ということにします。</a:t>
            </a:r>
            <a:endParaRPr kumimoji="1" lang="en-US" altLang="ja-JP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「最大の満月の直径」と「最小の満月の直径」を比べたとき、「最小の満月の直径」をもとにすると、「最大の満月の直径」は約１４％長いです。</a:t>
            </a:r>
            <a:endParaRPr kumimoji="1"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351584" y="3009299"/>
            <a:ext cx="2916000" cy="2916000"/>
            <a:chOff x="479376" y="3212976"/>
            <a:chExt cx="2916000" cy="2916000"/>
          </a:xfrm>
        </p:grpSpPr>
        <p:sp>
          <p:nvSpPr>
            <p:cNvPr id="4" name="正方形/長方形 3"/>
            <p:cNvSpPr/>
            <p:nvPr/>
          </p:nvSpPr>
          <p:spPr>
            <a:xfrm>
              <a:off x="479376" y="3212976"/>
              <a:ext cx="2916000" cy="291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76" y="3392976"/>
              <a:ext cx="2556000" cy="2556000"/>
            </a:xfrm>
            <a:prstGeom prst="rect">
              <a:avLst/>
            </a:prstGeom>
          </p:spPr>
        </p:pic>
      </p:grpSp>
      <p:pic>
        <p:nvPicPr>
          <p:cNvPr id="43" name="図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996952"/>
            <a:ext cx="2916000" cy="2916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729584" y="5925299"/>
            <a:ext cx="216000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>
                <a:latin typeface="+mj-ea"/>
              </a:rPr>
              <a:t>最も小さく見える</a:t>
            </a:r>
            <a:r>
              <a:rPr lang="ja-JP" altLang="en-US" dirty="0" smtClean="0">
                <a:latin typeface="+mj-ea"/>
              </a:rPr>
              <a:t>とき</a:t>
            </a:r>
            <a:endParaRPr lang="en-US" altLang="ja-JP" dirty="0" smtClean="0">
              <a:latin typeface="+mj-ea"/>
            </a:endParaRPr>
          </a:p>
          <a:p>
            <a:pPr algn="r"/>
            <a:r>
              <a:rPr lang="en-US" altLang="ja-JP" dirty="0">
                <a:latin typeface="+mj-ea"/>
              </a:rPr>
              <a:t>(</a:t>
            </a:r>
            <a:r>
              <a:rPr lang="ja-JP" altLang="en-US" dirty="0" smtClean="0">
                <a:latin typeface="+mj-ea"/>
              </a:rPr>
              <a:t>イメージ）</a:t>
            </a:r>
            <a:endParaRPr lang="ja-JP" altLang="en-US" dirty="0"/>
          </a:p>
        </p:txBody>
      </p:sp>
      <p:sp>
        <p:nvSpPr>
          <p:cNvPr id="44" name="正方形/長方形 43"/>
          <p:cNvSpPr/>
          <p:nvPr/>
        </p:nvSpPr>
        <p:spPr>
          <a:xfrm>
            <a:off x="6618016" y="5912952"/>
            <a:ext cx="216000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 smtClean="0">
                <a:latin typeface="+mj-ea"/>
              </a:rPr>
              <a:t>最も大きく見えるとき</a:t>
            </a:r>
            <a:endParaRPr lang="en-US" altLang="ja-JP" dirty="0" smtClean="0">
              <a:latin typeface="+mj-ea"/>
            </a:endParaRPr>
          </a:p>
          <a:p>
            <a:pPr algn="r"/>
            <a:r>
              <a:rPr lang="en-US" altLang="ja-JP" dirty="0">
                <a:latin typeface="+mj-ea"/>
              </a:rPr>
              <a:t>(</a:t>
            </a:r>
            <a:r>
              <a:rPr lang="ja-JP" altLang="en-US" dirty="0" smtClean="0">
                <a:latin typeface="+mj-ea"/>
              </a:rPr>
              <a:t>イメージ）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02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質問2" hidden="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0" y="5450897"/>
            <a:ext cx="7200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No図2" hidden="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015" y="4171897"/>
            <a:ext cx="720000" cy="61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211">
            <a:off x="269157" y="192694"/>
            <a:ext cx="877901" cy="8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角丸四角形吹き出し 11"/>
          <p:cNvSpPr/>
          <p:nvPr/>
        </p:nvSpPr>
        <p:spPr>
          <a:xfrm>
            <a:off x="1487488" y="260648"/>
            <a:ext cx="5884985" cy="792000"/>
          </a:xfrm>
          <a:prstGeom prst="wedgeRoundRectCallout">
            <a:avLst>
              <a:gd name="adj1" fmla="val -54710"/>
              <a:gd name="adj2" fmla="val 359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もとにした「最小の満月の直径」をテープＡとします。このとき、１００％はア、イ、ウのどこになりますか。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007686" y="1124744"/>
            <a:ext cx="5920961" cy="4360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Ｄ</a:t>
            </a:r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1683483" y="1196752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071151" y="1193440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071150" y="5238282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1683482" y="5246836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3397" r="3693" b="5234"/>
          <a:stretch/>
        </p:blipFill>
        <p:spPr>
          <a:xfrm>
            <a:off x="7441193" y="1391828"/>
            <a:ext cx="2111191" cy="2111191"/>
          </a:xfrm>
          <a:prstGeom prst="ellipse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012453" y="226275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最小の満月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7441193" y="1203827"/>
            <a:ext cx="0" cy="39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9552384" y="1203827"/>
            <a:ext cx="0" cy="39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8496788" y="3628527"/>
            <a:ext cx="0" cy="154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863431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652312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8074550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8285669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8707907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8919026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9130145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9341264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593884" y="3613434"/>
            <a:ext cx="0" cy="154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9960527" y="3613434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9749408" y="3613434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0171646" y="3613434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0382765" y="3613434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0789220" y="3606924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6307004" y="3632484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テープＡ</a:t>
            </a:r>
            <a:endParaRPr lang="ja-JP" altLang="en-US" sz="1600" dirty="0"/>
          </a:p>
        </p:txBody>
      </p:sp>
      <p:sp>
        <p:nvSpPr>
          <p:cNvPr id="40" name="正方形/長方形 39"/>
          <p:cNvSpPr/>
          <p:nvPr/>
        </p:nvSpPr>
        <p:spPr>
          <a:xfrm>
            <a:off x="6307004" y="3992999"/>
            <a:ext cx="90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テープＢ</a:t>
            </a:r>
            <a:endParaRPr lang="ja-JP" altLang="en-US" sz="1600" dirty="0"/>
          </a:p>
        </p:txBody>
      </p:sp>
      <p:sp>
        <p:nvSpPr>
          <p:cNvPr id="41" name="正方形/長方形 40"/>
          <p:cNvSpPr/>
          <p:nvPr/>
        </p:nvSpPr>
        <p:spPr>
          <a:xfrm>
            <a:off x="6307004" y="4353514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テープＣ</a:t>
            </a:r>
            <a:endParaRPr lang="ja-JP" altLang="en-US" sz="1600" dirty="0"/>
          </a:p>
        </p:txBody>
      </p:sp>
      <p:sp>
        <p:nvSpPr>
          <p:cNvPr id="42" name="正方形/長方形 41"/>
          <p:cNvSpPr/>
          <p:nvPr/>
        </p:nvSpPr>
        <p:spPr>
          <a:xfrm>
            <a:off x="6307004" y="4714028"/>
            <a:ext cx="901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テープＤ</a:t>
            </a:r>
            <a:endParaRPr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7441193" y="3681056"/>
            <a:ext cx="2111191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7441193" y="5142079"/>
            <a:ext cx="4127415" cy="2146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41193" y="4039994"/>
            <a:ext cx="1055595" cy="252000"/>
          </a:xfrm>
          <a:prstGeom prst="rect">
            <a:avLst/>
          </a:prstGeom>
          <a:solidFill>
            <a:srgbClr val="FF8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448520" y="4397357"/>
            <a:ext cx="218731" cy="25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7441193" y="4757305"/>
            <a:ext cx="3152691" cy="25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275591" y="51085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</a:t>
            </a:r>
            <a:endParaRPr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8331186" y="5139898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ア</a:t>
            </a:r>
            <a:endParaRPr lang="ja-JP" altLang="en-US" b="1" dirty="0"/>
          </a:p>
        </p:txBody>
      </p:sp>
      <p:sp>
        <p:nvSpPr>
          <p:cNvPr id="49" name="正方形/長方形 48"/>
          <p:cNvSpPr/>
          <p:nvPr/>
        </p:nvSpPr>
        <p:spPr>
          <a:xfrm>
            <a:off x="9336104" y="514004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イ</a:t>
            </a:r>
            <a:endParaRPr lang="ja-JP" altLang="en-US" b="1" dirty="0"/>
          </a:p>
        </p:txBody>
      </p:sp>
      <p:sp>
        <p:nvSpPr>
          <p:cNvPr id="50" name="正方形/長方形 49"/>
          <p:cNvSpPr/>
          <p:nvPr/>
        </p:nvSpPr>
        <p:spPr>
          <a:xfrm>
            <a:off x="10397765" y="512782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ウ</a:t>
            </a:r>
            <a:endParaRPr lang="ja-JP" altLang="en-US" b="1" dirty="0"/>
          </a:p>
        </p:txBody>
      </p:sp>
      <p:sp>
        <p:nvSpPr>
          <p:cNvPr id="51" name="正方形/長方形 50"/>
          <p:cNvSpPr/>
          <p:nvPr/>
        </p:nvSpPr>
        <p:spPr>
          <a:xfrm>
            <a:off x="11010402" y="515281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（％）</a:t>
            </a:r>
            <a:endParaRPr lang="ja-JP" altLang="en-US" b="1" dirty="0"/>
          </a:p>
        </p:txBody>
      </p:sp>
      <p:pic>
        <p:nvPicPr>
          <p:cNvPr id="52" name="Picture 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8727" y="1922059"/>
            <a:ext cx="1295265" cy="155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角丸四角形吹き出し 52"/>
          <p:cNvSpPr/>
          <p:nvPr/>
        </p:nvSpPr>
        <p:spPr>
          <a:xfrm>
            <a:off x="191345" y="2481154"/>
            <a:ext cx="4411306" cy="792367"/>
          </a:xfrm>
          <a:prstGeom prst="wedgeRoundRectCallout">
            <a:avLst>
              <a:gd name="adj1" fmla="val 55428"/>
              <a:gd name="adj2" fmla="val 231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もとにする大きさは　１　とするので、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イ　が　１　となります。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54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" y="3929123"/>
            <a:ext cx="1017923" cy="115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角丸四角形吹き出し 54"/>
          <p:cNvSpPr/>
          <p:nvPr/>
        </p:nvSpPr>
        <p:spPr>
          <a:xfrm>
            <a:off x="1453650" y="4009925"/>
            <a:ext cx="4394893" cy="792000"/>
          </a:xfrm>
          <a:prstGeom prst="wedgeRoundRectCallout">
            <a:avLst>
              <a:gd name="adj1" fmla="val -57623"/>
              <a:gd name="adj2" fmla="val 407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１を百分率で表すと　１００％　です。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だからイが　１００％　になります。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413986" y="2536282"/>
            <a:ext cx="407102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263418" y="2877337"/>
            <a:ext cx="407102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1021320" y="2875645"/>
            <a:ext cx="407102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3768803" y="4081925"/>
            <a:ext cx="849249" cy="3154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2801847" y="4405925"/>
            <a:ext cx="849249" cy="3154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9228384" y="902463"/>
            <a:ext cx="648000" cy="2750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kumimoji="1" lang="ja-JP" altLang="en-US" b="1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9203945" y="5169738"/>
            <a:ext cx="802638" cy="279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１００％</a:t>
            </a:r>
            <a:endParaRPr kumimoji="1" lang="ja-JP" altLang="en-US" b="1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36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質問2" hidden="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0" y="5450897"/>
            <a:ext cx="7200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No図2" hidden="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015" y="4171897"/>
            <a:ext cx="720000" cy="61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211">
            <a:off x="269157" y="192694"/>
            <a:ext cx="877901" cy="8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角丸四角形吹き出し 11"/>
          <p:cNvSpPr/>
          <p:nvPr/>
        </p:nvSpPr>
        <p:spPr>
          <a:xfrm>
            <a:off x="1487489" y="260648"/>
            <a:ext cx="4536504" cy="792000"/>
          </a:xfrm>
          <a:prstGeom prst="wedgeRoundRectCallout">
            <a:avLst>
              <a:gd name="adj1" fmla="val -54710"/>
              <a:gd name="adj2" fmla="val 359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テープＢ、テープＣ、テープＤの割合を、百分率と小数で表してみましょう。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007686" y="1124744"/>
            <a:ext cx="5920961" cy="4360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Ｄ</a:t>
            </a:r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1683483" y="1196752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071151" y="1193440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071150" y="5238282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11683482" y="5246836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3397" r="3693" b="5234"/>
          <a:stretch/>
        </p:blipFill>
        <p:spPr>
          <a:xfrm>
            <a:off x="7441193" y="1391828"/>
            <a:ext cx="2111191" cy="2111191"/>
          </a:xfrm>
          <a:prstGeom prst="ellipse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6012453" y="226275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最小の満月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7441193" y="1203827"/>
            <a:ext cx="0" cy="39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9552384" y="1203827"/>
            <a:ext cx="0" cy="39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8496788" y="3628527"/>
            <a:ext cx="0" cy="154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863431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652312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8074550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8285669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8707907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8919026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9130145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9341264" y="3628527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593884" y="3613434"/>
            <a:ext cx="0" cy="154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9960527" y="3613434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9749408" y="3613434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0171646" y="3613434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0382765" y="3613434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0789220" y="3606924"/>
            <a:ext cx="0" cy="1548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>
            <a:off x="6307004" y="3632484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テープＡ</a:t>
            </a:r>
            <a:endParaRPr lang="ja-JP" altLang="en-US" sz="1600" dirty="0"/>
          </a:p>
        </p:txBody>
      </p:sp>
      <p:sp>
        <p:nvSpPr>
          <p:cNvPr id="40" name="正方形/長方形 39"/>
          <p:cNvSpPr/>
          <p:nvPr/>
        </p:nvSpPr>
        <p:spPr>
          <a:xfrm>
            <a:off x="6307004" y="3992999"/>
            <a:ext cx="90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テープＢ</a:t>
            </a:r>
            <a:endParaRPr lang="ja-JP" altLang="en-US" sz="1600" dirty="0"/>
          </a:p>
        </p:txBody>
      </p:sp>
      <p:sp>
        <p:nvSpPr>
          <p:cNvPr id="41" name="正方形/長方形 40"/>
          <p:cNvSpPr/>
          <p:nvPr/>
        </p:nvSpPr>
        <p:spPr>
          <a:xfrm>
            <a:off x="6307004" y="4353514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テープＣ</a:t>
            </a:r>
            <a:endParaRPr lang="ja-JP" altLang="en-US" sz="1600" dirty="0"/>
          </a:p>
        </p:txBody>
      </p:sp>
      <p:sp>
        <p:nvSpPr>
          <p:cNvPr id="42" name="正方形/長方形 41"/>
          <p:cNvSpPr/>
          <p:nvPr/>
        </p:nvSpPr>
        <p:spPr>
          <a:xfrm>
            <a:off x="6307004" y="4714028"/>
            <a:ext cx="901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テープＤ</a:t>
            </a:r>
            <a:endParaRPr lang="ja-JP" alt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7441193" y="3681056"/>
            <a:ext cx="2111191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7441193" y="5142079"/>
            <a:ext cx="4127415" cy="2146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441193" y="4039994"/>
            <a:ext cx="1055595" cy="252000"/>
          </a:xfrm>
          <a:prstGeom prst="rect">
            <a:avLst/>
          </a:prstGeom>
          <a:solidFill>
            <a:srgbClr val="FF8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448520" y="4397357"/>
            <a:ext cx="218731" cy="252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>
            <a:off x="7441193" y="4757305"/>
            <a:ext cx="3152691" cy="25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275591" y="51085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</a:t>
            </a:r>
            <a:endParaRPr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9336104" y="514004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イ</a:t>
            </a:r>
            <a:endParaRPr lang="ja-JP" altLang="en-US" b="1" dirty="0"/>
          </a:p>
        </p:txBody>
      </p:sp>
      <p:sp>
        <p:nvSpPr>
          <p:cNvPr id="51" name="正方形/長方形 50"/>
          <p:cNvSpPr/>
          <p:nvPr/>
        </p:nvSpPr>
        <p:spPr>
          <a:xfrm>
            <a:off x="11010402" y="5152810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（％）</a:t>
            </a:r>
            <a:endParaRPr lang="ja-JP" altLang="en-US" b="1" dirty="0"/>
          </a:p>
        </p:txBody>
      </p:sp>
      <p:pic>
        <p:nvPicPr>
          <p:cNvPr id="52" name="Picture 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8728" y="1334996"/>
            <a:ext cx="1295265" cy="155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角丸四角形吹き出し 52"/>
          <p:cNvSpPr/>
          <p:nvPr/>
        </p:nvSpPr>
        <p:spPr>
          <a:xfrm>
            <a:off x="701248" y="1894091"/>
            <a:ext cx="3901403" cy="792367"/>
          </a:xfrm>
          <a:prstGeom prst="wedgeRoundRectCallout">
            <a:avLst>
              <a:gd name="adj1" fmla="val 55428"/>
              <a:gd name="adj2" fmla="val 231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000" dirty="0" smtClean="0">
                <a:solidFill>
                  <a:schemeClr val="tx1"/>
                </a:solidFill>
              </a:rPr>
              <a:t>テープＢは、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　５０　％で、　０．５　になります。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pic>
        <p:nvPicPr>
          <p:cNvPr id="54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1" y="3204254"/>
            <a:ext cx="1017923" cy="115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角丸四角形吹き出し 54"/>
          <p:cNvSpPr/>
          <p:nvPr/>
        </p:nvSpPr>
        <p:spPr>
          <a:xfrm>
            <a:off x="1317999" y="3285056"/>
            <a:ext cx="4006309" cy="792000"/>
          </a:xfrm>
          <a:prstGeom prst="wedgeRoundRectCallout">
            <a:avLst>
              <a:gd name="adj1" fmla="val -57623"/>
              <a:gd name="adj2" fmla="val 407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</a:rPr>
              <a:t>テープＣは</a:t>
            </a:r>
            <a:r>
              <a:rPr lang="ja-JP" altLang="en-US" sz="2000" dirty="0">
                <a:solidFill>
                  <a:schemeClr val="tx1"/>
                </a:solidFill>
              </a:rPr>
              <a:t>、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１０</a:t>
            </a:r>
            <a:r>
              <a:rPr lang="ja-JP" altLang="en-US" sz="2000" dirty="0">
                <a:solidFill>
                  <a:schemeClr val="tx1"/>
                </a:solidFill>
              </a:rPr>
              <a:t>　％で、　</a:t>
            </a:r>
            <a:r>
              <a:rPr lang="ja-JP" altLang="en-US" sz="2000" dirty="0" smtClean="0">
                <a:solidFill>
                  <a:schemeClr val="tx1"/>
                </a:solidFill>
              </a:rPr>
              <a:t>０．１</a:t>
            </a:r>
            <a:r>
              <a:rPr lang="ja-JP" altLang="en-US" sz="2000" dirty="0">
                <a:solidFill>
                  <a:schemeClr val="tx1"/>
                </a:solidFill>
              </a:rPr>
              <a:t>　になります。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56" name="Picture 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8467" y="4065832"/>
            <a:ext cx="1295265" cy="155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角丸四角形吹き出し 56"/>
          <p:cNvSpPr/>
          <p:nvPr/>
        </p:nvSpPr>
        <p:spPr>
          <a:xfrm>
            <a:off x="700987" y="4624927"/>
            <a:ext cx="3901403" cy="792367"/>
          </a:xfrm>
          <a:prstGeom prst="wedgeRoundRectCallout">
            <a:avLst>
              <a:gd name="adj1" fmla="val 55428"/>
              <a:gd name="adj2" fmla="val 231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000" dirty="0" smtClean="0">
                <a:solidFill>
                  <a:schemeClr val="tx1"/>
                </a:solidFill>
              </a:rPr>
              <a:t>テープＤは</a:t>
            </a:r>
            <a:r>
              <a:rPr lang="ja-JP" altLang="en-US" sz="2000" dirty="0">
                <a:solidFill>
                  <a:schemeClr val="tx1"/>
                </a:solidFill>
              </a:rPr>
              <a:t>、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ja-JP" altLang="en-US" sz="2000" dirty="0">
                <a:solidFill>
                  <a:schemeClr val="tx1"/>
                </a:solidFill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</a:rPr>
              <a:t>１５０</a:t>
            </a:r>
            <a:r>
              <a:rPr lang="ja-JP" altLang="en-US" sz="2000" dirty="0">
                <a:solidFill>
                  <a:schemeClr val="tx1"/>
                </a:solidFill>
              </a:rPr>
              <a:t>　％で、　</a:t>
            </a:r>
            <a:r>
              <a:rPr lang="ja-JP" altLang="en-US" sz="2000" dirty="0" smtClean="0">
                <a:solidFill>
                  <a:schemeClr val="tx1"/>
                </a:solidFill>
              </a:rPr>
              <a:t>１．５</a:t>
            </a:r>
            <a:r>
              <a:rPr lang="ja-JP" altLang="en-US" sz="2000" dirty="0">
                <a:solidFill>
                  <a:schemeClr val="tx1"/>
                </a:solidFill>
              </a:rPr>
              <a:t>　になります。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839416" y="2276346"/>
            <a:ext cx="576066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2284790" y="2290682"/>
            <a:ext cx="576066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1487489" y="3666088"/>
            <a:ext cx="576066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2929765" y="3668999"/>
            <a:ext cx="576066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1010916" y="5000564"/>
            <a:ext cx="576066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2461005" y="5000564"/>
            <a:ext cx="576066" cy="32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9228384" y="873949"/>
            <a:ext cx="648000" cy="27509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</a:t>
            </a:r>
            <a:endParaRPr kumimoji="1" lang="ja-JP" altLang="en-US" b="1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9162306" y="5182638"/>
            <a:ext cx="802638" cy="279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１００</a:t>
            </a:r>
            <a:endParaRPr kumimoji="1" lang="ja-JP" altLang="en-US" b="1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4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質問2" hidden="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0" y="5450897"/>
            <a:ext cx="7200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No図2" hidden="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015" y="4171897"/>
            <a:ext cx="720000" cy="61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211">
            <a:off x="269157" y="192694"/>
            <a:ext cx="877901" cy="8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角丸四角形吹き出し 11"/>
          <p:cNvSpPr/>
          <p:nvPr/>
        </p:nvSpPr>
        <p:spPr>
          <a:xfrm>
            <a:off x="1487488" y="260648"/>
            <a:ext cx="9937103" cy="792000"/>
          </a:xfrm>
          <a:prstGeom prst="wedgeRoundRectCallout">
            <a:avLst>
              <a:gd name="adj1" fmla="val -54710"/>
              <a:gd name="adj2" fmla="val 359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テープＡをもとにしたとき、１４％長いのは、テープＥとテープＦのどちらでしょうか。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80166" y="1720371"/>
            <a:ext cx="5761668" cy="1484735"/>
            <a:chOff x="388142" y="3157737"/>
            <a:chExt cx="5761668" cy="1484735"/>
          </a:xfrm>
        </p:grpSpPr>
        <p:sp>
          <p:nvSpPr>
            <p:cNvPr id="13" name="正方形/長方形 12"/>
            <p:cNvSpPr/>
            <p:nvPr/>
          </p:nvSpPr>
          <p:spPr>
            <a:xfrm>
              <a:off x="388142" y="3157737"/>
              <a:ext cx="5761668" cy="1484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/>
                <a:t>Ｄ</a:t>
              </a:r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5848653" y="3244475"/>
              <a:ext cx="201295" cy="198388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467423" y="3211450"/>
              <a:ext cx="201295" cy="198388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67423" y="4364432"/>
              <a:ext cx="201295" cy="198388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848653" y="4331729"/>
              <a:ext cx="201295" cy="198388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1606364" y="3378085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3717555" y="3378085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2661959" y="3378085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2028602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1817483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2239721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2450840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2873078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3084197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3295316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3506435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4759055" y="336299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4125698" y="3362992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3914579" y="3362992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4336817" y="3362992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4547936" y="3362992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4954391" y="3356482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正方形/長方形 40"/>
            <p:cNvSpPr/>
            <p:nvPr/>
          </p:nvSpPr>
          <p:spPr>
            <a:xfrm>
              <a:off x="472175" y="3438407"/>
              <a:ext cx="8931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テープＡ</a:t>
              </a:r>
              <a:endParaRPr lang="ja-JP" altLang="en-US" sz="1600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72175" y="3798921"/>
              <a:ext cx="891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テープＥ</a:t>
              </a:r>
              <a:endParaRPr lang="ja-JP" altLang="en-US" sz="1600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1606364" y="3486029"/>
              <a:ext cx="2111191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1606364" y="4226972"/>
              <a:ext cx="4127415" cy="2146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正方形/長方形 46"/>
            <p:cNvSpPr/>
            <p:nvPr/>
          </p:nvSpPr>
          <p:spPr>
            <a:xfrm>
              <a:off x="1606365" y="3842198"/>
              <a:ext cx="2956572" cy="256584"/>
            </a:xfrm>
            <a:prstGeom prst="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440762" y="419348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0</a:t>
              </a:r>
              <a:endParaRPr lang="ja-JP" altLang="en-US" dirty="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382978" y="4226972"/>
              <a:ext cx="6607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１００</a:t>
              </a:r>
              <a:endParaRPr lang="ja-JP" altLang="en-US" b="1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175573" y="4237703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（％）</a:t>
              </a:r>
              <a:endParaRPr lang="ja-JP" altLang="en-US" b="1" dirty="0"/>
            </a:p>
          </p:txBody>
        </p:sp>
      </p:grpSp>
      <p:pic>
        <p:nvPicPr>
          <p:cNvPr id="52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8750" y="4014378"/>
            <a:ext cx="1295265" cy="155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角丸四角形吹き出し 52"/>
          <p:cNvSpPr/>
          <p:nvPr/>
        </p:nvSpPr>
        <p:spPr>
          <a:xfrm>
            <a:off x="280167" y="4322788"/>
            <a:ext cx="4224518" cy="1279897"/>
          </a:xfrm>
          <a:prstGeom prst="wedgeRoundRectCallout">
            <a:avLst>
              <a:gd name="adj1" fmla="val 55428"/>
              <a:gd name="adj2" fmla="val 231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テープＥは、１０％の目盛り　１４　個分の長さだから　１４０％　です。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テープＥは、４０％長くなっているので違います。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54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97626" y="4469893"/>
            <a:ext cx="959190" cy="115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" name="グループ化 63"/>
          <p:cNvGrpSpPr/>
          <p:nvPr/>
        </p:nvGrpSpPr>
        <p:grpSpPr>
          <a:xfrm>
            <a:off x="6149809" y="1720370"/>
            <a:ext cx="5761668" cy="1484735"/>
            <a:chOff x="388142" y="3157737"/>
            <a:chExt cx="5761668" cy="1484735"/>
          </a:xfrm>
        </p:grpSpPr>
        <p:sp>
          <p:nvSpPr>
            <p:cNvPr id="65" name="正方形/長方形 64"/>
            <p:cNvSpPr/>
            <p:nvPr/>
          </p:nvSpPr>
          <p:spPr>
            <a:xfrm>
              <a:off x="388142" y="3157737"/>
              <a:ext cx="5761668" cy="1484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/>
                <a:t>Ｄ</a:t>
              </a:r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5848653" y="3244475"/>
              <a:ext cx="201295" cy="198388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467423" y="3211450"/>
              <a:ext cx="201295" cy="198388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467423" y="4364432"/>
              <a:ext cx="201295" cy="198388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5848653" y="4331729"/>
              <a:ext cx="201295" cy="198388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0" name="直線コネクタ 69"/>
            <p:cNvCxnSpPr/>
            <p:nvPr/>
          </p:nvCxnSpPr>
          <p:spPr>
            <a:xfrm>
              <a:off x="1606364" y="3378085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3717555" y="3378085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661959" y="3378085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2028602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1817483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2239721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2450840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2873078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3084197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3295316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3506435" y="3378085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4759055" y="3362992"/>
              <a:ext cx="0" cy="86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4125698" y="3362992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>
              <a:off x="3914579" y="3362992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>
              <a:off x="4336817" y="3362992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4547936" y="3362992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4954391" y="3356482"/>
              <a:ext cx="0" cy="86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正方形/長方形 86"/>
            <p:cNvSpPr/>
            <p:nvPr/>
          </p:nvSpPr>
          <p:spPr>
            <a:xfrm>
              <a:off x="472175" y="3438407"/>
              <a:ext cx="8931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テープＡ</a:t>
              </a:r>
              <a:endParaRPr lang="ja-JP" altLang="en-US" sz="1600" dirty="0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472175" y="3798921"/>
              <a:ext cx="87556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 smtClean="0"/>
                <a:t>テープＦ</a:t>
              </a:r>
              <a:endParaRPr lang="ja-JP" altLang="en-US" sz="1600" dirty="0"/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1606364" y="3486029"/>
              <a:ext cx="2111191" cy="25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0" name="直線コネクタ 89"/>
            <p:cNvCxnSpPr/>
            <p:nvPr/>
          </p:nvCxnSpPr>
          <p:spPr>
            <a:xfrm flipV="1">
              <a:off x="1606364" y="4226972"/>
              <a:ext cx="4127415" cy="21463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正方形/長方形 90"/>
            <p:cNvSpPr/>
            <p:nvPr/>
          </p:nvSpPr>
          <p:spPr>
            <a:xfrm>
              <a:off x="1606365" y="3842198"/>
              <a:ext cx="2394000" cy="27163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1440762" y="419348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0</a:t>
              </a:r>
              <a:endParaRPr lang="ja-JP" altLang="en-US" dirty="0"/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3417991" y="4226972"/>
              <a:ext cx="6607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１００</a:t>
              </a:r>
              <a:endParaRPr lang="ja-JP" altLang="en-US" b="1" dirty="0"/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5175573" y="4237703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b="1" dirty="0" smtClean="0"/>
                <a:t>（％）</a:t>
              </a:r>
              <a:endParaRPr lang="ja-JP" altLang="en-US" b="1" dirty="0"/>
            </a:p>
          </p:txBody>
        </p:sp>
      </p:grpSp>
      <p:sp>
        <p:nvSpPr>
          <p:cNvPr id="96" name="角丸四角形吹き出し 95"/>
          <p:cNvSpPr/>
          <p:nvPr/>
        </p:nvSpPr>
        <p:spPr>
          <a:xfrm>
            <a:off x="6229090" y="4346057"/>
            <a:ext cx="4548199" cy="1279897"/>
          </a:xfrm>
          <a:prstGeom prst="wedgeRoundRectCallout">
            <a:avLst>
              <a:gd name="adj1" fmla="val 55428"/>
              <a:gd name="adj2" fmla="val 231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１目盛りは１０％なので、１４％は１目盛り半ぐらいです。テープＡより１目盛り半ぐらい長いテープＦが正しいと思います。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97" name="正方形/長方形 96"/>
          <p:cNvSpPr/>
          <p:nvPr/>
        </p:nvSpPr>
        <p:spPr>
          <a:xfrm>
            <a:off x="3077030" y="4376655"/>
            <a:ext cx="391884" cy="3695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1555678" y="4674034"/>
            <a:ext cx="787185" cy="3391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6" grpId="0" animBg="1"/>
      <p:bldP spid="97" grpId="0" animBg="1"/>
      <p:bldP spid="97" grpId="1" animBg="1"/>
      <p:bldP spid="98" grpId="0" animBg="1"/>
      <p:bldP spid="9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質問2" hidden="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0" y="5450897"/>
            <a:ext cx="7200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No図2" hidden="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015" y="4171897"/>
            <a:ext cx="720000" cy="61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211">
            <a:off x="310384" y="341735"/>
            <a:ext cx="13430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角丸四角形吹き出し 20"/>
          <p:cNvSpPr/>
          <p:nvPr/>
        </p:nvSpPr>
        <p:spPr>
          <a:xfrm>
            <a:off x="2135560" y="178125"/>
            <a:ext cx="9721080" cy="2123505"/>
          </a:xfrm>
          <a:prstGeom prst="wedgeRoundRectCallout">
            <a:avLst>
              <a:gd name="adj1" fmla="val -55149"/>
              <a:gd name="adj2" fmla="val 16299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「最小の満月の直径」を１円玉の直径としたときに、</a:t>
            </a:r>
            <a:endParaRPr kumimoji="1" lang="en-US" altLang="ja-JP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「最小の満月の直径」をもとにして１４％長くなっている</a:t>
            </a:r>
            <a:endParaRPr kumimoji="1" lang="en-US" altLang="ja-JP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「最大の満月の直径」は、１００円玉と５００円玉のどちらの直径に近いのかを考えてみましょう。</a:t>
            </a:r>
            <a:endParaRPr lang="en-US" altLang="ja-JP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テープＡの長さを１円玉の直径とします。</a:t>
            </a:r>
            <a:endParaRPr kumimoji="1" lang="ja-JP" altLang="en-US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35360" y="2564904"/>
            <a:ext cx="5616624" cy="2920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Ｄ</a:t>
            </a:r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663952" y="2642721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96688" y="2638546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99915" y="5206781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663952" y="5206781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6080" r="15506" b="16313"/>
          <a:stretch/>
        </p:blipFill>
        <p:spPr>
          <a:xfrm>
            <a:off x="611997" y="3362320"/>
            <a:ext cx="1080000" cy="1064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97" y="3264320"/>
            <a:ext cx="1260000" cy="12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97" y="3083986"/>
            <a:ext cx="1440000" cy="1440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79376" y="4633564"/>
            <a:ext cx="13452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/>
              <a:t>直径２０</a:t>
            </a:r>
            <a:r>
              <a:rPr lang="en-US" altLang="ja-JP" dirty="0" smtClean="0"/>
              <a:t>mm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979996" y="4633564"/>
            <a:ext cx="16562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/>
              <a:t>直径２２．６</a:t>
            </a:r>
            <a:r>
              <a:rPr lang="en-US" altLang="ja-JP" dirty="0" smtClean="0"/>
              <a:t>mm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3923997" y="4633564"/>
            <a:ext cx="16562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/>
              <a:t>直径２６．５</a:t>
            </a:r>
            <a:r>
              <a:rPr lang="en-US" altLang="ja-JP" dirty="0" smtClean="0"/>
              <a:t>mm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239761" y="2420888"/>
            <a:ext cx="5761668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Ｄ</a:t>
            </a:r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11700272" y="2539352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319042" y="2543527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319042" y="6209591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11700272" y="6176888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>
            <a:off x="7457983" y="2492896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>
            <a:spLocks noChangeAspect="1"/>
          </p:cNvSpPr>
          <p:nvPr/>
        </p:nvSpPr>
        <p:spPr>
          <a:xfrm>
            <a:off x="7456882" y="2763192"/>
            <a:ext cx="2394000" cy="239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>
            <a:off x="9569174" y="2492896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6498951" y="5283566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テープＡ</a:t>
            </a:r>
            <a:endParaRPr lang="ja-JP" altLang="en-US" sz="1600" dirty="0"/>
          </a:p>
        </p:txBody>
      </p:sp>
      <p:sp>
        <p:nvSpPr>
          <p:cNvPr id="51" name="正方形/長方形 50"/>
          <p:cNvSpPr/>
          <p:nvPr/>
        </p:nvSpPr>
        <p:spPr>
          <a:xfrm>
            <a:off x="6498951" y="5644080"/>
            <a:ext cx="875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テープＦ</a:t>
            </a:r>
            <a:endParaRPr lang="ja-JP" altLang="en-US" sz="1600" dirty="0"/>
          </a:p>
        </p:txBody>
      </p:sp>
      <p:sp>
        <p:nvSpPr>
          <p:cNvPr id="52" name="正方形/長方形 51"/>
          <p:cNvSpPr/>
          <p:nvPr/>
        </p:nvSpPr>
        <p:spPr>
          <a:xfrm>
            <a:off x="7457983" y="5331188"/>
            <a:ext cx="2111191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/>
          <p:cNvCxnSpPr/>
          <p:nvPr/>
        </p:nvCxnSpPr>
        <p:spPr>
          <a:xfrm flipV="1">
            <a:off x="7457983" y="6072131"/>
            <a:ext cx="4127415" cy="2146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7457984" y="5687357"/>
            <a:ext cx="2394000" cy="271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292381" y="603864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</a:t>
            </a:r>
            <a:endParaRPr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9353036" y="6072131"/>
            <a:ext cx="325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/>
              <a:t>１</a:t>
            </a:r>
            <a:endParaRPr lang="ja-JP" altLang="en-US" sz="1600" b="1" dirty="0"/>
          </a:p>
        </p:txBody>
      </p:sp>
      <p:sp>
        <p:nvSpPr>
          <p:cNvPr id="57" name="正方形/長方形 56"/>
          <p:cNvSpPr/>
          <p:nvPr/>
        </p:nvSpPr>
        <p:spPr>
          <a:xfrm>
            <a:off x="10510347" y="6081079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（割合）</a:t>
            </a:r>
            <a:endParaRPr lang="ja-JP" altLang="en-US" b="1" dirty="0"/>
          </a:p>
        </p:txBody>
      </p:sp>
      <p:cxnSp>
        <p:nvCxnSpPr>
          <p:cNvPr id="58" name="直線コネクタ 57"/>
          <p:cNvCxnSpPr/>
          <p:nvPr/>
        </p:nvCxnSpPr>
        <p:spPr>
          <a:xfrm>
            <a:off x="9869444" y="2478382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6080" r="15506" b="16313"/>
          <a:stretch/>
        </p:blipFill>
        <p:spPr>
          <a:xfrm>
            <a:off x="7440559" y="2924943"/>
            <a:ext cx="2124000" cy="2092534"/>
          </a:xfrm>
          <a:prstGeom prst="rect">
            <a:avLst/>
          </a:prstGeom>
        </p:spPr>
      </p:pic>
      <p:cxnSp>
        <p:nvCxnSpPr>
          <p:cNvPr id="11" name="直線コネクタ 10"/>
          <p:cNvCxnSpPr>
            <a:stCxn id="59" idx="1"/>
          </p:cNvCxnSpPr>
          <p:nvPr/>
        </p:nvCxnSpPr>
        <p:spPr>
          <a:xfrm flipV="1">
            <a:off x="7440559" y="3968944"/>
            <a:ext cx="2428885" cy="226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9635951" y="6079408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/>
              <a:t>１．１４</a:t>
            </a:r>
            <a:endParaRPr lang="ja-JP" altLang="en-US" sz="16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9635951" y="6348362"/>
            <a:ext cx="1023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/>
              <a:t>（１１４％）</a:t>
            </a:r>
            <a:endParaRPr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046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質問2" hidden="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0" y="5450897"/>
            <a:ext cx="7200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No図2" hidden="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015" y="4171897"/>
            <a:ext cx="720000" cy="61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6384805" y="2421574"/>
            <a:ext cx="5616624" cy="42629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Ｄ</a:t>
            </a:r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460147" y="6397958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11713397" y="6428543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>
            <a:off x="7457983" y="2436088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>
            <a:spLocks noChangeAspect="1"/>
          </p:cNvSpPr>
          <p:nvPr/>
        </p:nvSpPr>
        <p:spPr>
          <a:xfrm>
            <a:off x="7456882" y="2707725"/>
            <a:ext cx="2394000" cy="239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>
            <a:off x="9569174" y="2436088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6498951" y="5226758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テープＡ</a:t>
            </a:r>
            <a:endParaRPr lang="ja-JP" altLang="en-US" sz="1600" dirty="0"/>
          </a:p>
        </p:txBody>
      </p:sp>
      <p:sp>
        <p:nvSpPr>
          <p:cNvPr id="51" name="正方形/長方形 50"/>
          <p:cNvSpPr/>
          <p:nvPr/>
        </p:nvSpPr>
        <p:spPr>
          <a:xfrm>
            <a:off x="6498951" y="5587272"/>
            <a:ext cx="875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テープＦ</a:t>
            </a:r>
            <a:endParaRPr lang="ja-JP" altLang="en-US" sz="1600" dirty="0"/>
          </a:p>
        </p:txBody>
      </p:sp>
      <p:sp>
        <p:nvSpPr>
          <p:cNvPr id="52" name="正方形/長方形 51"/>
          <p:cNvSpPr/>
          <p:nvPr/>
        </p:nvSpPr>
        <p:spPr>
          <a:xfrm>
            <a:off x="7457983" y="5274380"/>
            <a:ext cx="2111191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/>
          <p:cNvCxnSpPr/>
          <p:nvPr/>
        </p:nvCxnSpPr>
        <p:spPr>
          <a:xfrm flipV="1">
            <a:off x="7457983" y="6015323"/>
            <a:ext cx="4127415" cy="2146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7457984" y="5630549"/>
            <a:ext cx="2394000" cy="271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292381" y="59818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</a:t>
            </a:r>
            <a:endParaRPr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9353036" y="6015323"/>
            <a:ext cx="325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/>
              <a:t>１</a:t>
            </a:r>
            <a:endParaRPr lang="ja-JP" altLang="en-US" sz="1600" b="1" dirty="0"/>
          </a:p>
        </p:txBody>
      </p:sp>
      <p:sp>
        <p:nvSpPr>
          <p:cNvPr id="57" name="正方形/長方形 56"/>
          <p:cNvSpPr/>
          <p:nvPr/>
        </p:nvSpPr>
        <p:spPr>
          <a:xfrm>
            <a:off x="10510347" y="6024271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（割合）</a:t>
            </a:r>
            <a:endParaRPr lang="ja-JP" altLang="en-US" b="1" dirty="0"/>
          </a:p>
        </p:txBody>
      </p:sp>
      <p:cxnSp>
        <p:nvCxnSpPr>
          <p:cNvPr id="58" name="直線コネクタ 57"/>
          <p:cNvCxnSpPr/>
          <p:nvPr/>
        </p:nvCxnSpPr>
        <p:spPr>
          <a:xfrm>
            <a:off x="9869444" y="2421574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6080" r="15506" b="16313"/>
          <a:stretch/>
        </p:blipFill>
        <p:spPr>
          <a:xfrm>
            <a:off x="7440559" y="2868135"/>
            <a:ext cx="2124000" cy="2092534"/>
          </a:xfrm>
          <a:prstGeom prst="rect">
            <a:avLst/>
          </a:prstGeom>
        </p:spPr>
      </p:pic>
      <p:cxnSp>
        <p:nvCxnSpPr>
          <p:cNvPr id="11" name="直線コネクタ 10"/>
          <p:cNvCxnSpPr>
            <a:stCxn id="59" idx="1"/>
          </p:cNvCxnSpPr>
          <p:nvPr/>
        </p:nvCxnSpPr>
        <p:spPr>
          <a:xfrm flipV="1">
            <a:off x="7440559" y="3912136"/>
            <a:ext cx="2428885" cy="226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9635951" y="6022600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/>
              <a:t>１．１４</a:t>
            </a:r>
            <a:endParaRPr lang="ja-JP" altLang="en-US" sz="16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9635951" y="6291554"/>
            <a:ext cx="1023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/>
              <a:t>（１１４％）</a:t>
            </a:r>
            <a:endParaRPr lang="ja-JP" altLang="en-US" sz="16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6384805" y="156554"/>
            <a:ext cx="5616624" cy="2207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Ｄ</a:t>
            </a:r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1713397" y="234371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446133" y="230196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464211" y="2506957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1732875" y="2506957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6080" r="15506" b="16313"/>
          <a:stretch/>
        </p:blipFill>
        <p:spPr>
          <a:xfrm>
            <a:off x="6661442" y="683510"/>
            <a:ext cx="1080000" cy="1064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42" y="524970"/>
            <a:ext cx="1260000" cy="12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18" y="348395"/>
            <a:ext cx="1440000" cy="1440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528821" y="1797474"/>
            <a:ext cx="13452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/>
              <a:t>直径２０</a:t>
            </a:r>
            <a:r>
              <a:rPr lang="en-US" altLang="ja-JP" dirty="0" smtClean="0"/>
              <a:t>mm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8043157" y="1795321"/>
            <a:ext cx="16562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/>
              <a:t>直径２２．６</a:t>
            </a:r>
            <a:r>
              <a:rPr lang="en-US" altLang="ja-JP" dirty="0" smtClean="0"/>
              <a:t>mm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9973218" y="1911281"/>
            <a:ext cx="16562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/>
              <a:t>直径２６．５</a:t>
            </a:r>
            <a:r>
              <a:rPr lang="en-US" altLang="ja-JP" dirty="0" smtClean="0"/>
              <a:t>mm</a:t>
            </a:r>
            <a:endParaRPr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6440626" y="2127590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11716380" y="2093582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吹き出し 37"/>
          <p:cNvSpPr/>
          <p:nvPr/>
        </p:nvSpPr>
        <p:spPr>
          <a:xfrm>
            <a:off x="956916" y="528045"/>
            <a:ext cx="3901403" cy="732272"/>
          </a:xfrm>
          <a:prstGeom prst="wedgeRoundRectCallout">
            <a:avLst>
              <a:gd name="adj1" fmla="val 55428"/>
              <a:gd name="adj2" fmla="val 231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テープＦは、テープＡの１１４％なので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１．１４倍ですね。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9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7182" y="-92713"/>
            <a:ext cx="1295265" cy="155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63129" y="1664517"/>
            <a:ext cx="959190" cy="115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角丸四角形吹き出し 40"/>
          <p:cNvSpPr/>
          <p:nvPr/>
        </p:nvSpPr>
        <p:spPr>
          <a:xfrm>
            <a:off x="237712" y="1724132"/>
            <a:ext cx="4548199" cy="981214"/>
          </a:xfrm>
          <a:prstGeom prst="wedgeRoundRectCallout">
            <a:avLst>
              <a:gd name="adj1" fmla="val 55428"/>
              <a:gd name="adj2" fmla="val 231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１円玉の直径の１．１４倍が、テープＦの長さです。テープＦの長さが「最大の満月の直径」に当たります。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42" name="角丸四角形吹き出し 41"/>
          <p:cNvSpPr/>
          <p:nvPr/>
        </p:nvSpPr>
        <p:spPr>
          <a:xfrm>
            <a:off x="695400" y="3104586"/>
            <a:ext cx="4090511" cy="1997139"/>
          </a:xfrm>
          <a:prstGeom prst="wedgeRoundRectCallout">
            <a:avLst>
              <a:gd name="adj1" fmla="val 55783"/>
              <a:gd name="adj2" fmla="val 173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１円玉の直径は２０</a:t>
            </a:r>
            <a:r>
              <a:rPr lang="en-US" altLang="ja-JP" dirty="0" smtClean="0">
                <a:solidFill>
                  <a:schemeClr val="tx1"/>
                </a:solidFill>
              </a:rPr>
              <a:t>mm</a:t>
            </a:r>
            <a:r>
              <a:rPr lang="ja-JP" altLang="en-US" dirty="0" smtClean="0">
                <a:solidFill>
                  <a:schemeClr val="tx1"/>
                </a:solidFill>
              </a:rPr>
              <a:t>です。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２０</a:t>
            </a:r>
            <a:r>
              <a:rPr lang="en-US" altLang="ja-JP" dirty="0" smtClean="0">
                <a:solidFill>
                  <a:schemeClr val="tx1"/>
                </a:solidFill>
              </a:rPr>
              <a:t>mm</a:t>
            </a:r>
            <a:r>
              <a:rPr lang="ja-JP" altLang="en-US" dirty="0" smtClean="0">
                <a:solidFill>
                  <a:schemeClr val="tx1"/>
                </a:solidFill>
              </a:rPr>
              <a:t>の１．１４倍の長さは、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２０</a:t>
            </a:r>
            <a:r>
              <a:rPr lang="en-US" altLang="ja-JP" dirty="0" smtClean="0">
                <a:solidFill>
                  <a:schemeClr val="tx1"/>
                </a:solidFill>
              </a:rPr>
              <a:t>×</a:t>
            </a:r>
            <a:r>
              <a:rPr lang="ja-JP" altLang="en-US" dirty="0" smtClean="0">
                <a:solidFill>
                  <a:schemeClr val="tx1"/>
                </a:solidFill>
              </a:rPr>
              <a:t>１．１４＝２２．８</a:t>
            </a:r>
            <a:r>
              <a:rPr lang="en-US" altLang="ja-JP" dirty="0" smtClean="0">
                <a:solidFill>
                  <a:schemeClr val="tx1"/>
                </a:solidFill>
              </a:rPr>
              <a:t>mm</a:t>
            </a:r>
            <a:r>
              <a:rPr lang="ja-JP" altLang="en-US" dirty="0" smtClean="0">
                <a:solidFill>
                  <a:schemeClr val="tx1"/>
                </a:solidFill>
              </a:rPr>
              <a:t>なので、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「最大の満月の直径」に当たる長さは、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２２．８</a:t>
            </a:r>
            <a:r>
              <a:rPr lang="en-US" altLang="ja-JP" dirty="0" smtClean="0">
                <a:solidFill>
                  <a:schemeClr val="tx1"/>
                </a:solidFill>
              </a:rPr>
              <a:t>mm</a:t>
            </a:r>
            <a:r>
              <a:rPr lang="ja-JP" altLang="en-US" dirty="0" smtClean="0">
                <a:solidFill>
                  <a:schemeClr val="tx1"/>
                </a:solidFill>
              </a:rPr>
              <a:t>です。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だから、１００円玉の方が近いです。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43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0267" y="3326932"/>
            <a:ext cx="1295265" cy="155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5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質問2" hidden="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0" y="5450897"/>
            <a:ext cx="72000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No図2" hidden="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015" y="4171897"/>
            <a:ext cx="720000" cy="61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6384805" y="2421574"/>
            <a:ext cx="5616624" cy="42629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Ｄ</a:t>
            </a:r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460147" y="6397958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11713397" y="6428543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/>
          <p:nvPr/>
        </p:nvCxnSpPr>
        <p:spPr>
          <a:xfrm>
            <a:off x="7457983" y="2436088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>
            <a:spLocks noChangeAspect="1"/>
          </p:cNvSpPr>
          <p:nvPr/>
        </p:nvSpPr>
        <p:spPr>
          <a:xfrm>
            <a:off x="7456882" y="2708920"/>
            <a:ext cx="2394000" cy="239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>
            <a:off x="9569174" y="2436088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/>
          <p:cNvSpPr/>
          <p:nvPr/>
        </p:nvSpPr>
        <p:spPr>
          <a:xfrm>
            <a:off x="6498951" y="5226758"/>
            <a:ext cx="893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テープＡ</a:t>
            </a:r>
            <a:endParaRPr lang="ja-JP" altLang="en-US" sz="1600" dirty="0"/>
          </a:p>
        </p:txBody>
      </p:sp>
      <p:sp>
        <p:nvSpPr>
          <p:cNvPr id="51" name="正方形/長方形 50"/>
          <p:cNvSpPr/>
          <p:nvPr/>
        </p:nvSpPr>
        <p:spPr>
          <a:xfrm>
            <a:off x="6498951" y="5587272"/>
            <a:ext cx="875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テープＦ</a:t>
            </a:r>
            <a:endParaRPr lang="ja-JP" altLang="en-US" sz="1600" dirty="0"/>
          </a:p>
        </p:txBody>
      </p:sp>
      <p:sp>
        <p:nvSpPr>
          <p:cNvPr id="52" name="正方形/長方形 51"/>
          <p:cNvSpPr/>
          <p:nvPr/>
        </p:nvSpPr>
        <p:spPr>
          <a:xfrm>
            <a:off x="7457983" y="5274380"/>
            <a:ext cx="2111191" cy="2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/>
          <p:cNvCxnSpPr/>
          <p:nvPr/>
        </p:nvCxnSpPr>
        <p:spPr>
          <a:xfrm flipV="1">
            <a:off x="7457983" y="6015323"/>
            <a:ext cx="4127415" cy="21463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7457984" y="5630549"/>
            <a:ext cx="2394000" cy="2716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292381" y="598183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</a:t>
            </a:r>
            <a:endParaRPr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9353036" y="6015323"/>
            <a:ext cx="325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/>
              <a:t>１</a:t>
            </a:r>
            <a:endParaRPr lang="ja-JP" altLang="en-US" sz="1600" b="1" dirty="0"/>
          </a:p>
        </p:txBody>
      </p:sp>
      <p:sp>
        <p:nvSpPr>
          <p:cNvPr id="57" name="正方形/長方形 56"/>
          <p:cNvSpPr/>
          <p:nvPr/>
        </p:nvSpPr>
        <p:spPr>
          <a:xfrm>
            <a:off x="10510347" y="6024271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/>
              <a:t>（割合）</a:t>
            </a:r>
            <a:endParaRPr lang="ja-JP" altLang="en-US" b="1" dirty="0"/>
          </a:p>
        </p:txBody>
      </p:sp>
      <p:cxnSp>
        <p:nvCxnSpPr>
          <p:cNvPr id="58" name="直線コネクタ 57"/>
          <p:cNvCxnSpPr/>
          <p:nvPr/>
        </p:nvCxnSpPr>
        <p:spPr>
          <a:xfrm>
            <a:off x="9869444" y="2421574"/>
            <a:ext cx="0" cy="360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6080" r="15506" b="16313"/>
          <a:stretch/>
        </p:blipFill>
        <p:spPr>
          <a:xfrm>
            <a:off x="7440559" y="2868135"/>
            <a:ext cx="2124000" cy="2092534"/>
          </a:xfrm>
          <a:prstGeom prst="rect">
            <a:avLst/>
          </a:prstGeom>
        </p:spPr>
      </p:pic>
      <p:cxnSp>
        <p:nvCxnSpPr>
          <p:cNvPr id="11" name="直線コネクタ 10"/>
          <p:cNvCxnSpPr>
            <a:stCxn id="59" idx="1"/>
          </p:cNvCxnSpPr>
          <p:nvPr/>
        </p:nvCxnSpPr>
        <p:spPr>
          <a:xfrm flipV="1">
            <a:off x="7440559" y="3912136"/>
            <a:ext cx="2428885" cy="226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9635951" y="6022600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/>
              <a:t>１．１４</a:t>
            </a:r>
            <a:endParaRPr lang="ja-JP" altLang="en-US" sz="1600" b="1" dirty="0"/>
          </a:p>
        </p:txBody>
      </p:sp>
      <p:sp>
        <p:nvSpPr>
          <p:cNvPr id="61" name="正方形/長方形 60"/>
          <p:cNvSpPr/>
          <p:nvPr/>
        </p:nvSpPr>
        <p:spPr>
          <a:xfrm>
            <a:off x="9635951" y="6291554"/>
            <a:ext cx="1023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 smtClean="0"/>
              <a:t>（１１４％）</a:t>
            </a:r>
            <a:endParaRPr lang="ja-JP" altLang="en-US" sz="16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6384805" y="156554"/>
            <a:ext cx="5616624" cy="22075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Ｄ</a:t>
            </a:r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1713397" y="234371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446133" y="230196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464211" y="2506957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11732875" y="2506957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16080" r="15506" b="16313"/>
          <a:stretch/>
        </p:blipFill>
        <p:spPr>
          <a:xfrm>
            <a:off x="6661442" y="683510"/>
            <a:ext cx="1080000" cy="1064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42" y="524970"/>
            <a:ext cx="1260000" cy="12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468" y="428584"/>
            <a:ext cx="1440000" cy="14400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528821" y="1797474"/>
            <a:ext cx="13452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/>
              <a:t>直径２０</a:t>
            </a:r>
            <a:r>
              <a:rPr lang="en-US" altLang="ja-JP" dirty="0" smtClean="0"/>
              <a:t>mm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8043157" y="1795321"/>
            <a:ext cx="16562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/>
              <a:t>直径２２．６</a:t>
            </a:r>
            <a:r>
              <a:rPr lang="en-US" altLang="ja-JP" dirty="0" smtClean="0"/>
              <a:t>mm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9973218" y="1911281"/>
            <a:ext cx="16562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ja-JP" altLang="en-US" dirty="0" smtClean="0"/>
              <a:t>直径２６．５</a:t>
            </a:r>
            <a:r>
              <a:rPr lang="en-US" altLang="ja-JP" dirty="0" smtClean="0"/>
              <a:t>mm</a:t>
            </a:r>
            <a:endParaRPr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6440626" y="2127590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11716380" y="2093582"/>
            <a:ext cx="201295" cy="19838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吹き出し 37"/>
          <p:cNvSpPr/>
          <p:nvPr/>
        </p:nvSpPr>
        <p:spPr>
          <a:xfrm>
            <a:off x="280948" y="1777065"/>
            <a:ext cx="4595372" cy="1035697"/>
          </a:xfrm>
          <a:prstGeom prst="wedgeRoundRectCallout">
            <a:avLst>
              <a:gd name="adj1" fmla="val 55428"/>
              <a:gd name="adj2" fmla="val 231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それぞれの硬貨の直径と、「最大の満月の直径」に当たる長さとの差が、どれくらいになるのかを説明する必要があると思います。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9" name="Picture 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4816" y="1260317"/>
            <a:ext cx="1295265" cy="155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2295" y="4155141"/>
            <a:ext cx="959190" cy="115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角丸四角形吹き出し 40"/>
          <p:cNvSpPr/>
          <p:nvPr/>
        </p:nvSpPr>
        <p:spPr>
          <a:xfrm>
            <a:off x="280947" y="3437896"/>
            <a:ext cx="4548199" cy="2192653"/>
          </a:xfrm>
          <a:prstGeom prst="wedgeRoundRectCallout">
            <a:avLst>
              <a:gd name="adj1" fmla="val 55428"/>
              <a:gd name="adj2" fmla="val 231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「最大の満月の直径」に当たる長さは、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２２．８</a:t>
            </a:r>
            <a:r>
              <a:rPr kumimoji="1" lang="en-US" altLang="ja-JP" dirty="0" smtClean="0">
                <a:solidFill>
                  <a:schemeClr val="tx1"/>
                </a:solidFill>
              </a:rPr>
              <a:t>mm</a:t>
            </a:r>
            <a:r>
              <a:rPr kumimoji="1" lang="ja-JP" altLang="en-US" dirty="0" smtClean="0">
                <a:solidFill>
                  <a:schemeClr val="tx1"/>
                </a:solidFill>
              </a:rPr>
              <a:t>とわかったので、それぞれの硬貨の直径との差は、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２２．８</a:t>
            </a:r>
            <a:r>
              <a:rPr lang="ja-JP" altLang="en-US" dirty="0">
                <a:solidFill>
                  <a:schemeClr val="tx1"/>
                </a:solidFill>
              </a:rPr>
              <a:t>－</a:t>
            </a:r>
            <a:r>
              <a:rPr lang="ja-JP" altLang="en-US" dirty="0" smtClean="0">
                <a:solidFill>
                  <a:schemeClr val="tx1"/>
                </a:solidFill>
              </a:rPr>
              <a:t>２２．６＝０．２、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２６．５－２２．８＝３．７です。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だから、差が小さい１００円玉の直径の方が近いです。</a:t>
            </a:r>
            <a:endParaRPr kumimoji="1"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44" name="Picture 3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211">
            <a:off x="359576" y="302014"/>
            <a:ext cx="884566" cy="9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角丸四角形吹き出し 44"/>
          <p:cNvSpPr/>
          <p:nvPr/>
        </p:nvSpPr>
        <p:spPr>
          <a:xfrm>
            <a:off x="1491669" y="234385"/>
            <a:ext cx="4724013" cy="792000"/>
          </a:xfrm>
          <a:prstGeom prst="wedgeRoundRectCallout">
            <a:avLst>
              <a:gd name="adj1" fmla="val -57623"/>
              <a:gd name="adj2" fmla="val 407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１００円玉の方が近いと考えたわけを、よりくわしく説明する必要はありませんか。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5" grpId="0" animBg="1"/>
    </p:bldLst>
  </p:timing>
</p:sld>
</file>

<file path=ppt/theme/theme1.xml><?xml version="1.0" encoding="utf-8"?>
<a:theme xmlns:a="http://schemas.openxmlformats.org/drawingml/2006/main" name="1_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1984</TotalTime>
  <Words>587</Words>
  <Application>Microsoft Office PowerPoint</Application>
  <PresentationFormat>ワイド画面</PresentationFormat>
  <Paragraphs>119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Calibri</vt:lpstr>
      <vt:lpstr>AR P丸ゴシック体E</vt:lpstr>
      <vt:lpstr>ＭＳ Ｐゴシック</vt:lpstr>
      <vt:lpstr>Arial</vt:lpstr>
      <vt:lpstr>AR P丸ゴシック体M</vt:lpstr>
      <vt:lpstr>Calibri Light</vt:lpstr>
      <vt:lpstr>1_フラッシュ１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小泉 浩</dc:creator>
  <cp:lastModifiedBy>小泉 浩</cp:lastModifiedBy>
  <cp:revision>152</cp:revision>
  <cp:lastPrinted>2006-12-27T00:38:38Z</cp:lastPrinted>
  <dcterms:created xsi:type="dcterms:W3CDTF">2006-12-27T00:38:38Z</dcterms:created>
  <dcterms:modified xsi:type="dcterms:W3CDTF">2017-10-03T08:08:04Z</dcterms:modified>
</cp:coreProperties>
</file>