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85" r:id="rId2"/>
  </p:sldMasterIdLst>
  <p:notesMasterIdLst>
    <p:notesMasterId r:id="rId22"/>
  </p:notesMasterIdLst>
  <p:sldIdLst>
    <p:sldId id="415" r:id="rId3"/>
    <p:sldId id="417" r:id="rId4"/>
    <p:sldId id="427" r:id="rId5"/>
    <p:sldId id="419" r:id="rId6"/>
    <p:sldId id="428" r:id="rId7"/>
    <p:sldId id="424" r:id="rId8"/>
    <p:sldId id="418" r:id="rId9"/>
    <p:sldId id="425" r:id="rId10"/>
    <p:sldId id="439" r:id="rId11"/>
    <p:sldId id="420" r:id="rId12"/>
    <p:sldId id="421" r:id="rId13"/>
    <p:sldId id="423" r:id="rId14"/>
    <p:sldId id="432" r:id="rId15"/>
    <p:sldId id="422" r:id="rId16"/>
    <p:sldId id="429" r:id="rId17"/>
    <p:sldId id="438" r:id="rId18"/>
    <p:sldId id="430" r:id="rId19"/>
    <p:sldId id="431" r:id="rId20"/>
    <p:sldId id="440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AR丸ゴシック体E" panose="020F0909000000000000" pitchFamily="49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G丸ｺﾞｼｯｸM-PRO" panose="020F0600000000000000" pitchFamily="50" charset="-128"/>
      <p:regular r:id="rId30"/>
    </p:embeddedFont>
    <p:embeddedFont>
      <p:font typeface="AR P丸ゴシック体E" panose="020F0900000000000000" pitchFamily="50" charset="-128"/>
      <p:regular r:id="rId31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A52A2A"/>
    <a:srgbClr val="FF8300"/>
    <a:srgbClr val="F8F8F8"/>
    <a:srgbClr val="800080"/>
    <a:srgbClr val="FFC0CB"/>
    <a:srgbClr val="000000"/>
    <a:srgbClr val="ADD8E6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0725" autoAdjust="0"/>
  </p:normalViewPr>
  <p:slideViewPr>
    <p:cSldViewPr>
      <p:cViewPr varScale="1">
        <p:scale>
          <a:sx n="61" d="100"/>
          <a:sy n="61" d="100"/>
        </p:scale>
        <p:origin x="108" y="42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5AA15F-2B45-4683-83E0-4A210104FC94}" type="datetimeFigureOut">
              <a:rPr lang="ja-JP" altLang="en-US"/>
              <a:pPr>
                <a:defRPr/>
              </a:pPr>
              <a:t>2017/9/23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B5D223-4E31-4F5E-B36C-5902D1B0D9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70713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0347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272583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0768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9079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59095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222572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403066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075675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80216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58176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57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9588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8457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2845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4167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595920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2458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0132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B3F-5849-4C6A-8EEC-DB1A1F6E27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7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2CC5-18B8-4472-8EBF-A28120FB66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7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178B-852F-484E-B628-FB57ECC70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1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6B3F-5849-4C6A-8EEC-DB1A1F6E277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40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5A022-E182-48EA-8302-C95501BCCC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95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767F8-7A2C-420D-988D-B65C579527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94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B4D-3C80-46E0-84D1-03C75E64F51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39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1429-2580-4A66-92CB-40F872D3938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52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45E37-FCAA-407A-864E-6D14C0FA4C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820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564A-366C-40C8-8F34-6EEE446F9F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14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5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A022-E182-48EA-8302-C95501BCCC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8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5D3A-28B3-4D40-BB27-1D9F874EE3E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84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24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86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F8-7A2C-420D-988D-B65C57952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8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8B4D-3C80-46E0-84D1-03C75E64F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1429-2580-4A66-92CB-40F872D393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8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5E37-FCAA-407A-864E-6D14C0FA4C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7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564A-366C-40C8-8F34-6EEE446F9F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5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D40-7E19-42AD-BF49-0917B5B32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6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5D3A-28B3-4D40-BB27-1D9F874EE3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設定ボタン: ユーザー設定 6">
            <a:hlinkClick r:id="" action="ppaction://hlinkshowjump?jump=endshow" highlightClick="1"/>
          </p:cNvPr>
          <p:cNvSpPr/>
          <p:nvPr/>
        </p:nvSpPr>
        <p:spPr>
          <a:xfrm>
            <a:off x="11064552" y="6212384"/>
            <a:ext cx="864000" cy="360000"/>
          </a:xfrm>
          <a:prstGeom prst="actionButtonBlank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終了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35360" y="476673"/>
            <a:ext cx="11593192" cy="259228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5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間違えやすい慣用句の意味・言い方</a:t>
            </a:r>
            <a:endParaRPr lang="en-US" altLang="ja-JP" sz="54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r>
              <a:rPr lang="en-US" altLang="ja-JP" sz="5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Part</a:t>
            </a:r>
            <a:r>
              <a:rPr lang="ja-JP" altLang="en-US" sz="5400" kern="0" dirty="0">
                <a:latin typeface="AR P丸ゴシック体E" pitchFamily="50" charset="-128"/>
                <a:ea typeface="AR P丸ゴシック体E" pitchFamily="50" charset="-128"/>
                <a:cs typeface="+mj-cs"/>
              </a:rPr>
              <a:t>３</a:t>
            </a:r>
            <a:endParaRPr lang="en-US" altLang="ja-JP" sz="40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r>
              <a:rPr lang="ja-JP" altLang="en-US" sz="40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正しい意味・言い方はどっち？</a:t>
            </a:r>
            <a:endParaRPr lang="ja-JP" altLang="en-US" sz="4000" kern="0" dirty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11424" y="3429000"/>
            <a:ext cx="661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</a:t>
            </a:r>
            <a:r>
              <a:rPr lang="ja-JP" altLang="en-US" dirty="0" smtClean="0"/>
              <a:t>･</a:t>
            </a:r>
            <a:r>
              <a:rPr lang="en-US" altLang="ja-JP" dirty="0" smtClean="0"/>
              <a:t>22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4" name="正方形/長方形 3">
            <a:hlinkClick r:id="rId3" action="ppaction://hlinksldjump"/>
          </p:cNvPr>
          <p:cNvSpPr/>
          <p:nvPr/>
        </p:nvSpPr>
        <p:spPr>
          <a:xfrm>
            <a:off x="623392" y="4175224"/>
            <a:ext cx="5011308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kern="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慣用句の</a:t>
            </a:r>
            <a:r>
              <a:rPr lang="ja-JP" altLang="en-US" sz="5400" kern="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意味編</a:t>
            </a:r>
            <a:endParaRPr lang="ja-JP" altLang="en-US" dirty="0"/>
          </a:p>
        </p:txBody>
      </p:sp>
      <p:sp>
        <p:nvSpPr>
          <p:cNvPr id="6" name="正方形/長方形 5">
            <a:hlinkClick r:id="rId4" action="ppaction://hlinksldjump"/>
          </p:cNvPr>
          <p:cNvSpPr/>
          <p:nvPr/>
        </p:nvSpPr>
        <p:spPr>
          <a:xfrm>
            <a:off x="6023992" y="4175224"/>
            <a:ext cx="5649303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kern="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慣用句</a:t>
            </a:r>
            <a:r>
              <a:rPr lang="ja-JP" altLang="en-US" sz="5400" kern="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の使い方編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6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10516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814388" indent="-814388" fontAlgn="ctr"/>
            <a:r>
              <a:rPr lang="ja-JP" altLang="en-US" sz="6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「チームや部署に指示を与え，指揮すること」</a:t>
            </a: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5712851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采配を振る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706715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采配を振るう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112963" y="180924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184052" y="3545649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080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２８．６％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344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634748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「目上の人の気に入られること」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5" y="2420888"/>
            <a:ext cx="513742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お目にかなう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131289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お眼鏡にかなう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４５．１％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0336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78302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「はっきりとしていて疑う余地のない様子」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063552" y="2420888"/>
            <a:ext cx="720080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火を見るより明らかだ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063552" y="4278848"/>
            <a:ext cx="720080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火を見るように明らかだ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25652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257158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７１．１％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73895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634748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「是が非でも。どんなことがあっても」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79576" y="2420888"/>
            <a:ext cx="669674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石にかじり付いてでも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79576" y="4278848"/>
            <a:ext cx="6696743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石にしがみ付いてでも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436220" y="190642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436858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６６．５％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8274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04664"/>
            <a:ext cx="10513168" cy="1578302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「よく分かるように丁寧に説明すること」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063552" y="2420888"/>
            <a:ext cx="6552727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かん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で含むように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063552" y="4278848"/>
            <a:ext cx="6552727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かん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で含めるように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４３．６％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4111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69591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「することや話題がなくなって，時間をもて余すこと」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9" y="2420888"/>
            <a:ext cx="576060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間が持たない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9" y="4278848"/>
            <a:ext cx="576060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間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が持てない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２９．３％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5583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10516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「古くから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のやり方にのっとった様子で」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古式ゆかしく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古式豊かに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６７．３％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12" name="動作設定ボタン: 進む/次へ 1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880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69591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「僅か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の時間も無駄にしない様子」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576060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寸暇を惜しまず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576060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寸暇を惜しんで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２８．１％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5540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10516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「大きな声を出すこと」」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676875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Ａ</a:t>
            </a:r>
            <a:r>
              <a:rPr lang="ja-JP" altLang="en-US" sz="4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lang="ja-JP" altLang="en-US" sz="4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声を荒（あ）らげる</a:t>
            </a:r>
            <a:endParaRPr lang="ja-JP" altLang="en-US" sz="4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676875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声を荒（あら）らげる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256240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256240" y="1717041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１１．４％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280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578302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「前に負けた相手に勝つこと」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雪辱を果たす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雪辱を晴らす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４３．３％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11" name="動作設定ボタン: 最初 10">
            <a:hlinkClick r:id="" action="ppaction://hlinkshowjump?jump=firstslide" highlightClick="1"/>
          </p:cNvPr>
          <p:cNvSpPr/>
          <p:nvPr/>
        </p:nvSpPr>
        <p:spPr>
          <a:xfrm>
            <a:off x="10740516" y="6196662"/>
            <a:ext cx="1224136" cy="432048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421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「手を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こまねいて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待っていた」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423592" y="2420888"/>
            <a:ext cx="727280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何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もせずに傍観している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423592" y="4278848"/>
            <a:ext cx="727280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Ｂ</a:t>
            </a:r>
            <a:r>
              <a:rPr lang="ja-JP" altLang="en-US" sz="4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lang="ja-JP" altLang="en-US" sz="4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準備</a:t>
            </a:r>
            <a:r>
              <a:rPr lang="ja-JP" altLang="en-US" sz="4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して待ち構える</a:t>
            </a:r>
            <a:endParaRPr lang="ja-JP" altLang="en-US" sz="4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904592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904592" y="36450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４０．１％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61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634748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95350" indent="-8953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「事件の後には，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時を分かたず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，厳重な警備が行われた」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4151784" y="2420888"/>
            <a:ext cx="403244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すぐに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4151784" y="4278848"/>
            <a:ext cx="40324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いつも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680546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681184" y="1761531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１４．１％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486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「彼の人生は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破天荒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だった」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だれも成し得なかったことをすること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豪快で大胆な様子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672000" y="18191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672638" y="3655176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１６．９％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4536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70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点取れれば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御の字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31704" y="2420888"/>
            <a:ext cx="597666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一応，納得できる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31704" y="4278848"/>
            <a:ext cx="5976664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大いに有り難い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523815" y="3613763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523815" y="1819441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３８．５％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9546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あそこは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敷居が高い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3400" indent="-5334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相手に不義理などをしてしまい，行きにくい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39416" y="4278848"/>
            <a:ext cx="105131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9750" indent="-53975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高級過ぎたり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，上品過ぎたりして，入りにくい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10020117" y="1771193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10020755" y="355271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４２．１％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20 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9933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0100" indent="-80010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「情けは人のためならず」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9750" indent="-53975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人に情けを掛けておくと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，巡り巡って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結局は自分のためになる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39416" y="4278848"/>
            <a:ext cx="105131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9750" indent="-53975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人に情けを掛けて助けてやることは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，結局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はその人のためにならない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699592" y="175884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699592" y="3565856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４５．８％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2128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6450" indent="-8064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「外は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雨模様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8163" indent="-538163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雨が降りそうな様子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105070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57200" indent="-4572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小雨が降ったりやんだりしている様子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４３．３％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1458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634748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「学生は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すべからく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勉学に励むべきだ」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21702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「全て，皆」という意味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21088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「当然，是非とも」という意味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</a:t>
            </a:r>
            <a:r>
              <a:rPr kumimoji="1" lang="ja-JP" altLang="en-US" sz="3200" dirty="0" smtClean="0"/>
              <a:t>４１．２％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22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11" name="動作設定ボタン: 最初 10">
            <a:hlinkClick r:id="" action="ppaction://hlinkshowjump?jump=firstslide" highlightClick="1"/>
          </p:cNvPr>
          <p:cNvSpPr/>
          <p:nvPr/>
        </p:nvSpPr>
        <p:spPr>
          <a:xfrm>
            <a:off x="10740516" y="6196662"/>
            <a:ext cx="1224136" cy="432048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69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1_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1831</TotalTime>
  <Words>458</Words>
  <Application>Microsoft Office PowerPoint</Application>
  <PresentationFormat>ワイド画面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 Light</vt:lpstr>
      <vt:lpstr>AR丸ゴシック体E</vt:lpstr>
      <vt:lpstr>Calibri</vt:lpstr>
      <vt:lpstr>HG丸ｺﾞｼｯｸM-PRO</vt:lpstr>
      <vt:lpstr>AR P丸ゴシック体E</vt:lpstr>
      <vt:lpstr>1_フラッシュ１</vt:lpstr>
      <vt:lpstr>Office テーマ</vt:lpstr>
      <vt:lpstr>PowerPoint プレゼンテーション</vt:lpstr>
      <vt:lpstr>Ｑ　「手をこまねいて待っていた」の意味は？ </vt:lpstr>
      <vt:lpstr>Ｑ　「事件の後には，時を分かたず，厳重な警備が行われた」の意味は？ </vt:lpstr>
      <vt:lpstr>Ｑ　「彼の人生は破天荒だった」の意味は？ </vt:lpstr>
      <vt:lpstr>Ｑ　「 70点取れれば御の字だ」の意味は？ </vt:lpstr>
      <vt:lpstr>Ｑ　「あそこは敷居が高い」の意味は？ </vt:lpstr>
      <vt:lpstr>Ｑ　「情けは人のためならず」の意味は？ </vt:lpstr>
      <vt:lpstr>Ｑ　「外は雨模様だ」の意味は？ </vt:lpstr>
      <vt:lpstr>Ｑ　「学生はすべからく勉学に励むべきだ」 の意味は？ </vt:lpstr>
      <vt:lpstr>Ｑ　「チームや部署に指示を与え，指揮すること」の正しい言い方は？ </vt:lpstr>
      <vt:lpstr>Ｑ　「目上の人の気に入られること」の正しい言い方は？ </vt:lpstr>
      <vt:lpstr>Ｑ　「はっきりとしていて疑う余地のない様子」 の正しい言い方は？ </vt:lpstr>
      <vt:lpstr>Ｑ　「是が非でも。どんなことがあっても」の正しい言い方は？ </vt:lpstr>
      <vt:lpstr>Ｑ　「よく分かるように丁寧に説明すること」 の正しい言い方は？ </vt:lpstr>
      <vt:lpstr>Ｑ　「することや話題がなくなって，時間をもて余すこと」の正しい言い方は？ </vt:lpstr>
      <vt:lpstr>Ｑ　「古くからのやり方にのっとった様子で」 の正しい言い方は？ </vt:lpstr>
      <vt:lpstr>Ｑ　「僅かの時間も無駄にしない様子」 の正しい言い方は？ </vt:lpstr>
      <vt:lpstr>Ｑ　「大きな声を出すこと」」の正しい言い方は？ </vt:lpstr>
      <vt:lpstr>Ｑ　「前に負けた相手に勝つこと」 の正しい言い方は？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小泉 浩</dc:creator>
  <cp:lastModifiedBy>小泉 浩</cp:lastModifiedBy>
  <cp:revision>130</cp:revision>
  <cp:lastPrinted>2006-12-27T00:38:38Z</cp:lastPrinted>
  <dcterms:created xsi:type="dcterms:W3CDTF">2006-12-27T00:38:38Z</dcterms:created>
  <dcterms:modified xsi:type="dcterms:W3CDTF">2017-09-23T02:27:07Z</dcterms:modified>
</cp:coreProperties>
</file>