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</p:sldMasterIdLst>
  <p:notesMasterIdLst>
    <p:notesMasterId r:id="rId116"/>
  </p:notesMasterIdLst>
  <p:handoutMasterIdLst>
    <p:handoutMasterId r:id="rId117"/>
  </p:handoutMasterIdLst>
  <p:sldIdLst>
    <p:sldId id="264" r:id="rId3"/>
    <p:sldId id="430" r:id="rId4"/>
    <p:sldId id="431" r:id="rId5"/>
    <p:sldId id="336" r:id="rId6"/>
    <p:sldId id="339" r:id="rId7"/>
    <p:sldId id="340" r:id="rId8"/>
    <p:sldId id="341" r:id="rId9"/>
    <p:sldId id="433" r:id="rId10"/>
    <p:sldId id="346" r:id="rId11"/>
    <p:sldId id="381" r:id="rId12"/>
    <p:sldId id="434" r:id="rId13"/>
    <p:sldId id="354" r:id="rId14"/>
    <p:sldId id="353" r:id="rId15"/>
    <p:sldId id="355" r:id="rId16"/>
    <p:sldId id="348" r:id="rId17"/>
    <p:sldId id="351" r:id="rId18"/>
    <p:sldId id="349" r:id="rId19"/>
    <p:sldId id="435" r:id="rId20"/>
    <p:sldId id="360" r:id="rId21"/>
    <p:sldId id="359" r:id="rId22"/>
    <p:sldId id="362" r:id="rId23"/>
    <p:sldId id="361" r:id="rId24"/>
    <p:sldId id="436" r:id="rId25"/>
    <p:sldId id="368" r:id="rId26"/>
    <p:sldId id="366" r:id="rId27"/>
    <p:sldId id="367" r:id="rId28"/>
    <p:sldId id="364" r:id="rId29"/>
    <p:sldId id="437" r:id="rId30"/>
    <p:sldId id="372" r:id="rId31"/>
    <p:sldId id="369" r:id="rId32"/>
    <p:sldId id="438" r:id="rId33"/>
    <p:sldId id="373" r:id="rId34"/>
    <p:sldId id="377" r:id="rId35"/>
    <p:sldId id="374" r:id="rId36"/>
    <p:sldId id="378" r:id="rId37"/>
    <p:sldId id="375" r:id="rId38"/>
    <p:sldId id="376" r:id="rId39"/>
    <p:sldId id="379" r:id="rId40"/>
    <p:sldId id="439" r:id="rId41"/>
    <p:sldId id="335" r:id="rId42"/>
    <p:sldId id="446" r:id="rId43"/>
    <p:sldId id="338" r:id="rId44"/>
    <p:sldId id="337" r:id="rId45"/>
    <p:sldId id="447" r:id="rId46"/>
    <p:sldId id="343" r:id="rId47"/>
    <p:sldId id="347" r:id="rId48"/>
    <p:sldId id="345" r:id="rId49"/>
    <p:sldId id="344" r:id="rId50"/>
    <p:sldId id="342" r:id="rId51"/>
    <p:sldId id="448" r:id="rId52"/>
    <p:sldId id="356" r:id="rId53"/>
    <p:sldId id="352" r:id="rId54"/>
    <p:sldId id="350" r:id="rId55"/>
    <p:sldId id="449" r:id="rId56"/>
    <p:sldId id="363" r:id="rId57"/>
    <p:sldId id="357" r:id="rId58"/>
    <p:sldId id="358" r:id="rId59"/>
    <p:sldId id="450" r:id="rId60"/>
    <p:sldId id="365" r:id="rId61"/>
    <p:sldId id="451" r:id="rId62"/>
    <p:sldId id="370" r:id="rId63"/>
    <p:sldId id="371" r:id="rId64"/>
    <p:sldId id="452" r:id="rId65"/>
    <p:sldId id="380" r:id="rId66"/>
    <p:sldId id="382" r:id="rId67"/>
    <p:sldId id="383" r:id="rId68"/>
    <p:sldId id="384" r:id="rId69"/>
    <p:sldId id="385" r:id="rId70"/>
    <p:sldId id="386" r:id="rId71"/>
    <p:sldId id="387" r:id="rId72"/>
    <p:sldId id="388" r:id="rId73"/>
    <p:sldId id="389" r:id="rId74"/>
    <p:sldId id="390" r:id="rId75"/>
    <p:sldId id="391" r:id="rId76"/>
    <p:sldId id="392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403" r:id="rId88"/>
    <p:sldId id="404" r:id="rId89"/>
    <p:sldId id="405" r:id="rId90"/>
    <p:sldId id="406" r:id="rId91"/>
    <p:sldId id="407" r:id="rId92"/>
    <p:sldId id="408" r:id="rId93"/>
    <p:sldId id="409" r:id="rId94"/>
    <p:sldId id="410" r:id="rId95"/>
    <p:sldId id="411" r:id="rId96"/>
    <p:sldId id="412" r:id="rId97"/>
    <p:sldId id="413" r:id="rId98"/>
    <p:sldId id="414" r:id="rId99"/>
    <p:sldId id="415" r:id="rId100"/>
    <p:sldId id="416" r:id="rId101"/>
    <p:sldId id="417" r:id="rId102"/>
    <p:sldId id="418" r:id="rId103"/>
    <p:sldId id="419" r:id="rId104"/>
    <p:sldId id="420" r:id="rId105"/>
    <p:sldId id="421" r:id="rId106"/>
    <p:sldId id="422" r:id="rId107"/>
    <p:sldId id="423" r:id="rId108"/>
    <p:sldId id="424" r:id="rId109"/>
    <p:sldId id="425" r:id="rId110"/>
    <p:sldId id="426" r:id="rId111"/>
    <p:sldId id="427" r:id="rId112"/>
    <p:sldId id="428" r:id="rId113"/>
    <p:sldId id="429" r:id="rId114"/>
    <p:sldId id="334" r:id="rId115"/>
  </p:sldIdLst>
  <p:sldSz cx="9144000" cy="6858000" type="screen4x3"/>
  <p:notesSz cx="7099300" cy="10234613"/>
  <p:embeddedFontLst>
    <p:embeddedFont>
      <p:font typeface="AR P教科書体M" panose="03000600000000000000" pitchFamily="66" charset="-128"/>
      <p:regular r:id="rId118"/>
    </p:embeddedFont>
    <p:embeddedFont>
      <p:font typeface="Cambria Math" panose="02040503050406030204" pitchFamily="18" charset="0"/>
      <p:regular r:id="rId119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94667" autoAdjust="0"/>
  </p:normalViewPr>
  <p:slideViewPr>
    <p:cSldViewPr>
      <p:cViewPr varScale="1">
        <p:scale>
          <a:sx n="66" d="100"/>
          <a:sy n="66" d="100"/>
        </p:scale>
        <p:origin x="564" y="78"/>
      </p:cViewPr>
      <p:guideLst>
        <p:guide orient="horz" pos="1298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font" Target="fonts/font1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font" Target="fonts/font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57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65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57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6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323528" y="332656"/>
            <a:ext cx="8496944" cy="6192688"/>
          </a:xfrm>
          <a:prstGeom prst="frame">
            <a:avLst>
              <a:gd name="adj1" fmla="val 2909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692696"/>
            <a:ext cx="7918450" cy="367240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7200" b="1" dirty="0" smtClean="0">
                <a:latin typeface="AR P教科書体M" pitchFamily="50" charset="-128"/>
                <a:ea typeface="AR P教科書体M" pitchFamily="50" charset="-128"/>
              </a:rPr>
              <a:t>都道府県庁所在地</a:t>
            </a:r>
            <a:r>
              <a:rPr lang="en-US" altLang="ja-JP" sz="7200" b="1" dirty="0" smtClean="0"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dirty="0" smtClean="0"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dirty="0" smtClean="0">
                <a:latin typeface="AR P教科書体M" pitchFamily="50" charset="-128"/>
                <a:ea typeface="AR P教科書体M" pitchFamily="50" charset="-128"/>
              </a:rPr>
              <a:t>フラッシュカード</a:t>
            </a:r>
            <a:endParaRPr lang="ja-JP" altLang="en-US" sz="7200" b="1" dirty="0" smtClean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千葉県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千葉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山口県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山口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徳島県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徳島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香川県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高松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愛媛県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松山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高知県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高知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福岡県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福岡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佐賀県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佐賀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長崎県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長崎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熊本県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熊本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大分県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大分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同じ</a:t>
                </a: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名前は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:r>
                  <a:rPr lang="ja-JP" altLang="en-US" sz="8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中部地方</a:t>
                </a:r>
                <a14:m>
                  <m:oMath xmlns:m="http://schemas.openxmlformats.org/officeDocument/2006/math">
                    <m:r>
                      <a:rPr lang="ja-JP" altLang="en-US" sz="8000" i="1"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　</m:t>
                    </m:r>
                    <m:f>
                      <m:fPr>
                        <m:ctrlPr>
                          <a:rPr lang="en-US" altLang="ja-JP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lang="ja-JP" altLang="en-US" sz="6600" i="1" smtClean="0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９</m:t>
                        </m:r>
                      </m:den>
                    </m:f>
                  </m:oMath>
                </a14:m>
                <a:endParaRPr lang="en-US" altLang="ja-JP" sz="96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70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30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宮崎県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宮崎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鹿児島県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鹿児島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沖縄県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那覇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512168"/>
          </a:xfrm>
        </p:spPr>
        <p:txBody>
          <a:bodyPr/>
          <a:lstStyle/>
          <a:p>
            <a:r>
              <a:rPr kumimoji="1" lang="ja-JP" altLang="en-US" dirty="0" smtClean="0"/>
              <a:t>おわり</a:t>
            </a:r>
            <a:endParaRPr kumimoji="1" lang="ja-JP" altLang="en-US" dirty="0"/>
          </a:p>
        </p:txBody>
      </p:sp>
      <p:sp>
        <p:nvSpPr>
          <p:cNvPr id="5" name="動作設定ボタン : 最初 4">
            <a:hlinkClick r:id="" action="ppaction://hlinkshowjump?jump=firstslide" highlightClick="1"/>
          </p:cNvPr>
          <p:cNvSpPr/>
          <p:nvPr/>
        </p:nvSpPr>
        <p:spPr>
          <a:xfrm>
            <a:off x="2843808" y="5589240"/>
            <a:ext cx="840041" cy="576064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1960" y="56612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最初に戻る</a:t>
            </a:r>
            <a:endParaRPr kumimoji="1" lang="ja-JP" alt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2775" y="692696"/>
            <a:ext cx="7918450" cy="30963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 P教科書体M" pitchFamily="50" charset="-128"/>
                <a:ea typeface="AR P教科書体M" pitchFamily="50" charset="-128"/>
                <a:cs typeface="+mj-cs"/>
              </a:rPr>
              <a:t>都道府県庁所在地</a:t>
            </a:r>
            <a:r>
              <a:rPr kumimoji="1" lang="en-US" altLang="ja-JP" sz="7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 P教科書体M" pitchFamily="50" charset="-128"/>
                <a:ea typeface="AR P教科書体M" pitchFamily="50" charset="-128"/>
                <a:cs typeface="+mj-cs"/>
              </a:rPr>
              <a:t/>
            </a:r>
            <a:br>
              <a:rPr kumimoji="1" lang="en-US" altLang="ja-JP" sz="7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 P教科書体M" pitchFamily="50" charset="-128"/>
                <a:ea typeface="AR P教科書体M" pitchFamily="50" charset="-128"/>
                <a:cs typeface="+mj-cs"/>
              </a:rPr>
            </a:br>
            <a:r>
              <a:rPr kumimoji="1" lang="ja-JP" altLang="en-US" sz="7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 P教科書体M" pitchFamily="50" charset="-128"/>
                <a:ea typeface="AR P教科書体M" pitchFamily="50" charset="-128"/>
                <a:cs typeface="+mj-cs"/>
              </a:rPr>
              <a:t>を答えよう</a:t>
            </a:r>
            <a:endParaRPr kumimoji="1" lang="ja-JP" altLang="en-US" sz="7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 P教科書体M" pitchFamily="50" charset="-128"/>
              <a:ea typeface="AR P教科書体M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515321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岐阜県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岐阜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長野県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長野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静岡県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静岡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新潟県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新潟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福井県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福井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富山県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富山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同じ</a:t>
                </a: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名前は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:r>
                  <a:rPr lang="ja-JP" altLang="en-US" sz="8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近畿地方</a:t>
                </a:r>
                <a14:m>
                  <m:oMath xmlns:m="http://schemas.openxmlformats.org/officeDocument/2006/math">
                    <m:r>
                      <a:rPr lang="ja-JP" altLang="en-US" sz="8000" i="1"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　</m:t>
                    </m:r>
                    <m:f>
                      <m:fPr>
                        <m:ctrlPr>
                          <a:rPr lang="en-US" altLang="ja-JP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lang="ja-JP" altLang="en-US" sz="6600" i="1" smtClean="0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７</m:t>
                        </m:r>
                      </m:den>
                    </m:f>
                  </m:oMath>
                </a14:m>
                <a:endParaRPr lang="en-US" altLang="ja-JP" sz="96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6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45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大阪府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大阪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18654"/>
                <a:ext cx="8229600" cy="5890666"/>
              </a:xfrm>
            </p:spPr>
            <p:txBody>
              <a:bodyPr/>
              <a:lstStyle/>
              <a:p>
                <a:r>
                  <a:rPr kumimoji="1" lang="ja-JP" altLang="en-US" sz="115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kumimoji="1" lang="en-US" altLang="ja-JP" sz="66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kumimoji="1" lang="en-US" altLang="ja-JP" sz="66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kumimoji="1" lang="ja-JP" altLang="en-US" sz="66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kumimoji="1" lang="en-US" altLang="ja-JP" sz="66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kumimoji="1" lang="en-US" altLang="ja-JP" sz="66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kumimoji="1" lang="ja-JP" altLang="en-US" sz="66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同じ名前の府県は</a:t>
                </a:r>
                <a:r>
                  <a:rPr kumimoji="1" lang="en-US" altLang="ja-JP" sz="66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kumimoji="1" lang="en-US" altLang="ja-JP" sz="66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6600" i="1" smtClean="0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</m:ctrlPr>
                        </m:fPr>
                        <m:num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２</m:t>
                          </m:r>
                          <m:r>
                            <a:rPr lang="ja-JP" altLang="en-US" sz="6600" i="1" smtClean="0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９</m:t>
                          </m:r>
                        </m:num>
                        <m:den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４７</m:t>
                          </m:r>
                        </m:den>
                      </m:f>
                    </m:oMath>
                  </m:oMathPara>
                </a14:m>
                <a:r>
                  <a:rPr kumimoji="1" lang="en-US" altLang="ja-JP" dirty="0" smtClean="0"/>
                  <a:t/>
                </a:r>
                <a:br>
                  <a:rPr kumimoji="1" lang="en-US" altLang="ja-JP" dirty="0" smtClean="0"/>
                </a:br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18654"/>
                <a:ext cx="8229600" cy="5890666"/>
              </a:xfrm>
              <a:blipFill rotWithShape="0">
                <a:blip r:embed="rId2"/>
                <a:stretch>
                  <a:fillRect l="-3630" t="-6004" r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92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京都府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京都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和歌山県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4048780"/>
            <a:ext cx="7344816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和歌山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奈良県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奈良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同じ</a:t>
                </a: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名前は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:r>
                  <a:rPr lang="ja-JP" altLang="en-US" sz="8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中国地方</a:t>
                </a:r>
                <a14:m>
                  <m:oMath xmlns:m="http://schemas.openxmlformats.org/officeDocument/2006/math">
                    <m:r>
                      <a:rPr lang="ja-JP" altLang="en-US" sz="8000" i="1"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　</m:t>
                    </m:r>
                    <m:f>
                      <m:fPr>
                        <m:ctrlPr>
                          <a:rPr lang="en-US" altLang="ja-JP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lang="ja-JP" altLang="en-US" sz="6600" i="1" smtClean="0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５</m:t>
                        </m:r>
                      </m:den>
                    </m:f>
                  </m:oMath>
                </a14:m>
                <a:endParaRPr lang="en-US" altLang="ja-JP" sz="96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6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59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山口県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山口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岡山県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岡山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広島県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広島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鳥取県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鳥取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同じ</a:t>
                </a: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名前は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:r>
                  <a:rPr lang="ja-JP" altLang="en-US" sz="8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四国地方</a:t>
                </a:r>
                <a14:m>
                  <m:oMath xmlns:m="http://schemas.openxmlformats.org/officeDocument/2006/math">
                    <m:r>
                      <a:rPr lang="ja-JP" altLang="en-US" sz="8000" i="1"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　</m:t>
                    </m:r>
                    <m:f>
                      <m:fPr>
                        <m:ctrlPr>
                          <a:rPr lang="en-US" altLang="ja-JP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lang="ja-JP" altLang="en-US" sz="6600" i="1" smtClean="0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４</m:t>
                        </m:r>
                      </m:den>
                    </m:f>
                  </m:oMath>
                </a14:m>
                <a:endParaRPr lang="en-US" altLang="ja-JP" sz="96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6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72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高知県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高知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同じ</a:t>
                </a: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名前は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:r>
                  <a:rPr lang="ja-JP" altLang="en-US" sz="8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東北地方</a:t>
                </a:r>
                <a14:m>
                  <m:oMath xmlns:m="http://schemas.openxmlformats.org/officeDocument/2006/math">
                    <m:r>
                      <a:rPr lang="ja-JP" altLang="en-US" sz="8000" i="1"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　</m:t>
                    </m:r>
                    <m:f>
                      <m:fPr>
                        <m:ctrlPr>
                          <a:rPr lang="en-US" altLang="ja-JP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lang="ja-JP" altLang="en-US" sz="6600" i="1" smtClean="0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６</m:t>
                        </m:r>
                      </m:den>
                    </m:f>
                  </m:oMath>
                </a14:m>
                <a:endParaRPr lang="en-US" altLang="ja-JP" sz="96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6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85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徳島県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徳島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同じ</a:t>
                </a: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名前は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:r>
                  <a:rPr lang="ja-JP" altLang="en-US" sz="8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九州地方</a:t>
                </a:r>
                <a14:m>
                  <m:oMath xmlns:m="http://schemas.openxmlformats.org/officeDocument/2006/math">
                    <m:r>
                      <a:rPr lang="ja-JP" altLang="en-US" sz="8000" i="1"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　</m:t>
                    </m:r>
                    <m:f>
                      <m:fPr>
                        <m:ctrlPr>
                          <a:rPr lang="en-US" altLang="ja-JP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lang="ja-JP" altLang="en-US" sz="6600" i="1" smtClean="0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８</m:t>
                        </m:r>
                      </m:den>
                    </m:f>
                  </m:oMath>
                </a14:m>
                <a:endParaRPr lang="en-US" altLang="ja-JP" sz="96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6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21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福岡県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福岡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大分県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大分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佐賀県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佐賀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宮崎県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宮崎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長崎県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長崎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熊本県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熊本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鹿児島県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鹿児島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違う都道府県は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:r>
                  <a:rPr lang="ja-JP" altLang="en-US" sz="8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北海道</a:t>
                </a:r>
                <a14:m>
                  <m:oMath xmlns:m="http://schemas.openxmlformats.org/officeDocument/2006/math">
                    <m:r>
                      <a:rPr lang="ja-JP" altLang="en-US" sz="8000" i="1"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　</m:t>
                    </m:r>
                    <m:f>
                      <m:fPr>
                        <m:ctrlPr>
                          <a:rPr lang="en-US" altLang="ja-JP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lang="ja-JP" altLang="en-US" sz="6600" i="1" smtClean="0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１</m:t>
                        </m:r>
                      </m:den>
                    </m:f>
                  </m:oMath>
                </a14:m>
                <a:endParaRPr lang="en-US" altLang="ja-JP" sz="96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68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02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青森県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青森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北海道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札幌市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違う都道府県は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8000" i="1" dirty="0">
                          <a:latin typeface="Cambria Math" panose="02040503050406030204" pitchFamily="18" charset="0"/>
                          <a:ea typeface="AR P教科書体M" panose="03000600000000000000" pitchFamily="66" charset="-128"/>
                        </a:rPr>
                        <m:t>東北地方</m:t>
                      </m:r>
                      <m:r>
                        <a:rPr lang="ja-JP" altLang="en-US" sz="8000" i="1">
                          <a:latin typeface="Cambria Math" panose="02040503050406030204" pitchFamily="18" charset="0"/>
                          <a:ea typeface="AR P教科書体M" panose="03000600000000000000" pitchFamily="66" charset="-128"/>
                        </a:rPr>
                        <m:t>　</m:t>
                      </m:r>
                      <m:f>
                        <m:fPr>
                          <m:ctrlPr>
                            <a:rPr lang="en-US" altLang="ja-JP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</m:ctrlPr>
                        </m:fPr>
                        <m:num>
                          <m:r>
                            <a:rPr lang="ja-JP" altLang="en-US" sz="6600" i="1" smtClean="0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６</m:t>
                          </m:r>
                        </m:den>
                      </m:f>
                    </m:oMath>
                  </m:oMathPara>
                </a14:m>
                <a:endParaRPr lang="en-US" altLang="ja-JP" sz="96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03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02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宮城県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仙台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岩手県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盛岡市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違う都道府県は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8000" dirty="0">
                          <a:latin typeface="AR P教科書体M" panose="03000600000000000000" pitchFamily="66" charset="-128"/>
                          <a:ea typeface="AR P教科書体M" panose="03000600000000000000" pitchFamily="66" charset="-128"/>
                        </a:rPr>
                        <m:t>関東地方</m:t>
                      </m:r>
                      <m:r>
                        <a:rPr lang="ja-JP" altLang="en-US" sz="8000" i="1">
                          <a:latin typeface="Cambria Math" panose="02040503050406030204" pitchFamily="18" charset="0"/>
                          <a:ea typeface="AR P教科書体M" panose="03000600000000000000" pitchFamily="66" charset="-128"/>
                        </a:rPr>
                        <m:t>　</m:t>
                      </m:r>
                      <m:f>
                        <m:fPr>
                          <m:ctrlPr>
                            <a:rPr lang="en-US" altLang="ja-JP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</m:ctrlPr>
                        </m:fPr>
                        <m:num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lang="en-US" altLang="ja-JP" sz="9600" dirty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04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11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栃木県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7604" y="4048780"/>
            <a:ext cx="7128792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宇都宮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神奈川県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横浜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埼玉県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4048780"/>
            <a:ext cx="7200800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さいたま市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群馬県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前橋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茨城県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水戸市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秋田県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秋田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違う都道府県は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8000" dirty="0">
                          <a:latin typeface="AR P教科書体M" panose="03000600000000000000" pitchFamily="66" charset="-128"/>
                          <a:ea typeface="AR P教科書体M" panose="03000600000000000000" pitchFamily="66" charset="-128"/>
                        </a:rPr>
                        <m:t>中</m:t>
                      </m:r>
                      <m:r>
                        <m:rPr>
                          <m:nor/>
                        </m:rPr>
                        <a:rPr lang="ja-JP" altLang="en-US" sz="8000" dirty="0" smtClean="0">
                          <a:latin typeface="AR P教科書体M" panose="03000600000000000000" pitchFamily="66" charset="-128"/>
                          <a:ea typeface="AR P教科書体M" panose="03000600000000000000" pitchFamily="66" charset="-128"/>
                        </a:rPr>
                        <m:t>部</m:t>
                      </m:r>
                      <m:r>
                        <m:rPr>
                          <m:nor/>
                        </m:rPr>
                        <a:rPr lang="ja-JP" altLang="en-US" sz="8000" dirty="0">
                          <a:latin typeface="AR P教科書体M" panose="03000600000000000000" pitchFamily="66" charset="-128"/>
                          <a:ea typeface="AR P教科書体M" panose="03000600000000000000" pitchFamily="66" charset="-128"/>
                        </a:rPr>
                        <m:t>地方</m:t>
                      </m:r>
                      <m:r>
                        <a:rPr lang="ja-JP" altLang="en-US" sz="8000" i="1">
                          <a:latin typeface="Cambria Math" panose="02040503050406030204" pitchFamily="18" charset="0"/>
                          <a:ea typeface="AR P教科書体M" panose="03000600000000000000" pitchFamily="66" charset="-128"/>
                        </a:rPr>
                        <m:t>　</m:t>
                      </m:r>
                      <m:f>
                        <m:fPr>
                          <m:ctrlPr>
                            <a:rPr lang="en-US" altLang="ja-JP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</m:ctrlPr>
                        </m:fPr>
                        <m:num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９</m:t>
                          </m:r>
                        </m:den>
                      </m:f>
                    </m:oMath>
                  </m:oMathPara>
                </a14:m>
                <a:endParaRPr lang="en-US" altLang="ja-JP" sz="9600" dirty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03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20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愛知県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3588" y="4048780"/>
            <a:ext cx="7416824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名古屋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山梨県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甲府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石川県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金沢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違う都道府県は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8000" dirty="0">
                          <a:latin typeface="AR P教科書体M" panose="03000600000000000000" pitchFamily="66" charset="-128"/>
                          <a:ea typeface="AR P教科書体M" panose="03000600000000000000" pitchFamily="66" charset="-128"/>
                        </a:rPr>
                        <m:t>近畿地方</m:t>
                      </m:r>
                      <m:r>
                        <a:rPr lang="ja-JP" altLang="en-US" sz="8000" i="1">
                          <a:latin typeface="Cambria Math" panose="02040503050406030204" pitchFamily="18" charset="0"/>
                          <a:ea typeface="AR P教科書体M" panose="03000600000000000000" pitchFamily="66" charset="-128"/>
                        </a:rPr>
                        <m:t>　</m:t>
                      </m:r>
                      <m:f>
                        <m:fPr>
                          <m:ctrlPr>
                            <a:rPr lang="en-US" altLang="ja-JP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</m:ctrlPr>
                        </m:fPr>
                        <m:num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lang="en-US" altLang="ja-JP" sz="9600" dirty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04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86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兵庫県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神戸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滋賀県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大津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三重県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津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違う都道府県は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8000" dirty="0">
                          <a:latin typeface="AR P教科書体M" panose="03000600000000000000" pitchFamily="66" charset="-128"/>
                          <a:ea typeface="AR P教科書体M" panose="03000600000000000000" pitchFamily="66" charset="-128"/>
                        </a:rPr>
                        <m:t>中国地方</m:t>
                      </m:r>
                      <m:r>
                        <a:rPr lang="ja-JP" altLang="en-US" sz="8000" i="1">
                          <a:latin typeface="Cambria Math" panose="02040503050406030204" pitchFamily="18" charset="0"/>
                          <a:ea typeface="AR P教科書体M" panose="03000600000000000000" pitchFamily="66" charset="-128"/>
                        </a:rPr>
                        <m:t>　</m:t>
                      </m:r>
                      <m:f>
                        <m:fPr>
                          <m:ctrlPr>
                            <a:rPr lang="en-US" altLang="ja-JP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</m:ctrlPr>
                        </m:fPr>
                        <m:num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en-US" altLang="ja-JP" sz="9600" dirty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03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06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島根</a:t>
            </a:r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松江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山形県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山形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違う都道府県は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8000" dirty="0">
                          <a:latin typeface="AR P教科書体M" panose="03000600000000000000" pitchFamily="66" charset="-128"/>
                          <a:ea typeface="AR P教科書体M" panose="03000600000000000000" pitchFamily="66" charset="-128"/>
                        </a:rPr>
                        <m:t>四国地方</m:t>
                      </m:r>
                      <m:r>
                        <a:rPr lang="ja-JP" altLang="en-US" sz="8000" i="1">
                          <a:latin typeface="Cambria Math" panose="02040503050406030204" pitchFamily="18" charset="0"/>
                          <a:ea typeface="AR P教科書体M" panose="03000600000000000000" pitchFamily="66" charset="-128"/>
                        </a:rPr>
                        <m:t>　</m:t>
                      </m:r>
                      <m:f>
                        <m:fPr>
                          <m:ctrlPr>
                            <a:rPr lang="en-US" altLang="ja-JP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</m:ctrlPr>
                        </m:fPr>
                        <m:num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４</m:t>
                          </m:r>
                        </m:den>
                      </m:f>
                    </m:oMath>
                  </m:oMathPara>
                </a14:m>
                <a:endParaRPr lang="en-US" altLang="ja-JP" sz="9600" dirty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0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16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香川県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高松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愛媛県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松山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違う都道府県は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8000" dirty="0">
                          <a:latin typeface="AR P教科書体M" panose="03000600000000000000" pitchFamily="66" charset="-128"/>
                          <a:ea typeface="AR P教科書体M" panose="03000600000000000000" pitchFamily="66" charset="-128"/>
                        </a:rPr>
                        <m:t>九州地方</m:t>
                      </m:r>
                      <m:r>
                        <a:rPr lang="ja-JP" altLang="en-US" sz="8000" i="1">
                          <a:latin typeface="Cambria Math" panose="02040503050406030204" pitchFamily="18" charset="0"/>
                          <a:ea typeface="AR P教科書体M" panose="03000600000000000000" pitchFamily="66" charset="-128"/>
                        </a:rPr>
                        <m:t>　</m:t>
                      </m:r>
                      <m:f>
                        <m:fPr>
                          <m:ctrlPr>
                            <a:rPr lang="en-US" altLang="ja-JP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</m:ctrlPr>
                        </m:fPr>
                        <m:num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6600" i="1">
                              <a:latin typeface="Cambria Math" panose="02040503050406030204" pitchFamily="18" charset="0"/>
                              <a:ea typeface="AR P教科書体M" panose="03000600000000000000" pitchFamily="66" charset="-128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lang="en-US" altLang="ja-JP" sz="9600" dirty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03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9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沖縄県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那覇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2775" y="692696"/>
            <a:ext cx="7918450" cy="30963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 P教科書体M" pitchFamily="50" charset="-128"/>
                <a:ea typeface="AR P教科書体M" pitchFamily="50" charset="-128"/>
                <a:cs typeface="+mj-cs"/>
              </a:rPr>
              <a:t>都道府県庁所在地</a:t>
            </a:r>
            <a:r>
              <a:rPr kumimoji="1" lang="en-US" altLang="ja-JP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 P教科書体M" pitchFamily="50" charset="-128"/>
                <a:ea typeface="AR P教科書体M" pitchFamily="50" charset="-128"/>
                <a:cs typeface="+mj-cs"/>
              </a:rPr>
              <a:t/>
            </a:r>
            <a:br>
              <a:rPr kumimoji="1" lang="en-US" altLang="ja-JP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 P教科書体M" pitchFamily="50" charset="-128"/>
                <a:ea typeface="AR P教科書体M" pitchFamily="50" charset="-128"/>
                <a:cs typeface="+mj-cs"/>
              </a:rPr>
            </a:br>
            <a:r>
              <a:rPr kumimoji="1" lang="ja-JP" alt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 P教科書体M" pitchFamily="50" charset="-128"/>
                <a:ea typeface="AR P教科書体M" pitchFamily="50" charset="-128"/>
                <a:cs typeface="+mj-cs"/>
              </a:rPr>
              <a:t>を北から順に答えよう</a:t>
            </a:r>
            <a:endParaRPr kumimoji="1" lang="ja-JP" altLang="en-US" sz="7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 P教科書体M" pitchFamily="50" charset="-128"/>
              <a:ea typeface="AR P教科書体M" pitchFamily="50" charset="-128"/>
              <a:cs typeface="+mj-cs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北海道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札幌市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青森県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青森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秋田県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秋田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岩手県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盛岡市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福島県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福島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宮城県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仙台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山形県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山形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福島県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福島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栃木県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7604" y="4048780"/>
            <a:ext cx="7128792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宇都宮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群馬県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前橋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茨城県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水戸市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埼玉県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4048780"/>
            <a:ext cx="7200800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さいたま市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東京都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0000" b="1" dirty="0" smtClean="0">
                <a:latin typeface="AR P教科書体M" pitchFamily="50" charset="-128"/>
                <a:ea typeface="AR P教科書体M" pitchFamily="50" charset="-128"/>
              </a:rPr>
              <a:t>東京（新宿区）</a:t>
            </a:r>
            <a:endParaRPr kumimoji="1" lang="ja-JP" altLang="en-US" sz="10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千葉県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千葉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神奈川県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横浜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ja-JP" altLang="en-US" sz="88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都道府県庁所在地名</a:t>
                </a:r>
                <a: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/>
                </a:r>
                <a:br>
                  <a:rPr lang="en-US" altLang="ja-JP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</a:br>
                <a:r>
                  <a:rPr lang="ja-JP" altLang="en-US" sz="6000" dirty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同じ</a:t>
                </a:r>
                <a:r>
                  <a:rPr lang="ja-JP" altLang="en-US" sz="6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名前は</a:t>
                </a:r>
                <a:endParaRPr lang="en-US" altLang="ja-JP" sz="60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  <a:p>
                <a:pPr marL="0" indent="0" algn="ctr">
                  <a:buNone/>
                </a:pPr>
                <a:r>
                  <a:rPr lang="ja-JP" altLang="en-US" sz="8000" dirty="0" smtClean="0">
                    <a:latin typeface="AR P教科書体M" panose="03000600000000000000" pitchFamily="66" charset="-128"/>
                    <a:ea typeface="AR P教科書体M" panose="03000600000000000000" pitchFamily="66" charset="-128"/>
                  </a:rPr>
                  <a:t>関東地方</a:t>
                </a:r>
                <a14:m>
                  <m:oMath xmlns:m="http://schemas.openxmlformats.org/officeDocument/2006/math">
                    <m:r>
                      <a:rPr lang="ja-JP" altLang="en-US" sz="8000" i="1">
                        <a:latin typeface="Cambria Math" panose="02040503050406030204" pitchFamily="18" charset="0"/>
                        <a:ea typeface="AR P教科書体M" panose="03000600000000000000" pitchFamily="66" charset="-128"/>
                      </a:rPr>
                      <m:t>　</m:t>
                    </m:r>
                    <m:f>
                      <m:fPr>
                        <m:ctrlPr>
                          <a:rPr lang="en-US" altLang="ja-JP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</m:ctrlPr>
                      </m:fPr>
                      <m:num>
                        <m:r>
                          <a:rPr lang="ja-JP" altLang="en-US" sz="6600" i="1" smtClean="0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6600" i="1">
                            <a:latin typeface="Cambria Math" panose="02040503050406030204" pitchFamily="18" charset="0"/>
                            <a:ea typeface="AR P教科書体M" panose="03000600000000000000" pitchFamily="66" charset="-128"/>
                          </a:rPr>
                          <m:t>７</m:t>
                        </m:r>
                      </m:den>
                    </m:f>
                  </m:oMath>
                </a14:m>
                <a:endParaRPr lang="en-US" altLang="ja-JP" sz="9600" dirty="0" smtClean="0">
                  <a:latin typeface="AR P教科書体M" panose="03000600000000000000" pitchFamily="66" charset="-128"/>
                  <a:ea typeface="AR P教科書体M" panose="03000600000000000000" pitchFamily="66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 rotWithShape="0">
                <a:blip r:embed="rId2"/>
                <a:stretch>
                  <a:fillRect t="-6604" b="-270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34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新潟県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新潟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富山県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富山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石川県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金沢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福井県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福井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山梨県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甲府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長野県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長野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岐阜県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岐阜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静岡県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静岡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愛知県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3588" y="4048780"/>
            <a:ext cx="7416824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名古屋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三重県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津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東京都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0000" b="1" dirty="0" smtClean="0">
                <a:latin typeface="AR P教科書体M" pitchFamily="50" charset="-128"/>
                <a:ea typeface="AR P教科書体M" pitchFamily="50" charset="-128"/>
              </a:rPr>
              <a:t>東京（新宿区）</a:t>
            </a:r>
            <a:endParaRPr kumimoji="1" lang="ja-JP" altLang="en-US" sz="10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滋賀県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大津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京都府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京都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大阪府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大阪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奈良県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奈良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和歌山県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4048780"/>
            <a:ext cx="7344816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和歌山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兵庫県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神戸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鳥取県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鳥取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島根</a:t>
            </a:r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松江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kumimoji="1"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岡山県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岡山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9612" y="870228"/>
            <a:ext cx="6984776" cy="230832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4400" b="1" dirty="0" smtClean="0">
                <a:latin typeface="AR P教科書体M" pitchFamily="50" charset="-128"/>
                <a:ea typeface="AR P教科書体M" pitchFamily="50" charset="-128"/>
              </a:rPr>
              <a:t>広島県</a:t>
            </a:r>
            <a:endParaRPr kumimoji="1" lang="ja-JP" altLang="en-US" sz="14400" b="1" dirty="0">
              <a:latin typeface="AR P教科書体M" pitchFamily="50" charset="-128"/>
              <a:ea typeface="AR P教科書体M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68938" y="4048780"/>
            <a:ext cx="4806123" cy="193899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広島</a:t>
            </a:r>
            <a:r>
              <a:rPr kumimoji="1" lang="ja-JP" altLang="en-US" sz="12000" b="1" dirty="0" smtClean="0">
                <a:latin typeface="AR P教科書体M" pitchFamily="50" charset="-128"/>
                <a:ea typeface="AR P教科書体M" pitchFamily="50" charset="-128"/>
              </a:rPr>
              <a:t>市</a:t>
            </a:r>
            <a:endParaRPr kumimoji="1" lang="ja-JP" altLang="en-US" sz="12000" b="1" dirty="0">
              <a:latin typeface="AR P教科書体M" pitchFamily="50" charset="-128"/>
              <a:ea typeface="AR P教科書体M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1352</TotalTime>
  <Words>224</Words>
  <Application>Microsoft Office PowerPoint</Application>
  <PresentationFormat>画面に合わせる (4:3)</PresentationFormat>
  <Paragraphs>226</Paragraphs>
  <Slides>113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113</vt:i4>
      </vt:variant>
    </vt:vector>
  </HeadingPairs>
  <TitlesOfParts>
    <vt:vector size="120" baseType="lpstr">
      <vt:lpstr>AR P教科書体M</vt:lpstr>
      <vt:lpstr>ＭＳ Ｐゴシック</vt:lpstr>
      <vt:lpstr>Arial</vt:lpstr>
      <vt:lpstr>ＭＳ Ｐ明朝</vt:lpstr>
      <vt:lpstr>Cambria Math</vt:lpstr>
      <vt:lpstr>フラッシュ１</vt:lpstr>
      <vt:lpstr>チエルフラッシュ</vt:lpstr>
      <vt:lpstr>都道府県庁所在地 フラッシュカード</vt:lpstr>
      <vt:lpstr>都道府県名 都道府県庁所在地名 同じ名前の府県は ２９/４７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おわり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127</cp:revision>
  <cp:lastPrinted>2007-01-08T06:36:10Z</cp:lastPrinted>
  <dcterms:created xsi:type="dcterms:W3CDTF">2007-01-08T06:36:10Z</dcterms:created>
  <dcterms:modified xsi:type="dcterms:W3CDTF">2020-06-23T01:39:52Z</dcterms:modified>
</cp:coreProperties>
</file>